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74" r:id="rId4"/>
    <p:sldId id="258" r:id="rId5"/>
    <p:sldId id="265" r:id="rId6"/>
    <p:sldId id="262" r:id="rId7"/>
    <p:sldId id="266" r:id="rId8"/>
    <p:sldId id="267" r:id="rId9"/>
    <p:sldId id="259" r:id="rId10"/>
    <p:sldId id="269" r:id="rId11"/>
    <p:sldId id="270" r:id="rId12"/>
    <p:sldId id="272" r:id="rId13"/>
    <p:sldId id="275"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横田 健治" initials="横田" lastIdx="7" clrIdx="0">
    <p:extLst>
      <p:ext uri="{19B8F6BF-5375-455C-9EA6-DF929625EA0E}">
        <p15:presenceInfo xmlns:p15="http://schemas.microsoft.com/office/powerpoint/2012/main" userId="S::k-yokota-z@officettc.onmicrosoft.com::1fb39c4f-103f-4619-8fee-89bec04944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73890" autoAdjust="0"/>
  </p:normalViewPr>
  <p:slideViewPr>
    <p:cSldViewPr snapToGrid="0">
      <p:cViewPr varScale="1">
        <p:scale>
          <a:sx n="49" d="100"/>
          <a:sy n="49" d="100"/>
        </p:scale>
        <p:origin x="120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2B177-447C-4F28-A464-0FCDBE895A0D}" type="datetimeFigureOut">
              <a:rPr kumimoji="1" lang="ja-JP" altLang="en-US" smtClean="0"/>
              <a:t>2019/11/5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17FF0-B3A1-4D9B-90F7-3473D2319AB1}" type="slidenum">
              <a:rPr kumimoji="1" lang="ja-JP" altLang="en-US" smtClean="0"/>
              <a:t>‹#›</a:t>
            </a:fld>
            <a:endParaRPr kumimoji="1" lang="ja-JP" altLang="en-US"/>
          </a:p>
        </p:txBody>
      </p:sp>
    </p:spTree>
    <p:extLst>
      <p:ext uri="{BB962C8B-B14F-4D97-AF65-F5344CB8AC3E}">
        <p14:creationId xmlns:p14="http://schemas.microsoft.com/office/powerpoint/2010/main" val="30969654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業務に携わった期間</a:t>
            </a:r>
          </a:p>
        </p:txBody>
      </p:sp>
      <p:sp>
        <p:nvSpPr>
          <p:cNvPr id="4" name="スライド番号プレースホルダー 3"/>
          <p:cNvSpPr>
            <a:spLocks noGrp="1"/>
          </p:cNvSpPr>
          <p:nvPr>
            <p:ph type="sldNum" sz="quarter" idx="5"/>
          </p:nvPr>
        </p:nvSpPr>
        <p:spPr/>
        <p:txBody>
          <a:bodyPr/>
          <a:lstStyle/>
          <a:p>
            <a:fld id="{0E617FF0-B3A1-4D9B-90F7-3473D2319AB1}" type="slidenum">
              <a:rPr kumimoji="1" lang="ja-JP" altLang="en-US" smtClean="0"/>
              <a:t>3</a:t>
            </a:fld>
            <a:endParaRPr kumimoji="1" lang="ja-JP" altLang="en-US"/>
          </a:p>
        </p:txBody>
      </p:sp>
    </p:spTree>
    <p:extLst>
      <p:ext uri="{BB962C8B-B14F-4D97-AF65-F5344CB8AC3E}">
        <p14:creationId xmlns:p14="http://schemas.microsoft.com/office/powerpoint/2010/main" val="3079363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業務に携わった期間</a:t>
            </a:r>
          </a:p>
        </p:txBody>
      </p:sp>
      <p:sp>
        <p:nvSpPr>
          <p:cNvPr id="4" name="スライド番号プレースホルダー 3"/>
          <p:cNvSpPr>
            <a:spLocks noGrp="1"/>
          </p:cNvSpPr>
          <p:nvPr>
            <p:ph type="sldNum" sz="quarter" idx="5"/>
          </p:nvPr>
        </p:nvSpPr>
        <p:spPr/>
        <p:txBody>
          <a:bodyPr/>
          <a:lstStyle/>
          <a:p>
            <a:fld id="{0E617FF0-B3A1-4D9B-90F7-3473D2319AB1}" type="slidenum">
              <a:rPr kumimoji="1" lang="ja-JP" altLang="en-US" smtClean="0"/>
              <a:t>4</a:t>
            </a:fld>
            <a:endParaRPr kumimoji="1" lang="ja-JP" altLang="en-US"/>
          </a:p>
        </p:txBody>
      </p:sp>
    </p:spTree>
    <p:extLst>
      <p:ext uri="{BB962C8B-B14F-4D97-AF65-F5344CB8AC3E}">
        <p14:creationId xmlns:p14="http://schemas.microsoft.com/office/powerpoint/2010/main" val="71564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sz="1200" dirty="0">
                <a:latin typeface="+mn-ea"/>
              </a:rPr>
              <a:t>①コーディング能力</a:t>
            </a:r>
            <a:endParaRPr lang="en-US" altLang="ja-JP" sz="1200" dirty="0">
              <a:latin typeface="+mn-ea"/>
            </a:endParaRPr>
          </a:p>
          <a:p>
            <a:pPr marL="0" indent="0">
              <a:buNone/>
            </a:pPr>
            <a:r>
              <a:rPr lang="en-US" altLang="ja-JP" sz="1200" dirty="0">
                <a:latin typeface="+mn-ea"/>
              </a:rPr>
              <a:t>C#</a:t>
            </a:r>
            <a:r>
              <a:rPr lang="ja-JP" altLang="en-US" sz="1200" dirty="0">
                <a:latin typeface="+mn-ea"/>
              </a:rPr>
              <a:t>と</a:t>
            </a:r>
            <a:r>
              <a:rPr lang="en-US" altLang="ja-JP" sz="1200" dirty="0">
                <a:latin typeface="+mn-ea"/>
              </a:rPr>
              <a:t>TypeScript</a:t>
            </a:r>
            <a:r>
              <a:rPr lang="ja-JP" altLang="en-US" sz="1200" dirty="0">
                <a:latin typeface="+mn-ea"/>
              </a:rPr>
              <a:t>のおおよその動きを予想することができるようなった</a:t>
            </a:r>
            <a:endParaRPr lang="en-US" altLang="ja-JP" sz="1200" dirty="0">
              <a:latin typeface="+mn-ea"/>
            </a:endParaRPr>
          </a:p>
          <a:p>
            <a:pPr marL="0" indent="0">
              <a:buNone/>
            </a:pPr>
            <a:r>
              <a:rPr lang="ja-JP" altLang="en-US" sz="1200" dirty="0">
                <a:latin typeface="+mn-ea"/>
              </a:rPr>
              <a:t>「こういう書き方もできるんだ」という新しい発見をすることができた</a:t>
            </a:r>
            <a:endParaRPr lang="en-US" altLang="ja-JP" sz="1200" dirty="0">
              <a:latin typeface="+mn-ea"/>
            </a:endParaRPr>
          </a:p>
          <a:p>
            <a:endParaRPr kumimoji="1" lang="en-US" altLang="ja-JP" dirty="0"/>
          </a:p>
          <a:p>
            <a:pPr marL="0" indent="0">
              <a:buNone/>
            </a:pPr>
            <a:r>
              <a:rPr lang="ja-JP" altLang="en-US" sz="1200" dirty="0">
                <a:latin typeface="+mn-ea"/>
              </a:rPr>
              <a:t>②質問の質が向上</a:t>
            </a:r>
            <a:endParaRPr lang="en-US" altLang="ja-JP" sz="1200" dirty="0">
              <a:latin typeface="+mn-ea"/>
            </a:endParaRPr>
          </a:p>
          <a:p>
            <a:pPr marL="0" indent="0">
              <a:buNone/>
            </a:pPr>
            <a:r>
              <a:rPr lang="ja-JP" altLang="en-US" sz="1200" dirty="0">
                <a:latin typeface="+mn-ea"/>
              </a:rPr>
              <a:t>わからないところを聞いているうちに、「この条件が整っていて動かない」や「このパターンを試してみてできなかった」など、</a:t>
            </a:r>
            <a:endParaRPr lang="en-US" altLang="ja-JP" sz="1200" dirty="0">
              <a:latin typeface="+mn-ea"/>
            </a:endParaRPr>
          </a:p>
          <a:p>
            <a:pPr marL="0" indent="0">
              <a:buNone/>
            </a:pPr>
            <a:r>
              <a:rPr lang="ja-JP" altLang="en-US" sz="1200" dirty="0">
                <a:latin typeface="+mn-ea"/>
              </a:rPr>
              <a:t>わからない部分の説明がうまくなった</a:t>
            </a:r>
            <a:endParaRPr lang="en-US" altLang="ja-JP" sz="1200" dirty="0">
              <a:latin typeface="+mn-ea"/>
            </a:endParaRPr>
          </a:p>
        </p:txBody>
      </p:sp>
      <p:sp>
        <p:nvSpPr>
          <p:cNvPr id="4" name="スライド番号プレースホルダー 3"/>
          <p:cNvSpPr>
            <a:spLocks noGrp="1"/>
          </p:cNvSpPr>
          <p:nvPr>
            <p:ph type="sldNum" sz="quarter" idx="5"/>
          </p:nvPr>
        </p:nvSpPr>
        <p:spPr/>
        <p:txBody>
          <a:bodyPr/>
          <a:lstStyle/>
          <a:p>
            <a:fld id="{0E617FF0-B3A1-4D9B-90F7-3473D2319AB1}" type="slidenum">
              <a:rPr kumimoji="1" lang="ja-JP" altLang="en-US" smtClean="0"/>
              <a:t>6</a:t>
            </a:fld>
            <a:endParaRPr kumimoji="1" lang="ja-JP" altLang="en-US"/>
          </a:p>
        </p:txBody>
      </p:sp>
    </p:spTree>
    <p:extLst>
      <p:ext uri="{BB962C8B-B14F-4D97-AF65-F5344CB8AC3E}">
        <p14:creationId xmlns:p14="http://schemas.microsoft.com/office/powerpoint/2010/main" val="52064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sz="1200" dirty="0">
                <a:latin typeface="+mn-ea"/>
              </a:rPr>
              <a:t>①振り返りの体験</a:t>
            </a:r>
            <a:endParaRPr lang="en-US" altLang="ja-JP" sz="1200" dirty="0">
              <a:latin typeface="+mn-ea"/>
            </a:endParaRPr>
          </a:p>
          <a:p>
            <a:pPr marL="0" indent="0">
              <a:buNone/>
            </a:pPr>
            <a:r>
              <a:rPr lang="ja-JP" altLang="en-US" sz="1200" dirty="0">
                <a:latin typeface="+mn-ea"/>
              </a:rPr>
              <a:t>「もっとこうすればより伝わった」、「次からはこうしよう」などの次に活かせるような意見を交換することができた</a:t>
            </a:r>
            <a:endParaRPr lang="en-US" altLang="ja-JP" sz="1200" dirty="0">
              <a:latin typeface="+mn-ea"/>
            </a:endParaRPr>
          </a:p>
          <a:p>
            <a:pPr marL="0" indent="0">
              <a:buNone/>
            </a:pPr>
            <a:endParaRPr lang="en-US" altLang="ja-JP" sz="1200" dirty="0">
              <a:latin typeface="+mn-ea"/>
            </a:endParaRPr>
          </a:p>
          <a:p>
            <a:pPr marL="0" indent="0">
              <a:buNone/>
            </a:pPr>
            <a:r>
              <a:rPr lang="ja-JP" altLang="en-US" sz="1200" dirty="0">
                <a:latin typeface="+mn-ea"/>
              </a:rPr>
              <a:t>②コミュニケーション能力</a:t>
            </a:r>
            <a:endParaRPr lang="en-US" altLang="ja-JP" sz="1200" dirty="0">
              <a:latin typeface="+mn-ea"/>
            </a:endParaRPr>
          </a:p>
          <a:p>
            <a:pPr marL="0" indent="0">
              <a:buNone/>
            </a:pPr>
            <a:r>
              <a:rPr lang="ja-JP" altLang="en-US" sz="1200" dirty="0">
                <a:latin typeface="+mn-ea"/>
              </a:rPr>
              <a:t>いつもと違う立場の人と話すことで新しいコミュニケーションをとることができた</a:t>
            </a:r>
            <a:endParaRPr lang="en-US" altLang="ja-JP" sz="1200" dirty="0">
              <a:latin typeface="+mn-ea"/>
            </a:endParaRPr>
          </a:p>
        </p:txBody>
      </p:sp>
      <p:sp>
        <p:nvSpPr>
          <p:cNvPr id="4" name="スライド番号プレースホルダー 3"/>
          <p:cNvSpPr>
            <a:spLocks noGrp="1"/>
          </p:cNvSpPr>
          <p:nvPr>
            <p:ph type="sldNum" sz="quarter" idx="5"/>
          </p:nvPr>
        </p:nvSpPr>
        <p:spPr/>
        <p:txBody>
          <a:bodyPr/>
          <a:lstStyle/>
          <a:p>
            <a:fld id="{0E617FF0-B3A1-4D9B-90F7-3473D2319AB1}" type="slidenum">
              <a:rPr kumimoji="1" lang="ja-JP" altLang="en-US" smtClean="0"/>
              <a:t>9</a:t>
            </a:fld>
            <a:endParaRPr kumimoji="1" lang="ja-JP" altLang="en-US"/>
          </a:p>
        </p:txBody>
      </p:sp>
    </p:spTree>
    <p:extLst>
      <p:ext uri="{BB962C8B-B14F-4D97-AF65-F5344CB8AC3E}">
        <p14:creationId xmlns:p14="http://schemas.microsoft.com/office/powerpoint/2010/main" val="2251469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最後に今後自分がどのように成長していきたいのか話します</a:t>
            </a:r>
            <a:endParaRPr kumimoji="1" lang="en-US" altLang="ja-JP" dirty="0"/>
          </a:p>
          <a:p>
            <a:r>
              <a:rPr kumimoji="1" lang="ja-JP" altLang="en-US" dirty="0"/>
              <a:t>最も大きく成長させたいと思ったのはこの</a:t>
            </a:r>
            <a:r>
              <a:rPr kumimoji="1" lang="en-US" altLang="ja-JP" dirty="0"/>
              <a:t>2</a:t>
            </a:r>
            <a:r>
              <a:rPr kumimoji="1" lang="ja-JP" altLang="en-US" dirty="0" err="1"/>
              <a:t>つです</a:t>
            </a:r>
            <a:endParaRPr kumimoji="1" lang="en-US" altLang="ja-JP" dirty="0"/>
          </a:p>
          <a:p>
            <a:endParaRPr kumimoji="1" lang="en-US" altLang="ja-JP" dirty="0"/>
          </a:p>
          <a:p>
            <a:r>
              <a:rPr kumimoji="1" lang="ja-JP" altLang="en-US" dirty="0"/>
              <a:t>開発力においてはまず、書き方によってどのようなメリットとデメリットがあるのか覚えたいです。</a:t>
            </a:r>
            <a:endParaRPr kumimoji="1" lang="en-US" altLang="ja-JP" dirty="0"/>
          </a:p>
          <a:p>
            <a:r>
              <a:rPr kumimoji="1" lang="ja-JP" altLang="en-US" dirty="0"/>
              <a:t>ちょうど今、</a:t>
            </a:r>
            <a:r>
              <a:rPr kumimoji="1" lang="en-US" altLang="ja-JP" dirty="0" err="1"/>
              <a:t>skelton</a:t>
            </a:r>
            <a:r>
              <a:rPr kumimoji="1" lang="ja-JP" altLang="en-US" dirty="0"/>
              <a:t>というアプリを開発していて、それを本社にいる第</a:t>
            </a:r>
            <a:r>
              <a:rPr kumimoji="1" lang="en-US" altLang="ja-JP" dirty="0"/>
              <a:t>4</a:t>
            </a:r>
            <a:r>
              <a:rPr kumimoji="1" lang="ja-JP" altLang="en-US" dirty="0"/>
              <a:t>開発部のメンバーでレビューを行い、「この書き方」「その書き方だと容量が大きくなる」などメリットとデメリットを教えてもらっています。</a:t>
            </a:r>
            <a:endParaRPr kumimoji="1" lang="en-US" altLang="ja-JP" dirty="0"/>
          </a:p>
          <a:p>
            <a:endParaRPr kumimoji="1" lang="en-US" altLang="ja-JP" dirty="0"/>
          </a:p>
          <a:p>
            <a:r>
              <a:rPr kumimoji="1" lang="ja-JP" altLang="en-US" dirty="0"/>
              <a:t>運用に関しては、よりよい運用方法がないか？またその改善点をどうするか？などを判断できるようになりたいと思っています。</a:t>
            </a:r>
          </a:p>
        </p:txBody>
      </p:sp>
      <p:sp>
        <p:nvSpPr>
          <p:cNvPr id="4" name="スライド番号プレースホルダー 3"/>
          <p:cNvSpPr>
            <a:spLocks noGrp="1"/>
          </p:cNvSpPr>
          <p:nvPr>
            <p:ph type="sldNum" sz="quarter" idx="5"/>
          </p:nvPr>
        </p:nvSpPr>
        <p:spPr/>
        <p:txBody>
          <a:bodyPr/>
          <a:lstStyle/>
          <a:p>
            <a:fld id="{0E617FF0-B3A1-4D9B-90F7-3473D2319AB1}" type="slidenum">
              <a:rPr kumimoji="1" lang="ja-JP" altLang="en-US" smtClean="0"/>
              <a:t>13</a:t>
            </a:fld>
            <a:endParaRPr kumimoji="1" lang="ja-JP" altLang="en-US"/>
          </a:p>
        </p:txBody>
      </p:sp>
    </p:spTree>
    <p:extLst>
      <p:ext uri="{BB962C8B-B14F-4D97-AF65-F5344CB8AC3E}">
        <p14:creationId xmlns:p14="http://schemas.microsoft.com/office/powerpoint/2010/main" val="2734804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8" name="Picture 7" descr="C2-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84675"/>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endParaRPr lang="en-US" dirty="0"/>
          </a:p>
        </p:txBody>
      </p:sp>
      <p:sp>
        <p:nvSpPr>
          <p:cNvPr id="9" name="日付プレースホルダー 8">
            <a:extLst>
              <a:ext uri="{FF2B5EF4-FFF2-40B4-BE49-F238E27FC236}">
                <a16:creationId xmlns:a16="http://schemas.microsoft.com/office/drawing/2014/main" id="{611545E3-AE30-48F0-AAF0-B9FD4EC7F7E2}"/>
              </a:ext>
            </a:extLst>
          </p:cNvPr>
          <p:cNvSpPr>
            <a:spLocks noGrp="1"/>
          </p:cNvSpPr>
          <p:nvPr>
            <p:ph type="dt" sz="half" idx="13"/>
          </p:nvPr>
        </p:nvSpPr>
        <p:spPr>
          <a:xfrm>
            <a:off x="8595360" y="6346825"/>
            <a:ext cx="2910840" cy="365125"/>
          </a:xfrm>
        </p:spPr>
        <p:txBody>
          <a:bodyPr/>
          <a:lstStyle/>
          <a:p>
            <a:fld id="{6FB61476-7980-4771-908A-930D9270D894}" type="datetimeFigureOut">
              <a:rPr kumimoji="1" lang="ja-JP" altLang="en-US" smtClean="0"/>
              <a:t>2019/11/5</a:t>
            </a:fld>
            <a:endParaRPr kumimoji="1" lang="ja-JP" altLang="en-US"/>
          </a:p>
        </p:txBody>
      </p:sp>
    </p:spTree>
    <p:extLst>
      <p:ext uri="{BB962C8B-B14F-4D97-AF65-F5344CB8AC3E}">
        <p14:creationId xmlns:p14="http://schemas.microsoft.com/office/powerpoint/2010/main" val="121219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B61476-7980-4771-908A-930D9270D894}" type="datetimeFigureOut">
              <a:rPr kumimoji="1" lang="ja-JP" altLang="en-US" smtClean="0"/>
              <a:t>2019/11/5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Slide Number Placeholder 5">
            <a:extLst>
              <a:ext uri="{FF2B5EF4-FFF2-40B4-BE49-F238E27FC236}">
                <a16:creationId xmlns:a16="http://schemas.microsoft.com/office/drawing/2014/main" id="{AE4ABAF8-49A0-4D47-91C9-6025FC1E4394}"/>
              </a:ext>
            </a:extLst>
          </p:cNvPr>
          <p:cNvSpPr txBox="1">
            <a:spLocks/>
          </p:cNvSpPr>
          <p:nvPr userDrawn="1"/>
        </p:nvSpPr>
        <p:spPr>
          <a:xfrm>
            <a:off x="10887074" y="523876"/>
            <a:ext cx="771525" cy="374650"/>
          </a:xfrm>
          <a:prstGeom prst="rect">
            <a:avLst/>
          </a:prstGeom>
        </p:spPr>
        <p:txBody>
          <a:bodyPr/>
          <a:lstStyle>
            <a:defPPr>
              <a:defRPr lang="en-US"/>
            </a:defPPr>
            <a:lvl1pPr marL="0" algn="l" defTabSz="457200" rtl="0" eaLnBrk="1" latinLnBrk="0" hangingPunct="1">
              <a:defRPr sz="1800" kern="1200">
                <a:solidFill>
                  <a:schemeClr val="tx1"/>
                </a:solidFill>
                <a:latin typeface="+mn-e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err="1"/>
              <a:t>Lev.B</a:t>
            </a:r>
            <a:endParaRPr kumimoji="1" lang="ja-JP" altLang="en-US" dirty="0"/>
          </a:p>
        </p:txBody>
      </p:sp>
    </p:spTree>
    <p:extLst>
      <p:ext uri="{BB962C8B-B14F-4D97-AF65-F5344CB8AC3E}">
        <p14:creationId xmlns:p14="http://schemas.microsoft.com/office/powerpoint/2010/main" val="3576580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715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B61476-7980-4771-908A-930D9270D894}" type="datetimeFigureOut">
              <a:rPr kumimoji="1" lang="ja-JP" altLang="en-US" smtClean="0"/>
              <a:t>2019/11/5</a:t>
            </a:fld>
            <a:endParaRPr kumimoji="1" lang="ja-JP"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10" name="Slide Number Placeholder 5">
            <a:extLst>
              <a:ext uri="{FF2B5EF4-FFF2-40B4-BE49-F238E27FC236}">
                <a16:creationId xmlns:a16="http://schemas.microsoft.com/office/drawing/2014/main" id="{A4E54D6F-6B80-404F-9CE2-8B64811A6A07}"/>
              </a:ext>
            </a:extLst>
          </p:cNvPr>
          <p:cNvSpPr txBox="1">
            <a:spLocks/>
          </p:cNvSpPr>
          <p:nvPr userDrawn="1"/>
        </p:nvSpPr>
        <p:spPr>
          <a:xfrm>
            <a:off x="10887074" y="523876"/>
            <a:ext cx="771525" cy="374650"/>
          </a:xfrm>
          <a:prstGeom prst="rect">
            <a:avLst/>
          </a:prstGeom>
        </p:spPr>
        <p:txBody>
          <a:bodyPr/>
          <a:lstStyle>
            <a:defPPr>
              <a:defRPr lang="en-US"/>
            </a:defPPr>
            <a:lvl1pPr marL="0" algn="l" defTabSz="457200" rtl="0" eaLnBrk="1" latinLnBrk="0" hangingPunct="1">
              <a:defRPr sz="1800" kern="1200">
                <a:solidFill>
                  <a:schemeClr val="tx1"/>
                </a:solidFill>
                <a:latin typeface="+mn-e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err="1">
                <a:latin typeface="+mn-ea"/>
                <a:ea typeface="+mn-ea"/>
              </a:rPr>
              <a:t>Lev.B</a:t>
            </a:r>
            <a:endParaRPr kumimoji="1" lang="ja-JP" altLang="en-US" dirty="0">
              <a:latin typeface="+mn-ea"/>
              <a:ea typeface="+mn-ea"/>
            </a:endParaRPr>
          </a:p>
        </p:txBody>
      </p:sp>
    </p:spTree>
    <p:extLst>
      <p:ext uri="{BB962C8B-B14F-4D97-AF65-F5344CB8AC3E}">
        <p14:creationId xmlns:p14="http://schemas.microsoft.com/office/powerpoint/2010/main" val="880610889"/>
      </p:ext>
    </p:extLst>
  </p:cSld>
  <p:clrMap bg1="lt1" tx1="dk1" bg2="lt2" tx2="dk2" accent1="accent1" accent2="accent2" accent3="accent3" accent4="accent4" accent5="accent5" accent6="accent6" hlink="hlink" folHlink="folHlink"/>
  <p:sldLayoutIdLst>
    <p:sldLayoutId id="2147483679" r:id="rId1"/>
    <p:sldLayoutId id="2147483680" r:id="rId2"/>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52452B-E054-4821-834A-143470EB4D94}"/>
              </a:ext>
            </a:extLst>
          </p:cNvPr>
          <p:cNvSpPr>
            <a:spLocks noGrp="1"/>
          </p:cNvSpPr>
          <p:nvPr>
            <p:ph type="ctrTitle"/>
          </p:nvPr>
        </p:nvSpPr>
        <p:spPr>
          <a:xfrm>
            <a:off x="1371600" y="1400703"/>
            <a:ext cx="9448800" cy="1825096"/>
          </a:xfrm>
        </p:spPr>
        <p:txBody>
          <a:bodyPr/>
          <a:lstStyle/>
          <a:p>
            <a:r>
              <a:rPr kumimoji="1" lang="en-US" altLang="ja-JP" dirty="0" err="1">
                <a:latin typeface="+mn-ea"/>
                <a:ea typeface="+mn-ea"/>
              </a:rPr>
              <a:t>Ttc</a:t>
            </a:r>
            <a:r>
              <a:rPr kumimoji="1" lang="ja-JP" altLang="en-US" dirty="0"/>
              <a:t>総会</a:t>
            </a:r>
            <a:br>
              <a:rPr kumimoji="1" lang="en-US" altLang="ja-JP" dirty="0"/>
            </a:br>
            <a:r>
              <a:rPr kumimoji="1" lang="ja-JP" altLang="en-US" dirty="0"/>
              <a:t>業務紹介</a:t>
            </a:r>
          </a:p>
        </p:txBody>
      </p:sp>
      <p:sp>
        <p:nvSpPr>
          <p:cNvPr id="3" name="字幕 2">
            <a:extLst>
              <a:ext uri="{FF2B5EF4-FFF2-40B4-BE49-F238E27FC236}">
                <a16:creationId xmlns:a16="http://schemas.microsoft.com/office/drawing/2014/main" id="{77580444-7B42-4FE4-8746-F53FD62C82F0}"/>
              </a:ext>
            </a:extLst>
          </p:cNvPr>
          <p:cNvSpPr>
            <a:spLocks noGrp="1"/>
          </p:cNvSpPr>
          <p:nvPr>
            <p:ph type="subTitle" idx="4294967295"/>
          </p:nvPr>
        </p:nvSpPr>
        <p:spPr>
          <a:xfrm>
            <a:off x="1371600" y="3632201"/>
            <a:ext cx="9448800" cy="685800"/>
          </a:xfrm>
        </p:spPr>
        <p:txBody>
          <a:bodyPr>
            <a:normAutofit/>
          </a:bodyPr>
          <a:lstStyle/>
          <a:p>
            <a:pPr marL="0" indent="0" algn="r">
              <a:buNone/>
            </a:pPr>
            <a:r>
              <a:rPr kumimoji="1" lang="en-US" altLang="ja-JP" sz="2800" dirty="0"/>
              <a:t>220</a:t>
            </a:r>
            <a:r>
              <a:rPr kumimoji="1" lang="ja-JP" altLang="en-US" sz="2800" dirty="0"/>
              <a:t>　加藤 稔朗</a:t>
            </a:r>
          </a:p>
        </p:txBody>
      </p:sp>
    </p:spTree>
    <p:extLst>
      <p:ext uri="{BB962C8B-B14F-4D97-AF65-F5344CB8AC3E}">
        <p14:creationId xmlns:p14="http://schemas.microsoft.com/office/powerpoint/2010/main" val="2439035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CDC230E2-AE82-4B43-9C2F-9505F737CAF4}"/>
              </a:ext>
            </a:extLst>
          </p:cNvPr>
          <p:cNvSpPr/>
          <p:nvPr/>
        </p:nvSpPr>
        <p:spPr>
          <a:xfrm>
            <a:off x="1219200" y="1326178"/>
            <a:ext cx="3875314" cy="923330"/>
          </a:xfrm>
          <a:prstGeom prst="rect">
            <a:avLst/>
          </a:prstGeom>
        </p:spPr>
        <p:txBody>
          <a:bodyPr wrap="square">
            <a:spAutoFit/>
          </a:bodyPr>
          <a:lstStyle/>
          <a:p>
            <a:r>
              <a:rPr kumimoji="1" lang="en-US" altLang="ja-JP" sz="5400" dirty="0">
                <a:latin typeface="+mn-ea"/>
              </a:rPr>
              <a:t>FXSS(</a:t>
            </a:r>
            <a:r>
              <a:rPr kumimoji="1" lang="ja-JP" altLang="en-US" sz="5400" dirty="0">
                <a:latin typeface="+mn-ea"/>
              </a:rPr>
              <a:t>常駐</a:t>
            </a:r>
            <a:r>
              <a:rPr kumimoji="1" lang="en-US" altLang="ja-JP" sz="5400" dirty="0">
                <a:latin typeface="+mn-ea"/>
              </a:rPr>
              <a:t>)</a:t>
            </a:r>
          </a:p>
        </p:txBody>
      </p:sp>
      <p:pic>
        <p:nvPicPr>
          <p:cNvPr id="7" name="図 6">
            <a:extLst>
              <a:ext uri="{FF2B5EF4-FFF2-40B4-BE49-F238E27FC236}">
                <a16:creationId xmlns:a16="http://schemas.microsoft.com/office/drawing/2014/main" id="{8CD1B026-E6B9-48B2-90E2-7B4AA16E95B4}"/>
              </a:ext>
            </a:extLst>
          </p:cNvPr>
          <p:cNvPicPr>
            <a:picLocks noChangeAspect="1"/>
          </p:cNvPicPr>
          <p:nvPr/>
        </p:nvPicPr>
        <p:blipFill>
          <a:blip r:embed="rId2"/>
          <a:stretch>
            <a:fillRect/>
          </a:stretch>
        </p:blipFill>
        <p:spPr>
          <a:xfrm>
            <a:off x="6096000" y="1770278"/>
            <a:ext cx="4699242" cy="4515082"/>
          </a:xfrm>
          <a:prstGeom prst="rect">
            <a:avLst/>
          </a:prstGeom>
        </p:spPr>
      </p:pic>
      <p:sp>
        <p:nvSpPr>
          <p:cNvPr id="8" name="コンテンツ プレースホルダー 2">
            <a:extLst>
              <a:ext uri="{FF2B5EF4-FFF2-40B4-BE49-F238E27FC236}">
                <a16:creationId xmlns:a16="http://schemas.microsoft.com/office/drawing/2014/main" id="{44578C86-3BEF-4F43-B455-33AB06AE5F7F}"/>
              </a:ext>
            </a:extLst>
          </p:cNvPr>
          <p:cNvSpPr txBox="1">
            <a:spLocks/>
          </p:cNvSpPr>
          <p:nvPr/>
        </p:nvSpPr>
        <p:spPr>
          <a:xfrm>
            <a:off x="685799" y="2249508"/>
            <a:ext cx="10106025" cy="3969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a:lstStyle>
          <a:p>
            <a:r>
              <a:rPr lang="ja-JP" altLang="en-US" sz="3600" dirty="0">
                <a:latin typeface="+mn-ea"/>
              </a:rPr>
              <a:t>業務期間</a:t>
            </a:r>
            <a:endParaRPr lang="en-US" altLang="ja-JP" sz="3600" dirty="0">
              <a:latin typeface="+mn-ea"/>
            </a:endParaRPr>
          </a:p>
          <a:p>
            <a:pPr marL="0" indent="0">
              <a:buNone/>
            </a:pPr>
            <a:r>
              <a:rPr lang="en-US" altLang="ja-JP" sz="3200" dirty="0">
                <a:latin typeface="+mn-ea"/>
              </a:rPr>
              <a:t>9</a:t>
            </a:r>
            <a:r>
              <a:rPr lang="ja-JP" altLang="en-US" sz="3200" dirty="0">
                <a:latin typeface="+mn-ea"/>
              </a:rPr>
              <a:t>月中旬～現在進行中</a:t>
            </a:r>
            <a:endParaRPr lang="en-US" altLang="ja-JP" sz="3200" dirty="0">
              <a:latin typeface="+mn-ea"/>
            </a:endParaRPr>
          </a:p>
          <a:p>
            <a:pPr marL="0" indent="0">
              <a:buNone/>
            </a:pPr>
            <a:endParaRPr lang="en-US" altLang="ja-JP" sz="1000" dirty="0">
              <a:latin typeface="+mn-ea"/>
            </a:endParaRPr>
          </a:p>
          <a:p>
            <a:pPr marL="0" indent="0">
              <a:buNone/>
            </a:pPr>
            <a:r>
              <a:rPr lang="ja-JP" altLang="en-US" sz="3200" dirty="0">
                <a:latin typeface="+mn-ea"/>
              </a:rPr>
              <a:t>勤務場所</a:t>
            </a:r>
            <a:r>
              <a:rPr lang="en-US" altLang="ja-JP" sz="3200" dirty="0">
                <a:latin typeface="+mn-ea"/>
              </a:rPr>
              <a:t>:</a:t>
            </a:r>
            <a:r>
              <a:rPr lang="ja-JP" altLang="en-US" sz="3200" dirty="0">
                <a:latin typeface="+mn-ea"/>
              </a:rPr>
              <a:t>秋葉原→板橋</a:t>
            </a:r>
          </a:p>
        </p:txBody>
      </p:sp>
    </p:spTree>
    <p:extLst>
      <p:ext uri="{BB962C8B-B14F-4D97-AF65-F5344CB8AC3E}">
        <p14:creationId xmlns:p14="http://schemas.microsoft.com/office/powerpoint/2010/main" val="223008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02B60C0-9FAC-4FB3-B3CD-1749027B6AC1}"/>
              </a:ext>
            </a:extLst>
          </p:cNvPr>
          <p:cNvSpPr txBox="1">
            <a:spLocks/>
          </p:cNvSpPr>
          <p:nvPr/>
        </p:nvSpPr>
        <p:spPr>
          <a:xfrm>
            <a:off x="685799" y="2249508"/>
            <a:ext cx="10639425" cy="4608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a:lstStyle>
          <a:p>
            <a:r>
              <a:rPr lang="ja-JP" altLang="en-US" sz="3600" dirty="0">
                <a:latin typeface="+mn-ea"/>
              </a:rPr>
              <a:t>業務内容</a:t>
            </a:r>
            <a:endParaRPr lang="en-US" altLang="ja-JP" sz="3600" dirty="0">
              <a:latin typeface="+mn-ea"/>
            </a:endParaRPr>
          </a:p>
          <a:p>
            <a:pPr marL="0" indent="0">
              <a:buFont typeface="Arial" panose="020B0604020202020204" pitchFamily="34" charset="0"/>
              <a:buNone/>
            </a:pPr>
            <a:r>
              <a:rPr lang="ja-JP" altLang="en-US" sz="3200" dirty="0">
                <a:latin typeface="+mn-ea"/>
              </a:rPr>
              <a:t>①機能仕様書作成</a:t>
            </a:r>
            <a:endParaRPr lang="en-US" altLang="ja-JP" sz="3200" dirty="0">
              <a:latin typeface="+mn-ea"/>
            </a:endParaRPr>
          </a:p>
          <a:p>
            <a:pPr marL="0" indent="0">
              <a:buFont typeface="Arial" panose="020B0604020202020204" pitchFamily="34" charset="0"/>
              <a:buNone/>
            </a:pPr>
            <a:r>
              <a:rPr lang="ja-JP" altLang="en-US" sz="3200" dirty="0">
                <a:latin typeface="+mn-ea"/>
              </a:rPr>
              <a:t>②テスト仕様書作成</a:t>
            </a:r>
            <a:endParaRPr lang="en-US" altLang="ja-JP" sz="3200" dirty="0">
              <a:latin typeface="+mn-ea"/>
            </a:endParaRPr>
          </a:p>
          <a:p>
            <a:pPr marL="0" indent="0">
              <a:buFont typeface="Arial" panose="020B0604020202020204" pitchFamily="34" charset="0"/>
              <a:buNone/>
            </a:pPr>
            <a:r>
              <a:rPr lang="ja-JP" altLang="en-US" sz="3200" dirty="0">
                <a:latin typeface="+mn-ea"/>
              </a:rPr>
              <a:t>③テスト</a:t>
            </a:r>
            <a:endParaRPr lang="en-US" altLang="ja-JP" sz="3200" dirty="0">
              <a:latin typeface="+mn-ea"/>
            </a:endParaRPr>
          </a:p>
          <a:p>
            <a:pPr marL="0" indent="0">
              <a:buFont typeface="Arial" panose="020B0604020202020204" pitchFamily="34" charset="0"/>
              <a:buNone/>
            </a:pPr>
            <a:r>
              <a:rPr lang="ja-JP" altLang="en-US" sz="3200" dirty="0">
                <a:latin typeface="+mn-ea"/>
              </a:rPr>
              <a:t>④運用</a:t>
            </a:r>
            <a:endParaRPr lang="en-US" altLang="ja-JP" sz="3200" dirty="0">
              <a:latin typeface="+mn-ea"/>
            </a:endParaRPr>
          </a:p>
          <a:p>
            <a:pPr marL="0" indent="0">
              <a:buFont typeface="Arial" panose="020B0604020202020204" pitchFamily="34" charset="0"/>
              <a:buNone/>
            </a:pPr>
            <a:r>
              <a:rPr lang="ja-JP" altLang="en-US" sz="3200" dirty="0">
                <a:latin typeface="+mn-ea"/>
              </a:rPr>
              <a:t>定形業務外：説明書作成</a:t>
            </a:r>
          </a:p>
        </p:txBody>
      </p:sp>
      <p:sp>
        <p:nvSpPr>
          <p:cNvPr id="5" name="正方形/長方形 4">
            <a:extLst>
              <a:ext uri="{FF2B5EF4-FFF2-40B4-BE49-F238E27FC236}">
                <a16:creationId xmlns:a16="http://schemas.microsoft.com/office/drawing/2014/main" id="{969654E1-7434-4A3C-A964-2F4BF2FDE4B3}"/>
              </a:ext>
            </a:extLst>
          </p:cNvPr>
          <p:cNvSpPr/>
          <p:nvPr/>
        </p:nvSpPr>
        <p:spPr>
          <a:xfrm>
            <a:off x="1219200" y="1326178"/>
            <a:ext cx="3522219" cy="923330"/>
          </a:xfrm>
          <a:prstGeom prst="rect">
            <a:avLst/>
          </a:prstGeom>
        </p:spPr>
        <p:txBody>
          <a:bodyPr wrap="square">
            <a:spAutoFit/>
          </a:bodyPr>
          <a:lstStyle/>
          <a:p>
            <a:r>
              <a:rPr kumimoji="1" lang="en-US" altLang="ja-JP" sz="5400" dirty="0">
                <a:latin typeface="+mn-ea"/>
              </a:rPr>
              <a:t>FXSS</a:t>
            </a:r>
          </a:p>
        </p:txBody>
      </p:sp>
    </p:spTree>
    <p:extLst>
      <p:ext uri="{BB962C8B-B14F-4D97-AF65-F5344CB8AC3E}">
        <p14:creationId xmlns:p14="http://schemas.microsoft.com/office/powerpoint/2010/main" val="118705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02B60C0-9FAC-4FB3-B3CD-1749027B6AC1}"/>
              </a:ext>
            </a:extLst>
          </p:cNvPr>
          <p:cNvSpPr txBox="1">
            <a:spLocks/>
          </p:cNvSpPr>
          <p:nvPr/>
        </p:nvSpPr>
        <p:spPr>
          <a:xfrm>
            <a:off x="685799" y="2249508"/>
            <a:ext cx="10639425" cy="4046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a:lstStyle>
          <a:p>
            <a:r>
              <a:rPr lang="ja-JP" altLang="en-US" sz="3600" dirty="0">
                <a:latin typeface="+mn-ea"/>
              </a:rPr>
              <a:t>得られたこと</a:t>
            </a:r>
          </a:p>
          <a:p>
            <a:pPr marL="0" indent="0">
              <a:buFont typeface="Arial" panose="020B0604020202020204" pitchFamily="34" charset="0"/>
              <a:buNone/>
            </a:pPr>
            <a:r>
              <a:rPr lang="ja-JP" altLang="en-US" sz="3200" dirty="0">
                <a:latin typeface="+mn-ea"/>
              </a:rPr>
              <a:t>①機能仕様書作成</a:t>
            </a:r>
            <a:endParaRPr lang="en-US" altLang="ja-JP" sz="3200" dirty="0">
              <a:latin typeface="+mn-ea"/>
            </a:endParaRPr>
          </a:p>
          <a:p>
            <a:pPr marL="0" indent="0">
              <a:buFont typeface="Arial" panose="020B0604020202020204" pitchFamily="34" charset="0"/>
              <a:buNone/>
            </a:pPr>
            <a:r>
              <a:rPr lang="ja-JP" altLang="en-US" sz="3200" dirty="0">
                <a:latin typeface="+mn-ea"/>
              </a:rPr>
              <a:t>②テスト仕様書作成</a:t>
            </a:r>
            <a:endParaRPr lang="en-US" altLang="ja-JP" sz="3200" dirty="0">
              <a:latin typeface="+mn-ea"/>
            </a:endParaRPr>
          </a:p>
          <a:p>
            <a:pPr marL="0" indent="0">
              <a:buFont typeface="Arial" panose="020B0604020202020204" pitchFamily="34" charset="0"/>
              <a:buNone/>
            </a:pPr>
            <a:r>
              <a:rPr lang="ja-JP" altLang="en-US" sz="3200" dirty="0">
                <a:latin typeface="+mn-ea"/>
              </a:rPr>
              <a:t>③テスト</a:t>
            </a:r>
            <a:endParaRPr lang="en-US" altLang="ja-JP" sz="3200" dirty="0">
              <a:latin typeface="+mn-ea"/>
            </a:endParaRPr>
          </a:p>
          <a:p>
            <a:pPr marL="0" indent="0">
              <a:buFont typeface="Arial" panose="020B0604020202020204" pitchFamily="34" charset="0"/>
              <a:buNone/>
            </a:pPr>
            <a:r>
              <a:rPr lang="ja-JP" altLang="en-US" sz="3200" dirty="0">
                <a:latin typeface="+mn-ea"/>
              </a:rPr>
              <a:t>④運用</a:t>
            </a:r>
            <a:endParaRPr lang="en-US" altLang="ja-JP" sz="3200" dirty="0">
              <a:latin typeface="+mn-ea"/>
            </a:endParaRPr>
          </a:p>
          <a:p>
            <a:pPr marL="0" indent="0">
              <a:buFont typeface="Arial" panose="020B0604020202020204" pitchFamily="34" charset="0"/>
              <a:buNone/>
            </a:pPr>
            <a:r>
              <a:rPr lang="ja-JP" altLang="en-US" sz="3200" dirty="0">
                <a:latin typeface="+mn-ea"/>
              </a:rPr>
              <a:t>の知識及び経験</a:t>
            </a:r>
          </a:p>
        </p:txBody>
      </p:sp>
      <p:sp>
        <p:nvSpPr>
          <p:cNvPr id="5" name="正方形/長方形 4">
            <a:extLst>
              <a:ext uri="{FF2B5EF4-FFF2-40B4-BE49-F238E27FC236}">
                <a16:creationId xmlns:a16="http://schemas.microsoft.com/office/drawing/2014/main" id="{6A1F644A-B08F-4B9F-8188-48CC32EE0CC3}"/>
              </a:ext>
            </a:extLst>
          </p:cNvPr>
          <p:cNvSpPr/>
          <p:nvPr/>
        </p:nvSpPr>
        <p:spPr>
          <a:xfrm>
            <a:off x="1219200" y="1326178"/>
            <a:ext cx="3522219" cy="923330"/>
          </a:xfrm>
          <a:prstGeom prst="rect">
            <a:avLst/>
          </a:prstGeom>
        </p:spPr>
        <p:txBody>
          <a:bodyPr wrap="square">
            <a:spAutoFit/>
          </a:bodyPr>
          <a:lstStyle/>
          <a:p>
            <a:r>
              <a:rPr kumimoji="1" lang="en-US" altLang="ja-JP" sz="5400" dirty="0">
                <a:latin typeface="+mn-ea"/>
              </a:rPr>
              <a:t>FXSS</a:t>
            </a:r>
          </a:p>
        </p:txBody>
      </p:sp>
    </p:spTree>
    <p:extLst>
      <p:ext uri="{BB962C8B-B14F-4D97-AF65-F5344CB8AC3E}">
        <p14:creationId xmlns:p14="http://schemas.microsoft.com/office/powerpoint/2010/main" val="236164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02B60C0-9FAC-4FB3-B3CD-1749027B6AC1}"/>
              </a:ext>
            </a:extLst>
          </p:cNvPr>
          <p:cNvSpPr txBox="1">
            <a:spLocks/>
          </p:cNvSpPr>
          <p:nvPr/>
        </p:nvSpPr>
        <p:spPr>
          <a:xfrm>
            <a:off x="685799" y="2249509"/>
            <a:ext cx="10639425" cy="3008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a:lstStyle>
          <a:p>
            <a:pPr marL="0" indent="0">
              <a:buNone/>
            </a:pPr>
            <a:r>
              <a:rPr lang="ja-JP" altLang="en-US" sz="3200" dirty="0">
                <a:latin typeface="+mn-ea"/>
              </a:rPr>
              <a:t>①開発力</a:t>
            </a:r>
            <a:endParaRPr lang="en-US" altLang="ja-JP" sz="3200" dirty="0">
              <a:latin typeface="+mn-ea"/>
            </a:endParaRPr>
          </a:p>
          <a:p>
            <a:pPr marL="0" indent="0">
              <a:buNone/>
            </a:pPr>
            <a:r>
              <a:rPr lang="ja-JP" altLang="en-US" sz="3200" dirty="0">
                <a:latin typeface="+mn-ea"/>
              </a:rPr>
              <a:t>②運用視点</a:t>
            </a:r>
          </a:p>
        </p:txBody>
      </p:sp>
      <p:sp>
        <p:nvSpPr>
          <p:cNvPr id="5" name="正方形/長方形 4">
            <a:extLst>
              <a:ext uri="{FF2B5EF4-FFF2-40B4-BE49-F238E27FC236}">
                <a16:creationId xmlns:a16="http://schemas.microsoft.com/office/drawing/2014/main" id="{6A1F644A-B08F-4B9F-8188-48CC32EE0CC3}"/>
              </a:ext>
            </a:extLst>
          </p:cNvPr>
          <p:cNvSpPr/>
          <p:nvPr/>
        </p:nvSpPr>
        <p:spPr>
          <a:xfrm>
            <a:off x="1219201" y="1326178"/>
            <a:ext cx="3705224" cy="923330"/>
          </a:xfrm>
          <a:prstGeom prst="rect">
            <a:avLst/>
          </a:prstGeom>
        </p:spPr>
        <p:txBody>
          <a:bodyPr wrap="square">
            <a:spAutoFit/>
          </a:bodyPr>
          <a:lstStyle/>
          <a:p>
            <a:r>
              <a:rPr kumimoji="1" lang="ja-JP" altLang="en-US" sz="5400" dirty="0">
                <a:latin typeface="+mn-ea"/>
              </a:rPr>
              <a:t>今後の成長</a:t>
            </a:r>
            <a:endParaRPr kumimoji="1" lang="en-US" altLang="ja-JP" sz="5400" dirty="0">
              <a:latin typeface="+mn-ea"/>
            </a:endParaRPr>
          </a:p>
        </p:txBody>
      </p:sp>
    </p:spTree>
    <p:extLst>
      <p:ext uri="{BB962C8B-B14F-4D97-AF65-F5344CB8AC3E}">
        <p14:creationId xmlns:p14="http://schemas.microsoft.com/office/powerpoint/2010/main" val="195528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A763C5C-0385-4596-87A0-758658060F8D}"/>
              </a:ext>
            </a:extLst>
          </p:cNvPr>
          <p:cNvSpPr>
            <a:spLocks noGrp="1"/>
          </p:cNvSpPr>
          <p:nvPr>
            <p:ph idx="1"/>
          </p:nvPr>
        </p:nvSpPr>
        <p:spPr>
          <a:xfrm>
            <a:off x="685800" y="3305175"/>
            <a:ext cx="10820400" cy="2913510"/>
          </a:xfrm>
        </p:spPr>
        <p:txBody>
          <a:bodyPr>
            <a:normAutofit/>
          </a:bodyPr>
          <a:lstStyle/>
          <a:p>
            <a:pPr marL="0" indent="0" algn="ctr">
              <a:buNone/>
            </a:pPr>
            <a:r>
              <a:rPr kumimoji="1" lang="ja-JP" altLang="en-US" sz="5400" dirty="0"/>
              <a:t>ご清聴ありがとうございました</a:t>
            </a:r>
          </a:p>
        </p:txBody>
      </p:sp>
    </p:spTree>
    <p:extLst>
      <p:ext uri="{BB962C8B-B14F-4D97-AF65-F5344CB8AC3E}">
        <p14:creationId xmlns:p14="http://schemas.microsoft.com/office/powerpoint/2010/main" val="236012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C6C19F5-8580-4054-B980-BBFCC2E0C03C}"/>
              </a:ext>
            </a:extLst>
          </p:cNvPr>
          <p:cNvSpPr>
            <a:spLocks noGrp="1"/>
          </p:cNvSpPr>
          <p:nvPr>
            <p:ph idx="1"/>
          </p:nvPr>
        </p:nvSpPr>
        <p:spPr/>
        <p:txBody>
          <a:bodyPr>
            <a:normAutofit/>
          </a:bodyPr>
          <a:lstStyle/>
          <a:p>
            <a:r>
              <a:rPr kumimoji="1" lang="ja-JP" altLang="en-US" sz="4400" dirty="0">
                <a:latin typeface="+mn-ea"/>
              </a:rPr>
              <a:t>概要</a:t>
            </a:r>
            <a:endParaRPr kumimoji="1" lang="en-US" altLang="ja-JP" sz="4400" dirty="0">
              <a:latin typeface="+mn-ea"/>
            </a:endParaRPr>
          </a:p>
          <a:p>
            <a:r>
              <a:rPr kumimoji="1" lang="en-US" altLang="ja-JP" sz="4400" dirty="0">
                <a:latin typeface="+mn-ea"/>
              </a:rPr>
              <a:t>G-React</a:t>
            </a:r>
          </a:p>
          <a:p>
            <a:r>
              <a:rPr lang="ja-JP" altLang="en-US" sz="4400" dirty="0"/>
              <a:t>インターン生のサポート</a:t>
            </a:r>
            <a:endParaRPr lang="en-US" altLang="ja-JP" sz="4400" dirty="0"/>
          </a:p>
          <a:p>
            <a:r>
              <a:rPr lang="en-US" altLang="ja-JP" sz="4400" dirty="0">
                <a:latin typeface="+mn-ea"/>
              </a:rPr>
              <a:t>FXSS</a:t>
            </a:r>
          </a:p>
          <a:p>
            <a:r>
              <a:rPr lang="ja-JP" altLang="en-US" sz="4400" dirty="0">
                <a:latin typeface="+mn-ea"/>
              </a:rPr>
              <a:t>今後の成長</a:t>
            </a:r>
            <a:endParaRPr lang="en-US" altLang="ja-JP" sz="4400" dirty="0">
              <a:latin typeface="+mn-ea"/>
            </a:endParaRPr>
          </a:p>
        </p:txBody>
      </p:sp>
      <p:sp>
        <p:nvSpPr>
          <p:cNvPr id="5" name="正方形/長方形 4">
            <a:extLst>
              <a:ext uri="{FF2B5EF4-FFF2-40B4-BE49-F238E27FC236}">
                <a16:creationId xmlns:a16="http://schemas.microsoft.com/office/drawing/2014/main" id="{E30213E9-853E-43C5-8C76-AD27611CA0BE}"/>
              </a:ext>
            </a:extLst>
          </p:cNvPr>
          <p:cNvSpPr/>
          <p:nvPr/>
        </p:nvSpPr>
        <p:spPr>
          <a:xfrm>
            <a:off x="1219200" y="1326178"/>
            <a:ext cx="3522219" cy="923330"/>
          </a:xfrm>
          <a:prstGeom prst="rect">
            <a:avLst/>
          </a:prstGeom>
        </p:spPr>
        <p:txBody>
          <a:bodyPr wrap="square">
            <a:spAutoFit/>
          </a:bodyPr>
          <a:lstStyle/>
          <a:p>
            <a:r>
              <a:rPr kumimoji="1" lang="ja-JP" altLang="en-US" sz="5400" dirty="0">
                <a:latin typeface="+mn-ea"/>
              </a:rPr>
              <a:t>目次</a:t>
            </a:r>
            <a:endParaRPr lang="en-US" altLang="ja-JP" sz="5400" dirty="0">
              <a:latin typeface="+mn-ea"/>
            </a:endParaRPr>
          </a:p>
        </p:txBody>
      </p:sp>
    </p:spTree>
    <p:extLst>
      <p:ext uri="{BB962C8B-B14F-4D97-AF65-F5344CB8AC3E}">
        <p14:creationId xmlns:p14="http://schemas.microsoft.com/office/powerpoint/2010/main" val="292903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548751A1-56A5-4BFC-9B90-4BFDFF32F17D}"/>
              </a:ext>
            </a:extLst>
          </p:cNvPr>
          <p:cNvSpPr txBox="1">
            <a:spLocks/>
          </p:cNvSpPr>
          <p:nvPr/>
        </p:nvSpPr>
        <p:spPr>
          <a:xfrm>
            <a:off x="685800" y="2249509"/>
            <a:ext cx="11239500" cy="3074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a:lstStyle>
          <a:p>
            <a:endParaRPr lang="en-US" altLang="ja-JP" sz="3600" dirty="0">
              <a:latin typeface="+mn-ea"/>
            </a:endParaRPr>
          </a:p>
        </p:txBody>
      </p:sp>
      <p:sp>
        <p:nvSpPr>
          <p:cNvPr id="6" name="正方形/長方形 5">
            <a:extLst>
              <a:ext uri="{FF2B5EF4-FFF2-40B4-BE49-F238E27FC236}">
                <a16:creationId xmlns:a16="http://schemas.microsoft.com/office/drawing/2014/main" id="{C9027750-4133-4284-88B1-188C26957A5D}"/>
              </a:ext>
            </a:extLst>
          </p:cNvPr>
          <p:cNvSpPr/>
          <p:nvPr/>
        </p:nvSpPr>
        <p:spPr>
          <a:xfrm>
            <a:off x="1219200" y="1326178"/>
            <a:ext cx="3522219" cy="923330"/>
          </a:xfrm>
          <a:prstGeom prst="rect">
            <a:avLst/>
          </a:prstGeom>
        </p:spPr>
        <p:txBody>
          <a:bodyPr wrap="square">
            <a:spAutoFit/>
          </a:bodyPr>
          <a:lstStyle/>
          <a:p>
            <a:r>
              <a:rPr kumimoji="1" lang="ja-JP" altLang="en-US" sz="5400" dirty="0">
                <a:latin typeface="+mn-ea"/>
              </a:rPr>
              <a:t>概要</a:t>
            </a:r>
            <a:endParaRPr lang="en-US" altLang="ja-JP" sz="5400" dirty="0">
              <a:latin typeface="+mn-ea"/>
            </a:endParaRPr>
          </a:p>
        </p:txBody>
      </p:sp>
      <p:graphicFrame>
        <p:nvGraphicFramePr>
          <p:cNvPr id="3" name="表 2">
            <a:extLst>
              <a:ext uri="{FF2B5EF4-FFF2-40B4-BE49-F238E27FC236}">
                <a16:creationId xmlns:a16="http://schemas.microsoft.com/office/drawing/2014/main" id="{1CAEB290-B8D6-4DB7-B366-A153329BCD41}"/>
              </a:ext>
            </a:extLst>
          </p:cNvPr>
          <p:cNvGraphicFramePr>
            <a:graphicFrameLocks noGrp="1"/>
          </p:cNvGraphicFramePr>
          <p:nvPr>
            <p:extLst>
              <p:ext uri="{D42A27DB-BD31-4B8C-83A1-F6EECF244321}">
                <p14:modId xmlns:p14="http://schemas.microsoft.com/office/powerpoint/2010/main" val="1303522272"/>
              </p:ext>
            </p:extLst>
          </p:nvPr>
        </p:nvGraphicFramePr>
        <p:xfrm>
          <a:off x="1561782" y="2607797"/>
          <a:ext cx="9487535" cy="2072640"/>
        </p:xfrm>
        <a:graphic>
          <a:graphicData uri="http://schemas.openxmlformats.org/drawingml/2006/table">
            <a:tbl>
              <a:tblPr firstRow="1" bandRow="1">
                <a:tableStyleId>{5C22544A-7EE6-4342-B048-85BDC9FD1C3A}</a:tableStyleId>
              </a:tblPr>
              <a:tblGrid>
                <a:gridCol w="3780155">
                  <a:extLst>
                    <a:ext uri="{9D8B030D-6E8A-4147-A177-3AD203B41FA5}">
                      <a16:colId xmlns:a16="http://schemas.microsoft.com/office/drawing/2014/main" val="4127336238"/>
                    </a:ext>
                  </a:extLst>
                </a:gridCol>
                <a:gridCol w="3669030">
                  <a:extLst>
                    <a:ext uri="{9D8B030D-6E8A-4147-A177-3AD203B41FA5}">
                      <a16:colId xmlns:a16="http://schemas.microsoft.com/office/drawing/2014/main" val="4039548037"/>
                    </a:ext>
                  </a:extLst>
                </a:gridCol>
                <a:gridCol w="2038350">
                  <a:extLst>
                    <a:ext uri="{9D8B030D-6E8A-4147-A177-3AD203B41FA5}">
                      <a16:colId xmlns:a16="http://schemas.microsoft.com/office/drawing/2014/main" val="1014456647"/>
                    </a:ext>
                  </a:extLst>
                </a:gridCol>
              </a:tblGrid>
              <a:tr h="370840">
                <a:tc>
                  <a:txBody>
                    <a:bodyPr/>
                    <a:lstStyle/>
                    <a:p>
                      <a:r>
                        <a:rPr kumimoji="1" lang="ja-JP" altLang="en-US" sz="2800" dirty="0"/>
                        <a:t>目次</a:t>
                      </a:r>
                    </a:p>
                  </a:txBody>
                  <a:tcPr/>
                </a:tc>
                <a:tc>
                  <a:txBody>
                    <a:bodyPr/>
                    <a:lstStyle/>
                    <a:p>
                      <a:r>
                        <a:rPr kumimoji="1" lang="ja-JP" altLang="en-US" sz="2800" dirty="0"/>
                        <a:t>期間</a:t>
                      </a:r>
                    </a:p>
                  </a:txBody>
                  <a:tcPr/>
                </a:tc>
                <a:tc>
                  <a:txBody>
                    <a:bodyPr/>
                    <a:lstStyle/>
                    <a:p>
                      <a:r>
                        <a:rPr kumimoji="1" lang="ja-JP" altLang="en-US" sz="2800" dirty="0"/>
                        <a:t>部署</a:t>
                      </a:r>
                    </a:p>
                  </a:txBody>
                  <a:tcPr/>
                </a:tc>
                <a:extLst>
                  <a:ext uri="{0D108BD9-81ED-4DB2-BD59-A6C34878D82A}">
                    <a16:rowId xmlns:a16="http://schemas.microsoft.com/office/drawing/2014/main" val="470942531"/>
                  </a:ext>
                </a:extLst>
              </a:tr>
              <a:tr h="370840">
                <a:tc>
                  <a:txBody>
                    <a:bodyPr/>
                    <a:lstStyle/>
                    <a:p>
                      <a:r>
                        <a:rPr kumimoji="1" lang="en-US" altLang="ja-JP" sz="2800" dirty="0">
                          <a:latin typeface="+mn-ea"/>
                          <a:ea typeface="+mn-ea"/>
                        </a:rPr>
                        <a:t>G-react</a:t>
                      </a:r>
                      <a:endParaRPr kumimoji="1" lang="ja-JP" altLang="en-US" sz="2800" dirty="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dirty="0">
                          <a:latin typeface="+mn-ea"/>
                        </a:rPr>
                        <a:t>7</a:t>
                      </a:r>
                      <a:r>
                        <a:rPr lang="ja-JP" altLang="en-US" sz="2800" dirty="0">
                          <a:latin typeface="+mn-ea"/>
                        </a:rPr>
                        <a:t>月下旬～</a:t>
                      </a:r>
                      <a:r>
                        <a:rPr lang="en-US" altLang="ja-JP" sz="2800" dirty="0">
                          <a:latin typeface="+mn-ea"/>
                        </a:rPr>
                        <a:t>9</a:t>
                      </a:r>
                      <a:r>
                        <a:rPr lang="ja-JP" altLang="en-US" sz="2800" dirty="0">
                          <a:latin typeface="+mn-ea"/>
                        </a:rPr>
                        <a:t>月中旬</a:t>
                      </a:r>
                      <a:endParaRPr lang="en-US" altLang="ja-JP" sz="2800" dirty="0">
                        <a:latin typeface="+mn-ea"/>
                      </a:endParaRPr>
                    </a:p>
                  </a:txBody>
                  <a:tcPr/>
                </a:tc>
                <a:tc>
                  <a:txBody>
                    <a:bodyPr/>
                    <a:lstStyle/>
                    <a:p>
                      <a:r>
                        <a:rPr kumimoji="1" lang="ja-JP" altLang="en-US" sz="2800" dirty="0"/>
                        <a:t>戦略技術部</a:t>
                      </a:r>
                    </a:p>
                  </a:txBody>
                  <a:tcPr/>
                </a:tc>
                <a:extLst>
                  <a:ext uri="{0D108BD9-81ED-4DB2-BD59-A6C34878D82A}">
                    <a16:rowId xmlns:a16="http://schemas.microsoft.com/office/drawing/2014/main" val="1849153784"/>
                  </a:ext>
                </a:extLst>
              </a:tr>
              <a:tr h="370840">
                <a:tc>
                  <a:txBody>
                    <a:bodyPr/>
                    <a:lstStyle/>
                    <a:p>
                      <a:r>
                        <a:rPr kumimoji="1" lang="ja-JP" altLang="en-US" sz="2800" dirty="0"/>
                        <a:t>インターン生のサポート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dirty="0">
                          <a:latin typeface="+mn-ea"/>
                        </a:rPr>
                        <a:t>8</a:t>
                      </a:r>
                      <a:r>
                        <a:rPr lang="ja-JP" altLang="en-US" sz="2800" dirty="0">
                          <a:latin typeface="+mn-ea"/>
                        </a:rPr>
                        <a:t>月上旬～</a:t>
                      </a:r>
                      <a:r>
                        <a:rPr lang="en-US" altLang="ja-JP" sz="2800" dirty="0">
                          <a:latin typeface="+mn-ea"/>
                        </a:rPr>
                        <a:t>9</a:t>
                      </a:r>
                      <a:r>
                        <a:rPr lang="ja-JP" altLang="en-US" sz="2800" dirty="0">
                          <a:latin typeface="+mn-ea"/>
                        </a:rPr>
                        <a:t>月上旬</a:t>
                      </a:r>
                      <a:endParaRPr lang="en-US" altLang="ja-JP" sz="2800" dirty="0">
                        <a:latin typeface="+mn-ea"/>
                      </a:endParaRPr>
                    </a:p>
                  </a:txBody>
                  <a:tcPr/>
                </a:tc>
                <a:tc>
                  <a:txBody>
                    <a:bodyPr/>
                    <a:lstStyle/>
                    <a:p>
                      <a:r>
                        <a:rPr kumimoji="1" lang="ja-JP" altLang="en-US" sz="2800" dirty="0">
                          <a:latin typeface="+mn-ea"/>
                          <a:ea typeface="+mn-ea"/>
                        </a:rPr>
                        <a:t>技術支援部</a:t>
                      </a:r>
                    </a:p>
                  </a:txBody>
                  <a:tcPr/>
                </a:tc>
                <a:extLst>
                  <a:ext uri="{0D108BD9-81ED-4DB2-BD59-A6C34878D82A}">
                    <a16:rowId xmlns:a16="http://schemas.microsoft.com/office/drawing/2014/main" val="3981978007"/>
                  </a:ext>
                </a:extLst>
              </a:tr>
              <a:tr h="370840">
                <a:tc>
                  <a:txBody>
                    <a:bodyPr/>
                    <a:lstStyle/>
                    <a:p>
                      <a:r>
                        <a:rPr kumimoji="1" lang="en-US" altLang="ja-JP" sz="2800" dirty="0">
                          <a:latin typeface="+mn-ea"/>
                          <a:ea typeface="+mn-ea"/>
                        </a:rPr>
                        <a:t>FXSS</a:t>
                      </a:r>
                      <a:endParaRPr kumimoji="1" lang="ja-JP" altLang="en-US" sz="2800" dirty="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dirty="0">
                          <a:latin typeface="+mn-ea"/>
                        </a:rPr>
                        <a:t>9</a:t>
                      </a:r>
                      <a:r>
                        <a:rPr lang="ja-JP" altLang="en-US" sz="2800" dirty="0">
                          <a:latin typeface="+mn-ea"/>
                        </a:rPr>
                        <a:t>月中旬～現在進行中</a:t>
                      </a:r>
                      <a:endParaRPr lang="en-US" altLang="ja-JP" sz="2800" dirty="0">
                        <a:latin typeface="+mn-ea"/>
                      </a:endParaRPr>
                    </a:p>
                  </a:txBody>
                  <a:tcPr/>
                </a:tc>
                <a:tc>
                  <a:txBody>
                    <a:bodyPr/>
                    <a:lstStyle/>
                    <a:p>
                      <a:r>
                        <a:rPr kumimoji="1" lang="ja-JP" altLang="en-US" sz="2800" dirty="0"/>
                        <a:t>第</a:t>
                      </a:r>
                      <a:r>
                        <a:rPr kumimoji="1" lang="en-US" altLang="ja-JP" sz="2800" dirty="0"/>
                        <a:t>4</a:t>
                      </a:r>
                      <a:r>
                        <a:rPr kumimoji="1" lang="ja-JP" altLang="en-US" sz="2800" dirty="0"/>
                        <a:t>開発部</a:t>
                      </a:r>
                    </a:p>
                  </a:txBody>
                  <a:tcPr/>
                </a:tc>
                <a:extLst>
                  <a:ext uri="{0D108BD9-81ED-4DB2-BD59-A6C34878D82A}">
                    <a16:rowId xmlns:a16="http://schemas.microsoft.com/office/drawing/2014/main" val="3648929753"/>
                  </a:ext>
                </a:extLst>
              </a:tr>
            </a:tbl>
          </a:graphicData>
        </a:graphic>
      </p:graphicFrame>
    </p:spTree>
    <p:extLst>
      <p:ext uri="{BB962C8B-B14F-4D97-AF65-F5344CB8AC3E}">
        <p14:creationId xmlns:p14="http://schemas.microsoft.com/office/powerpoint/2010/main" val="423340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C6C19F5-8580-4054-B980-BBFCC2E0C03C}"/>
              </a:ext>
            </a:extLst>
          </p:cNvPr>
          <p:cNvSpPr>
            <a:spLocks noGrp="1"/>
          </p:cNvSpPr>
          <p:nvPr>
            <p:ph idx="1"/>
          </p:nvPr>
        </p:nvSpPr>
        <p:spPr>
          <a:xfrm>
            <a:off x="685800" y="2249509"/>
            <a:ext cx="11239500" cy="4303692"/>
          </a:xfrm>
        </p:spPr>
        <p:txBody>
          <a:bodyPr>
            <a:normAutofit/>
          </a:bodyPr>
          <a:lstStyle/>
          <a:p>
            <a:r>
              <a:rPr lang="ja-JP" altLang="en-US" sz="3600" dirty="0">
                <a:latin typeface="+mn-ea"/>
              </a:rPr>
              <a:t>業務期間</a:t>
            </a:r>
            <a:endParaRPr lang="en-US" altLang="ja-JP" sz="3600" dirty="0">
              <a:latin typeface="+mn-ea"/>
            </a:endParaRPr>
          </a:p>
          <a:p>
            <a:pPr marL="0" indent="0">
              <a:buNone/>
            </a:pPr>
            <a:r>
              <a:rPr lang="en-US" altLang="ja-JP" sz="3200" dirty="0">
                <a:latin typeface="+mn-ea"/>
              </a:rPr>
              <a:t>7</a:t>
            </a:r>
            <a:r>
              <a:rPr lang="ja-JP" altLang="en-US" sz="3200" dirty="0">
                <a:latin typeface="+mn-ea"/>
              </a:rPr>
              <a:t>月下旬～</a:t>
            </a:r>
            <a:r>
              <a:rPr lang="en-US" altLang="ja-JP" sz="3200" dirty="0">
                <a:latin typeface="+mn-ea"/>
              </a:rPr>
              <a:t>9</a:t>
            </a:r>
            <a:r>
              <a:rPr lang="ja-JP" altLang="en-US" sz="3200" dirty="0">
                <a:latin typeface="+mn-ea"/>
              </a:rPr>
              <a:t>月中旬</a:t>
            </a:r>
            <a:endParaRPr lang="en-US" altLang="ja-JP" sz="3200" dirty="0">
              <a:latin typeface="+mn-ea"/>
            </a:endParaRPr>
          </a:p>
          <a:p>
            <a:pPr marL="0" indent="0">
              <a:buNone/>
            </a:pPr>
            <a:endParaRPr lang="en-US" altLang="ja-JP" sz="800" dirty="0">
              <a:latin typeface="+mn-ea"/>
            </a:endParaRPr>
          </a:p>
          <a:p>
            <a:r>
              <a:rPr lang="en-US" altLang="ja-JP" sz="3600" dirty="0">
                <a:latin typeface="+mn-ea"/>
              </a:rPr>
              <a:t>G-React</a:t>
            </a:r>
            <a:r>
              <a:rPr lang="ja-JP" altLang="en-US" sz="3600" dirty="0">
                <a:latin typeface="+mn-ea"/>
              </a:rPr>
              <a:t>とは</a:t>
            </a:r>
            <a:endParaRPr lang="en-US" altLang="ja-JP" sz="3600" dirty="0">
              <a:latin typeface="+mn-ea"/>
            </a:endParaRPr>
          </a:p>
          <a:p>
            <a:pPr marL="0" indent="0">
              <a:buNone/>
            </a:pPr>
            <a:r>
              <a:rPr lang="ja-JP" altLang="en-US" sz="3200" dirty="0">
                <a:latin typeface="+mn-ea"/>
              </a:rPr>
              <a:t>どのガス会社がどこの地域にガスを供給しているのか</a:t>
            </a:r>
            <a:endParaRPr lang="en-US" altLang="ja-JP" sz="3200" dirty="0">
              <a:latin typeface="+mn-ea"/>
            </a:endParaRPr>
          </a:p>
          <a:p>
            <a:pPr marL="0" indent="0">
              <a:buNone/>
            </a:pPr>
            <a:r>
              <a:rPr lang="ja-JP" altLang="en-US" sz="3200" dirty="0">
                <a:latin typeface="+mn-ea"/>
              </a:rPr>
              <a:t>及びガスの供給状態などを表示できるアプリ</a:t>
            </a:r>
            <a:endParaRPr lang="en-US" altLang="ja-JP" sz="3200" dirty="0">
              <a:latin typeface="+mn-ea"/>
            </a:endParaRPr>
          </a:p>
          <a:p>
            <a:pPr marL="0" indent="0">
              <a:buNone/>
            </a:pPr>
            <a:endParaRPr lang="en-US" altLang="ja-JP" sz="3600" dirty="0">
              <a:latin typeface="+mn-ea"/>
            </a:endParaRPr>
          </a:p>
          <a:p>
            <a:pPr marL="0" indent="0">
              <a:buNone/>
            </a:pPr>
            <a:endParaRPr lang="en-US" altLang="ja-JP" sz="3600" dirty="0">
              <a:latin typeface="+mn-ea"/>
            </a:endParaRPr>
          </a:p>
        </p:txBody>
      </p:sp>
      <p:sp>
        <p:nvSpPr>
          <p:cNvPr id="5" name="正方形/長方形 4">
            <a:extLst>
              <a:ext uri="{FF2B5EF4-FFF2-40B4-BE49-F238E27FC236}">
                <a16:creationId xmlns:a16="http://schemas.microsoft.com/office/drawing/2014/main" id="{6B8BDF86-718E-4871-8E36-5F86BAC42A7A}"/>
              </a:ext>
            </a:extLst>
          </p:cNvPr>
          <p:cNvSpPr/>
          <p:nvPr/>
        </p:nvSpPr>
        <p:spPr>
          <a:xfrm>
            <a:off x="1219200" y="1326178"/>
            <a:ext cx="3522219" cy="923330"/>
          </a:xfrm>
          <a:prstGeom prst="rect">
            <a:avLst/>
          </a:prstGeom>
        </p:spPr>
        <p:txBody>
          <a:bodyPr wrap="square">
            <a:spAutoFit/>
          </a:bodyPr>
          <a:lstStyle/>
          <a:p>
            <a:r>
              <a:rPr kumimoji="1" lang="en-US" altLang="ja-JP" sz="5400" dirty="0">
                <a:latin typeface="+mn-ea"/>
              </a:rPr>
              <a:t>G-React</a:t>
            </a:r>
            <a:endParaRPr lang="en-US" altLang="ja-JP" sz="5400" dirty="0">
              <a:latin typeface="+mn-ea"/>
            </a:endParaRPr>
          </a:p>
        </p:txBody>
      </p:sp>
      <p:pic>
        <p:nvPicPr>
          <p:cNvPr id="1026" name="Picture 2">
            <a:extLst>
              <a:ext uri="{FF2B5EF4-FFF2-40B4-BE49-F238E27FC236}">
                <a16:creationId xmlns:a16="http://schemas.microsoft.com/office/drawing/2014/main" id="{FCB9C172-37F7-4DE1-B5F1-2B88291AAA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022" y="1126153"/>
            <a:ext cx="4147122" cy="2950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551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8BDF86-718E-4871-8E36-5F86BAC42A7A}"/>
              </a:ext>
            </a:extLst>
          </p:cNvPr>
          <p:cNvSpPr/>
          <p:nvPr/>
        </p:nvSpPr>
        <p:spPr>
          <a:xfrm>
            <a:off x="1219200" y="1326178"/>
            <a:ext cx="3522219" cy="923330"/>
          </a:xfrm>
          <a:prstGeom prst="rect">
            <a:avLst/>
          </a:prstGeom>
        </p:spPr>
        <p:txBody>
          <a:bodyPr wrap="square">
            <a:spAutoFit/>
          </a:bodyPr>
          <a:lstStyle/>
          <a:p>
            <a:r>
              <a:rPr kumimoji="1" lang="en-US" altLang="ja-JP" sz="5400" dirty="0">
                <a:latin typeface="+mn-ea"/>
              </a:rPr>
              <a:t>G-React</a:t>
            </a:r>
            <a:endParaRPr lang="en-US" altLang="ja-JP" sz="5400" dirty="0">
              <a:latin typeface="+mn-ea"/>
            </a:endParaRPr>
          </a:p>
        </p:txBody>
      </p:sp>
      <p:sp>
        <p:nvSpPr>
          <p:cNvPr id="6" name="コンテンツ プレースホルダー 2">
            <a:extLst>
              <a:ext uri="{FF2B5EF4-FFF2-40B4-BE49-F238E27FC236}">
                <a16:creationId xmlns:a16="http://schemas.microsoft.com/office/drawing/2014/main" id="{EC8781E3-4153-4B00-9D90-EA8EBFFAA1A6}"/>
              </a:ext>
            </a:extLst>
          </p:cNvPr>
          <p:cNvSpPr txBox="1">
            <a:spLocks/>
          </p:cNvSpPr>
          <p:nvPr/>
        </p:nvSpPr>
        <p:spPr>
          <a:xfrm>
            <a:off x="685800" y="2249508"/>
            <a:ext cx="11239500" cy="3351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a:lstStyle>
          <a:p>
            <a:r>
              <a:rPr lang="ja-JP" altLang="en-US" sz="3600" dirty="0">
                <a:latin typeface="+mn-ea"/>
              </a:rPr>
              <a:t>業務内容</a:t>
            </a:r>
            <a:endParaRPr lang="en-US" altLang="ja-JP" sz="3600" dirty="0">
              <a:latin typeface="+mn-ea"/>
            </a:endParaRPr>
          </a:p>
          <a:p>
            <a:pPr marL="0" indent="0">
              <a:buNone/>
            </a:pPr>
            <a:r>
              <a:rPr lang="ja-JP" altLang="en-US" sz="3200" dirty="0">
                <a:latin typeface="+mn-ea"/>
              </a:rPr>
              <a:t>①</a:t>
            </a:r>
            <a:r>
              <a:rPr lang="en-US" altLang="ja-JP" sz="3200" dirty="0">
                <a:latin typeface="+mn-ea"/>
              </a:rPr>
              <a:t>C#</a:t>
            </a:r>
            <a:r>
              <a:rPr lang="ja-JP" altLang="en-US" sz="3200" dirty="0">
                <a:latin typeface="+mn-ea"/>
              </a:rPr>
              <a:t>と</a:t>
            </a:r>
            <a:r>
              <a:rPr lang="en-US" altLang="ja-JP" sz="3200" dirty="0">
                <a:latin typeface="+mn-ea"/>
              </a:rPr>
              <a:t>TypeScript</a:t>
            </a:r>
            <a:r>
              <a:rPr lang="ja-JP" altLang="en-US" sz="3200" dirty="0">
                <a:latin typeface="+mn-ea"/>
              </a:rPr>
              <a:t>を用いたコーディング</a:t>
            </a:r>
            <a:endParaRPr lang="en-US" altLang="ja-JP" sz="3200" dirty="0">
              <a:latin typeface="+mn-ea"/>
            </a:endParaRPr>
          </a:p>
          <a:p>
            <a:pPr marL="0" indent="0">
              <a:buFont typeface="Arial" panose="020B0604020202020204" pitchFamily="34" charset="0"/>
              <a:buNone/>
            </a:pPr>
            <a:endParaRPr lang="en-US" altLang="ja-JP" sz="3600" dirty="0">
              <a:latin typeface="+mn-ea"/>
            </a:endParaRPr>
          </a:p>
        </p:txBody>
      </p:sp>
    </p:spTree>
    <p:extLst>
      <p:ext uri="{BB962C8B-B14F-4D97-AF65-F5344CB8AC3E}">
        <p14:creationId xmlns:p14="http://schemas.microsoft.com/office/powerpoint/2010/main" val="252346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C6C19F5-8580-4054-B980-BBFCC2E0C03C}"/>
              </a:ext>
            </a:extLst>
          </p:cNvPr>
          <p:cNvSpPr>
            <a:spLocks noGrp="1"/>
          </p:cNvSpPr>
          <p:nvPr>
            <p:ph idx="1"/>
          </p:nvPr>
        </p:nvSpPr>
        <p:spPr>
          <a:xfrm>
            <a:off x="685800" y="2249508"/>
            <a:ext cx="10820400" cy="4446567"/>
          </a:xfrm>
        </p:spPr>
        <p:txBody>
          <a:bodyPr>
            <a:normAutofit/>
          </a:bodyPr>
          <a:lstStyle/>
          <a:p>
            <a:r>
              <a:rPr lang="ja-JP" altLang="en-US" sz="3600" dirty="0">
                <a:latin typeface="+mn-ea"/>
              </a:rPr>
              <a:t>得られたこと</a:t>
            </a:r>
            <a:endParaRPr lang="en-US" altLang="ja-JP" sz="3600" dirty="0">
              <a:latin typeface="+mn-ea"/>
            </a:endParaRPr>
          </a:p>
          <a:p>
            <a:pPr marL="0" indent="0">
              <a:buNone/>
            </a:pPr>
            <a:r>
              <a:rPr lang="ja-JP" altLang="en-US" sz="3200" dirty="0">
                <a:latin typeface="+mn-ea"/>
              </a:rPr>
              <a:t>①コーディング能力</a:t>
            </a:r>
            <a:endParaRPr lang="en-US" altLang="ja-JP" sz="3200" dirty="0">
              <a:latin typeface="+mn-ea"/>
            </a:endParaRPr>
          </a:p>
          <a:p>
            <a:pPr marL="0" indent="0">
              <a:buNone/>
            </a:pPr>
            <a:r>
              <a:rPr lang="ja-JP" altLang="en-US" sz="3200" dirty="0">
                <a:latin typeface="+mn-ea"/>
              </a:rPr>
              <a:t>②質問の質が向上</a:t>
            </a:r>
            <a:endParaRPr lang="en-US" altLang="ja-JP" sz="3200" dirty="0">
              <a:latin typeface="+mn-ea"/>
            </a:endParaRPr>
          </a:p>
        </p:txBody>
      </p:sp>
      <p:sp>
        <p:nvSpPr>
          <p:cNvPr id="5" name="正方形/長方形 4">
            <a:extLst>
              <a:ext uri="{FF2B5EF4-FFF2-40B4-BE49-F238E27FC236}">
                <a16:creationId xmlns:a16="http://schemas.microsoft.com/office/drawing/2014/main" id="{6B8BDF86-718E-4871-8E36-5F86BAC42A7A}"/>
              </a:ext>
            </a:extLst>
          </p:cNvPr>
          <p:cNvSpPr/>
          <p:nvPr/>
        </p:nvSpPr>
        <p:spPr>
          <a:xfrm>
            <a:off x="1219200" y="1326178"/>
            <a:ext cx="3522219" cy="923330"/>
          </a:xfrm>
          <a:prstGeom prst="rect">
            <a:avLst/>
          </a:prstGeom>
        </p:spPr>
        <p:txBody>
          <a:bodyPr wrap="square">
            <a:spAutoFit/>
          </a:bodyPr>
          <a:lstStyle/>
          <a:p>
            <a:r>
              <a:rPr kumimoji="1" lang="en-US" altLang="ja-JP" sz="5400" dirty="0">
                <a:latin typeface="+mn-ea"/>
              </a:rPr>
              <a:t>G-React</a:t>
            </a:r>
            <a:endParaRPr lang="en-US" altLang="ja-JP" sz="5400" dirty="0">
              <a:latin typeface="+mn-ea"/>
            </a:endParaRPr>
          </a:p>
        </p:txBody>
      </p:sp>
    </p:spTree>
    <p:extLst>
      <p:ext uri="{BB962C8B-B14F-4D97-AF65-F5344CB8AC3E}">
        <p14:creationId xmlns:p14="http://schemas.microsoft.com/office/powerpoint/2010/main" val="124335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C6C19F5-8580-4054-B980-BBFCC2E0C03C}"/>
              </a:ext>
            </a:extLst>
          </p:cNvPr>
          <p:cNvSpPr>
            <a:spLocks noGrp="1"/>
          </p:cNvSpPr>
          <p:nvPr>
            <p:ph idx="1"/>
          </p:nvPr>
        </p:nvSpPr>
        <p:spPr>
          <a:xfrm>
            <a:off x="685800" y="2249509"/>
            <a:ext cx="11239500" cy="2017691"/>
          </a:xfrm>
        </p:spPr>
        <p:txBody>
          <a:bodyPr>
            <a:normAutofit/>
          </a:bodyPr>
          <a:lstStyle/>
          <a:p>
            <a:r>
              <a:rPr lang="ja-JP" altLang="en-US" sz="3600" dirty="0">
                <a:latin typeface="+mn-ea"/>
              </a:rPr>
              <a:t>業務期間</a:t>
            </a:r>
            <a:endParaRPr lang="en-US" altLang="ja-JP" sz="3600" dirty="0">
              <a:latin typeface="+mn-ea"/>
            </a:endParaRPr>
          </a:p>
          <a:p>
            <a:pPr marL="0" indent="0">
              <a:buNone/>
            </a:pPr>
            <a:r>
              <a:rPr lang="en-US" altLang="ja-JP" sz="3200" dirty="0">
                <a:latin typeface="+mn-ea"/>
              </a:rPr>
              <a:t>8</a:t>
            </a:r>
            <a:r>
              <a:rPr lang="ja-JP" altLang="en-US" sz="3200" dirty="0">
                <a:latin typeface="+mn-ea"/>
              </a:rPr>
              <a:t>月上旬～</a:t>
            </a:r>
            <a:r>
              <a:rPr lang="en-US" altLang="ja-JP" sz="3200" dirty="0">
                <a:latin typeface="+mn-ea"/>
              </a:rPr>
              <a:t>9</a:t>
            </a:r>
            <a:r>
              <a:rPr lang="ja-JP" altLang="en-US" sz="3200" dirty="0">
                <a:latin typeface="+mn-ea"/>
              </a:rPr>
              <a:t>月上旬</a:t>
            </a:r>
            <a:endParaRPr lang="en-US" altLang="ja-JP" sz="3200" dirty="0">
              <a:latin typeface="+mn-ea"/>
            </a:endParaRPr>
          </a:p>
          <a:p>
            <a:pPr marL="0" indent="0">
              <a:buNone/>
            </a:pPr>
            <a:endParaRPr lang="en-US" altLang="ja-JP" sz="3600" dirty="0">
              <a:latin typeface="+mn-ea"/>
            </a:endParaRPr>
          </a:p>
        </p:txBody>
      </p:sp>
      <p:sp>
        <p:nvSpPr>
          <p:cNvPr id="5" name="正方形/長方形 4">
            <a:extLst>
              <a:ext uri="{FF2B5EF4-FFF2-40B4-BE49-F238E27FC236}">
                <a16:creationId xmlns:a16="http://schemas.microsoft.com/office/drawing/2014/main" id="{6B8BDF86-718E-4871-8E36-5F86BAC42A7A}"/>
              </a:ext>
            </a:extLst>
          </p:cNvPr>
          <p:cNvSpPr/>
          <p:nvPr/>
        </p:nvSpPr>
        <p:spPr>
          <a:xfrm>
            <a:off x="1219200" y="1326178"/>
            <a:ext cx="7458075" cy="923330"/>
          </a:xfrm>
          <a:prstGeom prst="rect">
            <a:avLst/>
          </a:prstGeom>
        </p:spPr>
        <p:txBody>
          <a:bodyPr wrap="square">
            <a:spAutoFit/>
          </a:bodyPr>
          <a:lstStyle/>
          <a:p>
            <a:r>
              <a:rPr kumimoji="1" lang="ja-JP" altLang="en-US" sz="5400" dirty="0">
                <a:latin typeface="+mn-ea"/>
              </a:rPr>
              <a:t>インターン生のサポート</a:t>
            </a:r>
            <a:endParaRPr lang="en-US" altLang="ja-JP" sz="5400" dirty="0">
              <a:latin typeface="+mn-ea"/>
            </a:endParaRPr>
          </a:p>
        </p:txBody>
      </p:sp>
      <p:pic>
        <p:nvPicPr>
          <p:cNvPr id="2" name="図 1">
            <a:extLst>
              <a:ext uri="{FF2B5EF4-FFF2-40B4-BE49-F238E27FC236}">
                <a16:creationId xmlns:a16="http://schemas.microsoft.com/office/drawing/2014/main" id="{66BFE84E-2DA1-422A-8CED-36D882072EE2}"/>
              </a:ext>
            </a:extLst>
          </p:cNvPr>
          <p:cNvPicPr>
            <a:picLocks noChangeAspect="1"/>
          </p:cNvPicPr>
          <p:nvPr/>
        </p:nvPicPr>
        <p:blipFill>
          <a:blip r:embed="rId2"/>
          <a:stretch>
            <a:fillRect/>
          </a:stretch>
        </p:blipFill>
        <p:spPr>
          <a:xfrm>
            <a:off x="7521487" y="2822419"/>
            <a:ext cx="3416476" cy="3035456"/>
          </a:xfrm>
          <a:prstGeom prst="rect">
            <a:avLst/>
          </a:prstGeom>
        </p:spPr>
      </p:pic>
    </p:spTree>
    <p:extLst>
      <p:ext uri="{BB962C8B-B14F-4D97-AF65-F5344CB8AC3E}">
        <p14:creationId xmlns:p14="http://schemas.microsoft.com/office/powerpoint/2010/main" val="179836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C6C19F5-8580-4054-B980-BBFCC2E0C03C}"/>
              </a:ext>
            </a:extLst>
          </p:cNvPr>
          <p:cNvSpPr>
            <a:spLocks noGrp="1"/>
          </p:cNvSpPr>
          <p:nvPr>
            <p:ph idx="1"/>
          </p:nvPr>
        </p:nvSpPr>
        <p:spPr>
          <a:xfrm>
            <a:off x="685800" y="2249509"/>
            <a:ext cx="8686800" cy="3836966"/>
          </a:xfrm>
        </p:spPr>
        <p:txBody>
          <a:bodyPr>
            <a:normAutofit/>
          </a:bodyPr>
          <a:lstStyle/>
          <a:p>
            <a:r>
              <a:rPr lang="ja-JP" altLang="en-US" sz="3600" dirty="0">
                <a:latin typeface="+mn-ea"/>
              </a:rPr>
              <a:t>業務内容</a:t>
            </a:r>
            <a:endParaRPr lang="en-US" altLang="ja-JP" sz="3600" dirty="0">
              <a:latin typeface="+mn-ea"/>
            </a:endParaRPr>
          </a:p>
          <a:p>
            <a:pPr marL="0" indent="0">
              <a:buNone/>
            </a:pPr>
            <a:r>
              <a:rPr lang="ja-JP" altLang="en-US" sz="3200" dirty="0">
                <a:latin typeface="+mn-ea"/>
              </a:rPr>
              <a:t>①インターン生が使用するツールの説明</a:t>
            </a:r>
            <a:endParaRPr lang="en-US" altLang="ja-JP" sz="3200" dirty="0">
              <a:latin typeface="+mn-ea"/>
            </a:endParaRPr>
          </a:p>
          <a:p>
            <a:pPr marL="0" indent="0">
              <a:buNone/>
            </a:pPr>
            <a:r>
              <a:rPr lang="ja-JP" altLang="en-US" sz="3200" dirty="0">
                <a:latin typeface="+mn-ea"/>
              </a:rPr>
              <a:t>②インターン生の発表のレビュー</a:t>
            </a:r>
            <a:endParaRPr lang="en-US" altLang="ja-JP" sz="3200" dirty="0">
              <a:latin typeface="+mn-ea"/>
            </a:endParaRPr>
          </a:p>
          <a:p>
            <a:pPr marL="0" indent="0">
              <a:buNone/>
            </a:pPr>
            <a:r>
              <a:rPr lang="ja-JP" altLang="en-US" sz="3200" dirty="0">
                <a:latin typeface="+mn-ea"/>
              </a:rPr>
              <a:t>その他</a:t>
            </a:r>
            <a:r>
              <a:rPr lang="en-US" altLang="ja-JP" sz="3200" dirty="0">
                <a:latin typeface="+mn-ea"/>
              </a:rPr>
              <a:t>:</a:t>
            </a:r>
            <a:r>
              <a:rPr lang="ja-JP" altLang="en-US" sz="3200" dirty="0">
                <a:latin typeface="+mn-ea"/>
              </a:rPr>
              <a:t>お祭り・ビュートローバー</a:t>
            </a:r>
            <a:endParaRPr lang="en-US" altLang="ja-JP" sz="3200" dirty="0">
              <a:latin typeface="+mn-ea"/>
            </a:endParaRPr>
          </a:p>
        </p:txBody>
      </p:sp>
      <p:sp>
        <p:nvSpPr>
          <p:cNvPr id="5" name="正方形/長方形 4">
            <a:extLst>
              <a:ext uri="{FF2B5EF4-FFF2-40B4-BE49-F238E27FC236}">
                <a16:creationId xmlns:a16="http://schemas.microsoft.com/office/drawing/2014/main" id="{6B8BDF86-718E-4871-8E36-5F86BAC42A7A}"/>
              </a:ext>
            </a:extLst>
          </p:cNvPr>
          <p:cNvSpPr/>
          <p:nvPr/>
        </p:nvSpPr>
        <p:spPr>
          <a:xfrm>
            <a:off x="1219200" y="1326178"/>
            <a:ext cx="7458075" cy="923330"/>
          </a:xfrm>
          <a:prstGeom prst="rect">
            <a:avLst/>
          </a:prstGeom>
        </p:spPr>
        <p:txBody>
          <a:bodyPr wrap="square">
            <a:spAutoFit/>
          </a:bodyPr>
          <a:lstStyle/>
          <a:p>
            <a:r>
              <a:rPr kumimoji="1" lang="ja-JP" altLang="en-US" sz="5400" dirty="0">
                <a:latin typeface="+mn-ea"/>
              </a:rPr>
              <a:t>インターン生のサポート</a:t>
            </a:r>
            <a:endParaRPr lang="en-US" altLang="ja-JP" sz="5400" dirty="0">
              <a:latin typeface="+mn-ea"/>
            </a:endParaRPr>
          </a:p>
        </p:txBody>
      </p:sp>
    </p:spTree>
    <p:extLst>
      <p:ext uri="{BB962C8B-B14F-4D97-AF65-F5344CB8AC3E}">
        <p14:creationId xmlns:p14="http://schemas.microsoft.com/office/powerpoint/2010/main" val="214941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C1C3D67E-B092-41E2-8859-84373F8D6578}"/>
              </a:ext>
            </a:extLst>
          </p:cNvPr>
          <p:cNvSpPr>
            <a:spLocks noGrp="1"/>
          </p:cNvSpPr>
          <p:nvPr>
            <p:ph idx="1"/>
          </p:nvPr>
        </p:nvSpPr>
        <p:spPr>
          <a:xfrm>
            <a:off x="685799" y="2249508"/>
            <a:ext cx="10106025" cy="3969177"/>
          </a:xfrm>
        </p:spPr>
        <p:txBody>
          <a:bodyPr>
            <a:normAutofit/>
          </a:bodyPr>
          <a:lstStyle/>
          <a:p>
            <a:r>
              <a:rPr lang="ja-JP" altLang="en-US" sz="3600" dirty="0">
                <a:latin typeface="+mn-ea"/>
              </a:rPr>
              <a:t>得られたこと</a:t>
            </a:r>
            <a:endParaRPr lang="en-US" altLang="ja-JP" sz="3600" dirty="0">
              <a:latin typeface="+mn-ea"/>
            </a:endParaRPr>
          </a:p>
          <a:p>
            <a:pPr marL="0" indent="0">
              <a:buNone/>
            </a:pPr>
            <a:r>
              <a:rPr lang="ja-JP" altLang="en-US" sz="3200" dirty="0">
                <a:latin typeface="+mn-ea"/>
              </a:rPr>
              <a:t>①振り返りの体験</a:t>
            </a:r>
            <a:endParaRPr lang="en-US" altLang="ja-JP" sz="3200" dirty="0">
              <a:latin typeface="+mn-ea"/>
            </a:endParaRPr>
          </a:p>
          <a:p>
            <a:pPr marL="0" indent="0">
              <a:buNone/>
            </a:pPr>
            <a:r>
              <a:rPr lang="ja-JP" altLang="en-US" sz="3200" dirty="0">
                <a:latin typeface="+mn-ea"/>
              </a:rPr>
              <a:t>②いつもと違う立場の人との交流</a:t>
            </a:r>
            <a:endParaRPr lang="en-US" altLang="ja-JP" sz="3200" dirty="0">
              <a:latin typeface="+mn-ea"/>
            </a:endParaRPr>
          </a:p>
        </p:txBody>
      </p:sp>
      <p:sp>
        <p:nvSpPr>
          <p:cNvPr id="8" name="正方形/長方形 7">
            <a:extLst>
              <a:ext uri="{FF2B5EF4-FFF2-40B4-BE49-F238E27FC236}">
                <a16:creationId xmlns:a16="http://schemas.microsoft.com/office/drawing/2014/main" id="{176771AB-049A-4C6A-A47C-408DB6CCFD2A}"/>
              </a:ext>
            </a:extLst>
          </p:cNvPr>
          <p:cNvSpPr/>
          <p:nvPr/>
        </p:nvSpPr>
        <p:spPr>
          <a:xfrm>
            <a:off x="1219200" y="1326178"/>
            <a:ext cx="7458075" cy="923330"/>
          </a:xfrm>
          <a:prstGeom prst="rect">
            <a:avLst/>
          </a:prstGeom>
        </p:spPr>
        <p:txBody>
          <a:bodyPr wrap="square">
            <a:spAutoFit/>
          </a:bodyPr>
          <a:lstStyle/>
          <a:p>
            <a:r>
              <a:rPr kumimoji="1" lang="ja-JP" altLang="en-US" sz="5400" dirty="0">
                <a:latin typeface="+mn-ea"/>
              </a:rPr>
              <a:t>インターン生のサポート</a:t>
            </a:r>
            <a:endParaRPr lang="en-US" altLang="ja-JP" sz="5400" dirty="0">
              <a:latin typeface="+mn-ea"/>
            </a:endParaRPr>
          </a:p>
        </p:txBody>
      </p:sp>
    </p:spTree>
    <p:extLst>
      <p:ext uri="{BB962C8B-B14F-4D97-AF65-F5344CB8AC3E}">
        <p14:creationId xmlns:p14="http://schemas.microsoft.com/office/powerpoint/2010/main" val="3429914354"/>
      </p:ext>
    </p:extLst>
  </p:cSld>
  <p:clrMapOvr>
    <a:masterClrMapping/>
  </p:clrMapOvr>
</p:sld>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飛行機雲</Template>
  <TotalTime>528</TotalTime>
  <Words>502</Words>
  <Application>Microsoft Office PowerPoint</Application>
  <PresentationFormat>ワイド画面</PresentationFormat>
  <Paragraphs>96</Paragraphs>
  <Slides>14</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游ゴシック</vt:lpstr>
      <vt:lpstr>Arial</vt:lpstr>
      <vt:lpstr>Century Gothic</vt:lpstr>
      <vt:lpstr>飛行機雲</vt:lpstr>
      <vt:lpstr>Ttc総会 業務紹介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Ttc総会発表資料作成</dc:title>
  <dc:creator>t-katou</dc:creator>
  <cp:lastModifiedBy>t-katou</cp:lastModifiedBy>
  <cp:revision>48</cp:revision>
  <dcterms:created xsi:type="dcterms:W3CDTF">2019-10-15T06:47:23Z</dcterms:created>
  <dcterms:modified xsi:type="dcterms:W3CDTF">2019-11-05T05:58:23Z</dcterms:modified>
</cp:coreProperties>
</file>