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71" r:id="rId15"/>
    <p:sldId id="273" r:id="rId16"/>
    <p:sldId id="276" r:id="rId17"/>
    <p:sldId id="277" r:id="rId18"/>
    <p:sldId id="278" r:id="rId19"/>
    <p:sldId id="279" r:id="rId20"/>
    <p:sldId id="281" r:id="rId21"/>
    <p:sldId id="282" r:id="rId22"/>
    <p:sldId id="284" r:id="rId23"/>
    <p:sldId id="285" r:id="rId24"/>
    <p:sldId id="286" r:id="rId25"/>
    <p:sldId id="287" r:id="rId26"/>
    <p:sldId id="288" r:id="rId27"/>
    <p:sldId id="289" r:id="rId28"/>
    <p:sldId id="290" r:id="rId29"/>
    <p:sldId id="291" r:id="rId30"/>
    <p:sldId id="29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EC4FDE0-E416-470E-ACD9-9888C5495668}" type="datetimeFigureOut">
              <a:rPr lang="en-IN" smtClean="0"/>
              <a:t>17-10-2024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120598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4FDE0-E416-470E-ACD9-9888C5495668}"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3747020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C4FDE0-E416-470E-ACD9-9888C5495668}"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2789313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C4FDE0-E416-470E-ACD9-9888C5495668}"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287228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4FDE0-E416-470E-ACD9-9888C5495668}"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347978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EC4FDE0-E416-470E-ACD9-9888C5495668}" type="datetimeFigureOut">
              <a:rPr lang="en-IN" smtClean="0"/>
              <a:t>17-10-2024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999895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EC4FDE0-E416-470E-ACD9-9888C5495668}" type="datetimeFigureOut">
              <a:rPr lang="en-IN" smtClean="0"/>
              <a:t>17-10-2024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2304533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EC4FDE0-E416-470E-ACD9-9888C5495668}"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1451146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EC4FDE0-E416-470E-ACD9-9888C5495668}"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59490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4FDE0-E416-470E-ACD9-9888C5495668}"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45627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4FDE0-E416-470E-ACD9-9888C5495668}"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225102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4FDE0-E416-470E-ACD9-9888C5495668}"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2821144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4FDE0-E416-470E-ACD9-9888C5495668}" type="datetimeFigureOut">
              <a:rPr lang="en-IN" smtClean="0"/>
              <a:t>17-10-2024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265898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C4FDE0-E416-470E-ACD9-9888C5495668}" type="datetimeFigureOut">
              <a:rPr lang="en-IN" smtClean="0"/>
              <a:t>17-10-2024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1171338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4FDE0-E416-470E-ACD9-9888C5495668}" type="datetimeFigureOut">
              <a:rPr lang="en-IN" smtClean="0"/>
              <a:t>17-10-2024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298779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4FDE0-E416-470E-ACD9-9888C5495668}"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168637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4FDE0-E416-470E-ACD9-9888C5495668}"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363824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EC4FDE0-E416-470E-ACD9-9888C5495668}" type="datetimeFigureOut">
              <a:rPr lang="en-IN" smtClean="0"/>
              <a:t>17-10-2024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7C8FD45-17C2-4375-A8FE-E6232EE0C806}" type="slidenum">
              <a:rPr lang="en-IN" smtClean="0"/>
              <a:t>‹#›</a:t>
            </a:fld>
            <a:endParaRPr lang="en-IN"/>
          </a:p>
        </p:txBody>
      </p:sp>
    </p:spTree>
    <p:extLst>
      <p:ext uri="{BB962C8B-B14F-4D97-AF65-F5344CB8AC3E}">
        <p14:creationId xmlns:p14="http://schemas.microsoft.com/office/powerpoint/2010/main" val="2342879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1A55-ED07-8695-2B68-E0AA1B98C89E}"/>
              </a:ext>
            </a:extLst>
          </p:cNvPr>
          <p:cNvSpPr>
            <a:spLocks noGrp="1"/>
          </p:cNvSpPr>
          <p:nvPr>
            <p:ph type="ctr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N</a:t>
            </a:r>
            <a:r>
              <a:rPr lang="en-IN" b="1" i="0" dirty="0">
                <a:effectLst/>
                <a:latin typeface="Roboto" panose="02000000000000000000" pitchFamily="2" charset="0"/>
                <a:ea typeface="Roboto" panose="02000000000000000000" pitchFamily="2" charset="0"/>
                <a:cs typeface="Roboto" panose="02000000000000000000" pitchFamily="2" charset="0"/>
              </a:rPr>
              <a:t>etwork </a:t>
            </a:r>
            <a:r>
              <a:rPr lang="en-US" b="1" dirty="0">
                <a:latin typeface="Roboto" panose="02000000000000000000" pitchFamily="2" charset="0"/>
                <a:ea typeface="Roboto" panose="02000000000000000000" pitchFamily="2" charset="0"/>
                <a:cs typeface="Roboto" panose="02000000000000000000" pitchFamily="2" charset="0"/>
              </a:rPr>
              <a:t> </a:t>
            </a:r>
            <a:r>
              <a:rPr lang="en-IN" b="1" i="0" dirty="0">
                <a:effectLst/>
                <a:latin typeface="Roboto" panose="02000000000000000000" pitchFamily="2" charset="0"/>
                <a:ea typeface="Roboto" panose="02000000000000000000" pitchFamily="2" charset="0"/>
                <a:cs typeface="Roboto" panose="02000000000000000000" pitchFamily="2" charset="0"/>
              </a:rPr>
              <a:t>Protocols </a:t>
            </a:r>
            <a:r>
              <a:rPr lang="en-US" b="1" dirty="0">
                <a:latin typeface="Roboto" panose="02000000000000000000" pitchFamily="2" charset="0"/>
                <a:ea typeface="Roboto" panose="02000000000000000000" pitchFamily="2" charset="0"/>
                <a:cs typeface="Roboto" panose="02000000000000000000" pitchFamily="2" charset="0"/>
              </a:rPr>
              <a:t> and IP A</a:t>
            </a:r>
            <a:r>
              <a:rPr lang="en-IN" b="1" i="0" dirty="0">
                <a:effectLst/>
                <a:latin typeface="Roboto" panose="02000000000000000000" pitchFamily="2" charset="0"/>
                <a:ea typeface="Roboto" panose="02000000000000000000" pitchFamily="2" charset="0"/>
                <a:cs typeface="Roboto" panose="02000000000000000000" pitchFamily="2" charset="0"/>
              </a:rPr>
              <a:t> </a:t>
            </a:r>
            <a:r>
              <a:rPr lang="en-US" b="1" dirty="0">
                <a:latin typeface="Roboto" panose="02000000000000000000" pitchFamily="2" charset="0"/>
                <a:ea typeface="Roboto" panose="02000000000000000000" pitchFamily="2" charset="0"/>
                <a:cs typeface="Roboto" panose="02000000000000000000" pitchFamily="2" charset="0"/>
              </a:rPr>
              <a:t> </a:t>
            </a:r>
            <a:endParaRPr lang="en-IN" b="1" dirty="0">
              <a:latin typeface="Roboto" panose="02000000000000000000" pitchFamily="2" charset="0"/>
              <a:ea typeface="Roboto" panose="02000000000000000000" pitchFamily="2" charset="0"/>
              <a:cs typeface="Roboto" panose="02000000000000000000" pitchFamily="2" charset="0"/>
            </a:endParaRPr>
          </a:p>
        </p:txBody>
      </p:sp>
      <p:sp>
        <p:nvSpPr>
          <p:cNvPr id="3" name="Subtitle 2">
            <a:extLst>
              <a:ext uri="{FF2B5EF4-FFF2-40B4-BE49-F238E27FC236}">
                <a16:creationId xmlns:a16="http://schemas.microsoft.com/office/drawing/2014/main" id="{25E52313-316F-0AB1-6BCB-04069A00B1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8829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0727-10C4-2E32-700E-DBBE00BF39F0}"/>
              </a:ext>
            </a:extLst>
          </p:cNvPr>
          <p:cNvSpPr>
            <a:spLocks noGrp="1"/>
          </p:cNvSpPr>
          <p:nvPr>
            <p:ph type="title"/>
          </p:nvPr>
        </p:nvSpPr>
        <p:spPr/>
        <p:txBody>
          <a:bodyPr/>
          <a:lstStyle/>
          <a:p>
            <a:r>
              <a:rPr lang="en-IN" dirty="0"/>
              <a:t>TCP/IP stack</a:t>
            </a:r>
          </a:p>
        </p:txBody>
      </p:sp>
      <p:sp>
        <p:nvSpPr>
          <p:cNvPr id="3" name="Content Placeholder 2">
            <a:extLst>
              <a:ext uri="{FF2B5EF4-FFF2-40B4-BE49-F238E27FC236}">
                <a16:creationId xmlns:a16="http://schemas.microsoft.com/office/drawing/2014/main" id="{984708C5-6769-46B7-C99A-B8B548C10C2A}"/>
              </a:ext>
            </a:extLst>
          </p:cNvPr>
          <p:cNvSpPr>
            <a:spLocks noGrp="1"/>
          </p:cNvSpPr>
          <p:nvPr>
            <p:ph idx="1"/>
          </p:nvPr>
        </p:nvSpPr>
        <p:spPr/>
        <p:txBody>
          <a:bodyPr>
            <a:norm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The </a:t>
            </a:r>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TCP/IP stack</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also known as the </a:t>
            </a:r>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Internet Protocol Suite</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is a set of communication protocols used to interconnect network devices on the internet. It organizes the flow of data from the sender to the receiver over a network. The TCP/IP model is divided into four layers, each responsible for different aspects of data communication</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82476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634A-DDB0-FFFF-B367-A724893C2D50}"/>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Application Layer</a:t>
            </a:r>
          </a:p>
        </p:txBody>
      </p:sp>
      <p:sp>
        <p:nvSpPr>
          <p:cNvPr id="3" name="Content Placeholder 2">
            <a:extLst>
              <a:ext uri="{FF2B5EF4-FFF2-40B4-BE49-F238E27FC236}">
                <a16:creationId xmlns:a16="http://schemas.microsoft.com/office/drawing/2014/main" id="{A04BBC46-06E0-D4A1-F4F5-E8D34563392E}"/>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Role: The topmost layer that deals with the user interface and interaction with network services. It provides protocols for specific data communication services.</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Functions:</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Segmentation and reassembly of data.</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Flow control and error correction.</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Choice between reliable (TCP) or unreliable (UDP) delivery.</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Protocols:</a:t>
            </a:r>
          </a:p>
        </p:txBody>
      </p:sp>
    </p:spTree>
    <p:extLst>
      <p:ext uri="{BB962C8B-B14F-4D97-AF65-F5344CB8AC3E}">
        <p14:creationId xmlns:p14="http://schemas.microsoft.com/office/powerpoint/2010/main" val="279296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27BC3-2256-8373-75EF-F67D2861531B}"/>
              </a:ext>
            </a:extLst>
          </p:cNvPr>
          <p:cNvSpPr>
            <a:spLocks noGrp="1"/>
          </p:cNvSpPr>
          <p:nvPr>
            <p:ph type="title"/>
          </p:nvPr>
        </p:nvSpPr>
        <p:spPr/>
        <p:txBody>
          <a:bodyPr/>
          <a:lstStyle/>
          <a:p>
            <a:r>
              <a:rPr lang="en-IN" dirty="0"/>
              <a:t>Application Layer</a:t>
            </a:r>
          </a:p>
        </p:txBody>
      </p:sp>
      <p:sp>
        <p:nvSpPr>
          <p:cNvPr id="3" name="Content Placeholder 2">
            <a:extLst>
              <a:ext uri="{FF2B5EF4-FFF2-40B4-BE49-F238E27FC236}">
                <a16:creationId xmlns:a16="http://schemas.microsoft.com/office/drawing/2014/main" id="{066044CF-B99F-B6FC-9E2B-F3052E65688B}"/>
              </a:ext>
            </a:extLst>
          </p:cNvPr>
          <p:cNvSpPr>
            <a:spLocks noGrp="1"/>
          </p:cNvSpPr>
          <p:nvPr>
            <p:ph idx="1"/>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Protocols</a:t>
            </a:r>
          </a:p>
          <a:p>
            <a:r>
              <a:rPr lang="en-IN" dirty="0">
                <a:latin typeface="Roboto" panose="02000000000000000000" pitchFamily="2" charset="0"/>
                <a:ea typeface="Roboto" panose="02000000000000000000" pitchFamily="2" charset="0"/>
                <a:cs typeface="Roboto" panose="02000000000000000000" pitchFamily="2" charset="0"/>
              </a:rPr>
              <a:t>TCP (Transmission Control Protocol): Reliable, connection-oriented communication. Ensures data integrity, proper sequencing, and retransmission of lost packets.</a:t>
            </a:r>
          </a:p>
          <a:p>
            <a:r>
              <a:rPr lang="en-IN" dirty="0">
                <a:latin typeface="Roboto" panose="02000000000000000000" pitchFamily="2" charset="0"/>
                <a:ea typeface="Roboto" panose="02000000000000000000" pitchFamily="2" charset="0"/>
                <a:cs typeface="Roboto" panose="02000000000000000000" pitchFamily="2" charset="0"/>
              </a:rPr>
              <a:t>UDP (User Datagram Protocol): Unreliable, connectionless communication. Fast but with no guarantee of delivery or order.</a:t>
            </a:r>
          </a:p>
          <a:p>
            <a:endParaRPr lang="en-IN" dirty="0"/>
          </a:p>
        </p:txBody>
      </p:sp>
    </p:spTree>
    <p:extLst>
      <p:ext uri="{BB962C8B-B14F-4D97-AF65-F5344CB8AC3E}">
        <p14:creationId xmlns:p14="http://schemas.microsoft.com/office/powerpoint/2010/main" val="93306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3666-A10A-6231-E693-C976255786B6}"/>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Transport Layer</a:t>
            </a:r>
          </a:p>
        </p:txBody>
      </p:sp>
      <p:sp>
        <p:nvSpPr>
          <p:cNvPr id="3" name="Content Placeholder 2">
            <a:extLst>
              <a:ext uri="{FF2B5EF4-FFF2-40B4-BE49-F238E27FC236}">
                <a16:creationId xmlns:a16="http://schemas.microsoft.com/office/drawing/2014/main" id="{C6FA2837-7721-2E72-FF25-460D898E1D66}"/>
              </a:ext>
            </a:extLst>
          </p:cNvPr>
          <p:cNvSpPr>
            <a:spLocks noGrp="1"/>
          </p:cNvSpPr>
          <p:nvPr>
            <p:ph idx="1"/>
          </p:nvPr>
        </p:nvSpPr>
        <p:spPr/>
        <p:txBody>
          <a:bodyPr>
            <a:normAutofit/>
          </a:bodyPr>
          <a:lstStyle/>
          <a:p>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Role</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Responsible for providing reliable or unreliable data transfer between devices. It ensures data is delivered in the correct order and without errors.</a:t>
            </a:r>
          </a:p>
          <a:p>
            <a:pPr>
              <a:buFont typeface="Arial" panose="020B0604020202020204" pitchFamily="34" charset="0"/>
              <a:buChar char="•"/>
            </a:pPr>
            <a:r>
              <a:rPr lang="en-US" sz="2400" b="1" dirty="0" err="1">
                <a:solidFill>
                  <a:schemeClr val="tx1"/>
                </a:solidFill>
                <a:latin typeface="Roboto" panose="02000000000000000000" pitchFamily="2" charset="0"/>
                <a:ea typeface="Roboto" panose="02000000000000000000" pitchFamily="2" charset="0"/>
                <a:cs typeface="Roboto" panose="02000000000000000000" pitchFamily="2" charset="0"/>
              </a:rPr>
              <a:t>Functions</a:t>
            </a:r>
            <a:r>
              <a:rPr lang="en-US" sz="2400" dirty="0" err="1">
                <a:solidFill>
                  <a:schemeClr val="tx1"/>
                </a:solidFill>
                <a:latin typeface="Roboto" panose="02000000000000000000" pitchFamily="2" charset="0"/>
                <a:ea typeface="Roboto" panose="02000000000000000000" pitchFamily="2" charset="0"/>
                <a:cs typeface="Roboto" panose="02000000000000000000" pitchFamily="2" charset="0"/>
              </a:rPr>
              <a:t>:Segmentation</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and reassembly of data.</a:t>
            </a:r>
          </a:p>
          <a:p>
            <a:pPr>
              <a:buFont typeface="Arial" panose="020B0604020202020204" pitchFamily="34" charset="0"/>
              <a:buChar char="•"/>
            </a:pP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Flow control and error correction.</a:t>
            </a:r>
          </a:p>
          <a:p>
            <a:pPr>
              <a:buFont typeface="Arial" panose="020B0604020202020204" pitchFamily="34" charset="0"/>
              <a:buChar char="•"/>
            </a:pP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Choice between reliable (TCP) or unreliable (UDP) delivery.</a:t>
            </a:r>
          </a:p>
          <a:p>
            <a:pPr marL="0" indent="0">
              <a:buNone/>
            </a:pP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0562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7A5F-6F09-91B9-46E9-E9E6CCF48D9B}"/>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Transport Layer</a:t>
            </a:r>
          </a:p>
        </p:txBody>
      </p:sp>
      <p:sp>
        <p:nvSpPr>
          <p:cNvPr id="3" name="Content Placeholder 2">
            <a:extLst>
              <a:ext uri="{FF2B5EF4-FFF2-40B4-BE49-F238E27FC236}">
                <a16:creationId xmlns:a16="http://schemas.microsoft.com/office/drawing/2014/main" id="{BC9367DC-F550-3D39-882F-6914398250DE}"/>
              </a:ext>
            </a:extLst>
          </p:cNvPr>
          <p:cNvSpPr>
            <a:spLocks noGrp="1"/>
          </p:cNvSpPr>
          <p:nvPr>
            <p:ph idx="1"/>
          </p:nvPr>
        </p:nvSpPr>
        <p:spPr/>
        <p:txBody>
          <a:bodyPr>
            <a:normAutofit/>
          </a:bodyPr>
          <a:lstStyle/>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Protocols:</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TCP (Transmission Control Protocol): Reliable, connection-oriented communication. Ensures data integrity, proper sequencing, and retransmission of lost packets.</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UDP (User Datagram Protocol): Unreliable, connectionless communication. Fast but with no guarantee of delivery or order.</a:t>
            </a:r>
          </a:p>
        </p:txBody>
      </p:sp>
    </p:spTree>
    <p:extLst>
      <p:ext uri="{BB962C8B-B14F-4D97-AF65-F5344CB8AC3E}">
        <p14:creationId xmlns:p14="http://schemas.microsoft.com/office/powerpoint/2010/main" val="1850870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3E8E-7C4B-C258-BC94-AE73C5461398}"/>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Internet Layer</a:t>
            </a:r>
          </a:p>
        </p:txBody>
      </p:sp>
      <p:sp>
        <p:nvSpPr>
          <p:cNvPr id="3" name="Content Placeholder 2">
            <a:extLst>
              <a:ext uri="{FF2B5EF4-FFF2-40B4-BE49-F238E27FC236}">
                <a16:creationId xmlns:a16="http://schemas.microsoft.com/office/drawing/2014/main" id="{FBEB21C6-4E30-DB57-C3A8-C9734FF19764}"/>
              </a:ext>
            </a:extLst>
          </p:cNvPr>
          <p:cNvSpPr>
            <a:spLocks noGrp="1"/>
          </p:cNvSpPr>
          <p:nvPr>
            <p:ph idx="1"/>
          </p:nvPr>
        </p:nvSpPr>
        <p:spPr/>
        <p:txBody>
          <a:bodyPr>
            <a:normAutofit/>
          </a:bodyPr>
          <a:lstStyle/>
          <a:p>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Role</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Deals with logical addressing, routing, and the delivery of packets across multiple networks. It is responsible for getting data from the source to the destination</a:t>
            </a:r>
          </a:p>
          <a:p>
            <a:r>
              <a:rPr lang="en-US" sz="2000" dirty="0" err="1">
                <a:solidFill>
                  <a:schemeClr val="tx1"/>
                </a:solidFill>
                <a:latin typeface="Roboto" panose="02000000000000000000" pitchFamily="2" charset="0"/>
                <a:ea typeface="Roboto" panose="02000000000000000000" pitchFamily="2" charset="0"/>
                <a:cs typeface="Roboto" panose="02000000000000000000" pitchFamily="2" charset="0"/>
              </a:rPr>
              <a:t>Functions:Defines</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the IP addressing scheme (IP addresses).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Handles routing of data packets through different networks (from one network to another).</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Fragmentation and reassembly of packets.</a:t>
            </a:r>
          </a:p>
        </p:txBody>
      </p:sp>
    </p:spTree>
    <p:extLst>
      <p:ext uri="{BB962C8B-B14F-4D97-AF65-F5344CB8AC3E}">
        <p14:creationId xmlns:p14="http://schemas.microsoft.com/office/powerpoint/2010/main" val="3947588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DBE3-3293-581F-BB9B-C988EDB148FD}"/>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Internet Layer</a:t>
            </a:r>
          </a:p>
        </p:txBody>
      </p:sp>
      <p:sp>
        <p:nvSpPr>
          <p:cNvPr id="3" name="Content Placeholder 2">
            <a:extLst>
              <a:ext uri="{FF2B5EF4-FFF2-40B4-BE49-F238E27FC236}">
                <a16:creationId xmlns:a16="http://schemas.microsoft.com/office/drawing/2014/main" id="{9EBDE65C-3039-3C81-8795-63653DD4D0DB}"/>
              </a:ext>
            </a:extLst>
          </p:cNvPr>
          <p:cNvSpPr>
            <a:spLocks noGrp="1"/>
          </p:cNvSpPr>
          <p:nvPr>
            <p:ph idx="1"/>
          </p:nvPr>
        </p:nvSpPr>
        <p:spPr/>
        <p:txBody>
          <a:bodyPr>
            <a:noAutofit/>
          </a:bodyPr>
          <a:lstStyle/>
          <a:p>
            <a:r>
              <a:rPr lang="en-IN" sz="2000" dirty="0" err="1">
                <a:solidFill>
                  <a:schemeClr val="tx1"/>
                </a:solidFill>
                <a:latin typeface="Roboto" panose="02000000000000000000" pitchFamily="2" charset="0"/>
                <a:ea typeface="Roboto" panose="02000000000000000000" pitchFamily="2" charset="0"/>
                <a:cs typeface="Roboto" panose="02000000000000000000" pitchFamily="2" charset="0"/>
              </a:rPr>
              <a:t>Protocols:IP</a:t>
            </a:r>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 (Internet Protocol): Responsible for addressing and routing packets between devices across networks.</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IPv4: The most widely used version of IP (32-bit addresses).</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IPv6: The newer version of IP (128-bit addresses).</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ICMP (Internet Control Message Protocol): Used for error messages and network diagnostics (e.g., ping).</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ARP (Address Resolution Protocol): Maps IP addresses to MAC (hardware) addresses.</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RARP (Reverse Address Resolution Protocol): Maps MAC addresses to IP addresses.</a:t>
            </a:r>
          </a:p>
        </p:txBody>
      </p:sp>
    </p:spTree>
    <p:extLst>
      <p:ext uri="{BB962C8B-B14F-4D97-AF65-F5344CB8AC3E}">
        <p14:creationId xmlns:p14="http://schemas.microsoft.com/office/powerpoint/2010/main" val="188940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9D31-625E-2849-8639-78F702AE498E}"/>
              </a:ext>
            </a:extLst>
          </p:cNvPr>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Network Access Layer (Link Layer)</a:t>
            </a:r>
            <a:endParaRPr lang="en-IN" b="1" dirty="0">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161421E0-372C-5799-D17E-6EB79ADC4400}"/>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Role: This layer handles the physical transmission of data over network hardware. It defines how data is transferred between adjacent network nodes.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Functions: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Specifies physical transmission methods (e.g., electrical signals, cables, wireless).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Handles framing, addressing (MAC address), and access to the physical medium.</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Error detection and control at the physical layer.</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9199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AE4D-742C-07D6-9CAD-91259F9FF1B2}"/>
              </a:ext>
            </a:extLst>
          </p:cNvPr>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Network Access Layer (Link Layer)</a:t>
            </a:r>
            <a:endParaRPr lang="en-IN" b="1" dirty="0">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E40E32EA-B46B-4531-70A4-B9AA3C40CA4E}"/>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Protocols: Ethernet: For local area networks (LAN).</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Wi-Fi: Wireless networking technology.</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PPP (Point-to-Point Protocol): For direct connections between two nodes.</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304879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7587-9B0E-8BB7-F24F-47D02F6FBB8E}"/>
              </a:ext>
            </a:extLst>
          </p:cNvPr>
          <p:cNvSpPr>
            <a:spLocks noGrp="1"/>
          </p:cNvSpPr>
          <p:nvPr>
            <p:ph type="title"/>
          </p:nvPr>
        </p:nvSpPr>
        <p:spPr/>
        <p:txBody>
          <a:bodyPr/>
          <a:lstStyle/>
          <a:p>
            <a:r>
              <a:rPr lang="en-US" dirty="0"/>
              <a:t>The Layers of the TCP/IP Model</a:t>
            </a:r>
            <a:endParaRPr lang="en-IN" dirty="0"/>
          </a:p>
        </p:txBody>
      </p:sp>
      <p:pic>
        <p:nvPicPr>
          <p:cNvPr id="5" name="Content Placeholder 4">
            <a:extLst>
              <a:ext uri="{FF2B5EF4-FFF2-40B4-BE49-F238E27FC236}">
                <a16:creationId xmlns:a16="http://schemas.microsoft.com/office/drawing/2014/main" id="{E5803CB0-4A7D-4DFE-F629-5C495E258148}"/>
              </a:ext>
            </a:extLst>
          </p:cNvPr>
          <p:cNvPicPr>
            <a:picLocks noGrp="1" noChangeAspect="1"/>
          </p:cNvPicPr>
          <p:nvPr>
            <p:ph idx="1"/>
          </p:nvPr>
        </p:nvPicPr>
        <p:blipFill>
          <a:blip r:embed="rId2"/>
          <a:stretch>
            <a:fillRect/>
          </a:stretch>
        </p:blipFill>
        <p:spPr>
          <a:xfrm>
            <a:off x="369836" y="2412124"/>
            <a:ext cx="11249350" cy="3472208"/>
          </a:xfrm>
        </p:spPr>
      </p:pic>
    </p:spTree>
    <p:extLst>
      <p:ext uri="{BB962C8B-B14F-4D97-AF65-F5344CB8AC3E}">
        <p14:creationId xmlns:p14="http://schemas.microsoft.com/office/powerpoint/2010/main" val="386094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7441-5CF2-910E-EE12-EC039044A0AC}"/>
              </a:ext>
            </a:extLst>
          </p:cNvPr>
          <p:cNvSpPr>
            <a:spLocks noGrp="1"/>
          </p:cNvSpPr>
          <p:nvPr>
            <p:ph type="title"/>
          </p:nvPr>
        </p:nvSpPr>
        <p:spPr/>
        <p:txBody>
          <a:bodyPr/>
          <a:lstStyle/>
          <a:p>
            <a:r>
              <a:rPr lang="en-IN" dirty="0"/>
              <a:t>Packets and Protocols</a:t>
            </a:r>
          </a:p>
        </p:txBody>
      </p:sp>
      <p:sp>
        <p:nvSpPr>
          <p:cNvPr id="3" name="Content Placeholder 2">
            <a:extLst>
              <a:ext uri="{FF2B5EF4-FFF2-40B4-BE49-F238E27FC236}">
                <a16:creationId xmlns:a16="http://schemas.microsoft.com/office/drawing/2014/main" id="{7A39E819-F6EE-2248-F72D-5266FEFA0550}"/>
              </a:ext>
            </a:extLst>
          </p:cNvPr>
          <p:cNvSpPr>
            <a:spLocks noGrp="1"/>
          </p:cNvSpPr>
          <p:nvPr>
            <p:ph idx="1"/>
          </p:nvPr>
        </p:nvSpPr>
        <p:spPr/>
        <p:txBody>
          <a:bodyPr>
            <a:no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Packets are units of data that are sent across networks, and protocols are the rules that govern how data is communicated</a:t>
            </a:r>
          </a:p>
          <a:p>
            <a:r>
              <a:rPr lang="en-US" sz="24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Packet headers are attached by certain types of networking protocols</a:t>
            </a:r>
          </a:p>
          <a:p>
            <a:r>
              <a:rPr lang="en-US" sz="24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 protocol is a standardized way of formatting data so that any computer can interpret the data</a:t>
            </a:r>
            <a:endParaRPr lang="en-US" sz="2400"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sz="24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Many different protocols make the Internet work. Some of these protocols add headers to packets with information associated with that protocol.</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948062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9DE5-DA1F-43A4-77E6-DA8673B4F8C3}"/>
              </a:ext>
            </a:extLst>
          </p:cNvPr>
          <p:cNvSpPr>
            <a:spLocks noGrp="1"/>
          </p:cNvSpPr>
          <p:nvPr>
            <p:ph type="title"/>
          </p:nvPr>
        </p:nvSpPr>
        <p:spPr/>
        <p:txBody>
          <a:bodyPr/>
          <a:lstStyle/>
          <a:p>
            <a:r>
              <a:rPr lang="en-IN" dirty="0"/>
              <a:t>Summary of Functions</a:t>
            </a:r>
          </a:p>
        </p:txBody>
      </p:sp>
      <p:sp>
        <p:nvSpPr>
          <p:cNvPr id="3" name="Content Placeholder 2">
            <a:extLst>
              <a:ext uri="{FF2B5EF4-FFF2-40B4-BE49-F238E27FC236}">
                <a16:creationId xmlns:a16="http://schemas.microsoft.com/office/drawing/2014/main" id="{DB6A801A-5BB5-1C85-E915-1C74FE3F3C38}"/>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Application Layer: Where the end-user interacts with the network services.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Transport Layer: Manages reliable data transfer and controls data flow.</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Internet Layer: Responsible for logical addressing and routing of packets.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Network Access Layer: Handles the physical connection between devices and transmission of raw data over a network medium.</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16719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3834-B480-0A87-D512-C3DC46D4BADF}"/>
              </a:ext>
            </a:extLst>
          </p:cNvPr>
          <p:cNvSpPr>
            <a:spLocks noGrp="1"/>
          </p:cNvSpPr>
          <p:nvPr>
            <p:ph type="title"/>
          </p:nvPr>
        </p:nvSpPr>
        <p:spPr/>
        <p:txBody>
          <a:bodyPr/>
          <a:lstStyle/>
          <a:p>
            <a:r>
              <a:rPr lang="en-IN" dirty="0"/>
              <a:t>HTTP</a:t>
            </a:r>
          </a:p>
        </p:txBody>
      </p:sp>
      <p:sp>
        <p:nvSpPr>
          <p:cNvPr id="3" name="Content Placeholder 2">
            <a:extLst>
              <a:ext uri="{FF2B5EF4-FFF2-40B4-BE49-F238E27FC236}">
                <a16:creationId xmlns:a16="http://schemas.microsoft.com/office/drawing/2014/main" id="{BE5C4E49-C493-5A0D-9F8F-926481407D42}"/>
              </a:ext>
            </a:extLst>
          </p:cNvPr>
          <p:cNvSpPr>
            <a:spLocks noGrp="1"/>
          </p:cNvSpPr>
          <p:nvPr>
            <p:ph idx="1"/>
          </p:nvPr>
        </p:nvSpPr>
        <p:spPr/>
        <p:txBody>
          <a:bodyPr>
            <a:norm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HTTP (Hypertext Transfer Protocol) is a protocol used for transmitting data over the internet, primarily between web browsers (clients) and web servers. It operates at the application layer of the TCP/IP stack and is essential for the functioning of the World Wide Web</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737835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CA98-FEAD-4DA8-7796-B1036AC43871}"/>
              </a:ext>
            </a:extLst>
          </p:cNvPr>
          <p:cNvSpPr>
            <a:spLocks noGrp="1"/>
          </p:cNvSpPr>
          <p:nvPr>
            <p:ph type="title"/>
          </p:nvPr>
        </p:nvSpPr>
        <p:spPr/>
        <p:txBody>
          <a:bodyPr/>
          <a:lstStyle/>
          <a:p>
            <a:r>
              <a:rPr lang="en-IN" dirty="0"/>
              <a:t>HTTP</a:t>
            </a:r>
          </a:p>
        </p:txBody>
      </p:sp>
      <p:sp>
        <p:nvSpPr>
          <p:cNvPr id="3" name="Content Placeholder 2">
            <a:extLst>
              <a:ext uri="{FF2B5EF4-FFF2-40B4-BE49-F238E27FC236}">
                <a16:creationId xmlns:a16="http://schemas.microsoft.com/office/drawing/2014/main" id="{6001980A-588F-8399-4764-643FC87D8368}"/>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Purpose of HTTP</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HTTP allows web browsers and servers to communicate and exchange information such as web pages, images, or data. It is the foundation for retrieving hypermedia documents like HTML.</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It is a stateless protocol, meaning that each request made by a client is independent, and the server doesn’t retain any memory of previous requests (unless cookies, sessions, or other mechanisms are used).</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047810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F125-0F8F-F872-A81D-8DA1454D9090}"/>
              </a:ext>
            </a:extLst>
          </p:cNvPr>
          <p:cNvSpPr>
            <a:spLocks noGrp="1"/>
          </p:cNvSpPr>
          <p:nvPr>
            <p:ph type="title"/>
          </p:nvPr>
        </p:nvSpPr>
        <p:spPr/>
        <p:txBody>
          <a:bodyPr/>
          <a:lstStyle/>
          <a:p>
            <a:r>
              <a:rPr lang="en-IN" dirty="0"/>
              <a:t>HTTP</a:t>
            </a:r>
          </a:p>
        </p:txBody>
      </p:sp>
      <p:sp>
        <p:nvSpPr>
          <p:cNvPr id="3" name="Content Placeholder 2">
            <a:extLst>
              <a:ext uri="{FF2B5EF4-FFF2-40B4-BE49-F238E27FC236}">
                <a16:creationId xmlns:a16="http://schemas.microsoft.com/office/drawing/2014/main" id="{63F9DA8B-D97B-C261-D207-F28268839B42}"/>
              </a:ext>
            </a:extLst>
          </p:cNvPr>
          <p:cNvSpPr>
            <a:spLocks noGrp="1"/>
          </p:cNvSpPr>
          <p:nvPr>
            <p:ph idx="1"/>
          </p:nvPr>
        </p:nvSpPr>
        <p:spPr/>
        <p:txBody>
          <a:bodyPr>
            <a:norm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Request-Response Model:</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HTTP works on a request-response model, where:</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The client (typically a web browser) sends an HTTP request to the server.</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The server processes the request and sends back an HTTP response containing the requested data (e.g., a web page or resource).</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89465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9D5C-0903-185F-0BE1-02553E78D061}"/>
              </a:ext>
            </a:extLst>
          </p:cNvPr>
          <p:cNvSpPr>
            <a:spLocks noGrp="1"/>
          </p:cNvSpPr>
          <p:nvPr>
            <p:ph type="title"/>
          </p:nvPr>
        </p:nvSpPr>
        <p:spPr/>
        <p:txBody>
          <a:bodyPr/>
          <a:lstStyle/>
          <a:p>
            <a:r>
              <a:rPr lang="en-IN" dirty="0"/>
              <a:t>HTTP</a:t>
            </a:r>
          </a:p>
        </p:txBody>
      </p:sp>
      <p:sp>
        <p:nvSpPr>
          <p:cNvPr id="3" name="Content Placeholder 2">
            <a:extLst>
              <a:ext uri="{FF2B5EF4-FFF2-40B4-BE49-F238E27FC236}">
                <a16:creationId xmlns:a16="http://schemas.microsoft.com/office/drawing/2014/main" id="{0B40E93E-7608-9430-AB2F-03CD1D545925}"/>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Common HTTP request methods include:</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GET: Requests data from the server (e.g., loading a webpage).</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POST: Sends data to the server (e.g., submitting a form).</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PUT: Updates existing data on the server.</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DELETE: Deletes specified resources on the server.</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45228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6A99-42E1-F989-EE95-F24E061413DB}"/>
              </a:ext>
            </a:extLst>
          </p:cNvPr>
          <p:cNvSpPr>
            <a:spLocks noGrp="1"/>
          </p:cNvSpPr>
          <p:nvPr>
            <p:ph type="title"/>
          </p:nvPr>
        </p:nvSpPr>
        <p:spPr/>
        <p:txBody>
          <a:bodyPr/>
          <a:lstStyle/>
          <a:p>
            <a:r>
              <a:rPr lang="en-US" dirty="0"/>
              <a:t>FTP &amp; SMTP</a:t>
            </a:r>
            <a:endParaRPr lang="en-IN" dirty="0"/>
          </a:p>
        </p:txBody>
      </p:sp>
      <p:sp>
        <p:nvSpPr>
          <p:cNvPr id="3" name="Content Placeholder 2">
            <a:extLst>
              <a:ext uri="{FF2B5EF4-FFF2-40B4-BE49-F238E27FC236}">
                <a16:creationId xmlns:a16="http://schemas.microsoft.com/office/drawing/2014/main" id="{81CE4E02-17E2-4B32-0A62-DADEA39A6C22}"/>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FTP (File Transfer Protocol) is a standard network protocol used for transferring files between a client and a server over a TCP-based network, such as the Internet. FTP allows users to upload, download, and manage files on remote servers, making it one of the oldest and most widely used protocols for file sharing </a:t>
            </a:r>
          </a:p>
          <a:p>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SMTP (Simple Mail Transfer Protocol)</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is a protocol used for sending and relaying email messages between mail servers. It operates at the application layer of the </a:t>
            </a:r>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TCP/IP stack</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and is responsible for the delivery of outgoing emails from clients to mail servers, as well as between servers for email routing.</a:t>
            </a:r>
          </a:p>
          <a:p>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78491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AE70-DADB-2017-1D6B-2A71E0935FD0}"/>
              </a:ext>
            </a:extLst>
          </p:cNvPr>
          <p:cNvSpPr>
            <a:spLocks noGrp="1"/>
          </p:cNvSpPr>
          <p:nvPr>
            <p:ph type="title"/>
          </p:nvPr>
        </p:nvSpPr>
        <p:spPr/>
        <p:txBody>
          <a:bodyPr/>
          <a:lstStyle/>
          <a:p>
            <a:r>
              <a:rPr lang="en-US" dirty="0"/>
              <a:t>POP3</a:t>
            </a:r>
            <a:endParaRPr lang="en-IN" dirty="0"/>
          </a:p>
        </p:txBody>
      </p:sp>
      <p:sp>
        <p:nvSpPr>
          <p:cNvPr id="3" name="Content Placeholder 2">
            <a:extLst>
              <a:ext uri="{FF2B5EF4-FFF2-40B4-BE49-F238E27FC236}">
                <a16:creationId xmlns:a16="http://schemas.microsoft.com/office/drawing/2014/main" id="{ACE61F5A-A70D-1A6A-9D71-595CD1F824C0}"/>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POP3 (Post Office Protocol version 3) is a standard protocol used to retrieve emails from a remote server to a local email client. It allows you to download emails from the server to your device, after which they are typically deleted from the server (though this depends on your configuration).</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Protocol: POP3 is an email protocol that works on port 110 (or 995 for POP3S, a secure version using SSL/TLS encryption).</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Simple Design: POP3 is designed for simple email access. Once emails are downloaded, they are often removed from the server, making it ideal for users who access emails from a single device.</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170989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F3E7-762C-FC93-FD94-4FDA2D9CA809}"/>
              </a:ext>
            </a:extLst>
          </p:cNvPr>
          <p:cNvSpPr>
            <a:spLocks noGrp="1"/>
          </p:cNvSpPr>
          <p:nvPr>
            <p:ph type="title"/>
          </p:nvPr>
        </p:nvSpPr>
        <p:spPr/>
        <p:txBody>
          <a:bodyPr/>
          <a:lstStyle/>
          <a:p>
            <a:r>
              <a:rPr lang="en-US" dirty="0"/>
              <a:t>POP3</a:t>
            </a:r>
            <a:endParaRPr lang="en-IN" dirty="0"/>
          </a:p>
        </p:txBody>
      </p:sp>
      <p:sp>
        <p:nvSpPr>
          <p:cNvPr id="3" name="Content Placeholder 2">
            <a:extLst>
              <a:ext uri="{FF2B5EF4-FFF2-40B4-BE49-F238E27FC236}">
                <a16:creationId xmlns:a16="http://schemas.microsoft.com/office/drawing/2014/main" id="{B47B2E01-949F-F267-6255-5CFA4274ADC2}"/>
              </a:ext>
            </a:extLst>
          </p:cNvPr>
          <p:cNvSpPr>
            <a:spLocks noGrp="1"/>
          </p:cNvSpPr>
          <p:nvPr>
            <p:ph idx="1"/>
          </p:nvPr>
        </p:nvSpPr>
        <p:spPr/>
        <p:txBody>
          <a:bodyPr/>
          <a:lstStyle/>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Offline Access: After downloading, emails can be accessed offline, as they are stored locally on the device.</a:t>
            </a: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Limitations</a:t>
            </a: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a:t>
            </a:r>
          </a:p>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Single-device focus: POP3 doesn't handle synchronization across multiple devices very well. Once emails are downloaded to one device, they aren't available on others.</a:t>
            </a:r>
          </a:p>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No folders: POP3 doesn't support server-side folder organization or tags.</a:t>
            </a:r>
          </a:p>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Server-side deletion (usually): By default, emails are deleted from the server once they’re downloaded, though some clients offer settings to keep copies on the server.</a:t>
            </a:r>
            <a:endParaRPr lang="en-IN"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91037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0635-9784-E662-05FF-AA9E3C2E5163}"/>
              </a:ext>
            </a:extLst>
          </p:cNvPr>
          <p:cNvSpPr>
            <a:spLocks noGrp="1"/>
          </p:cNvSpPr>
          <p:nvPr>
            <p:ph type="title"/>
          </p:nvPr>
        </p:nvSpPr>
        <p:spPr/>
        <p:txBody>
          <a:bodyPr/>
          <a:lstStyle/>
          <a:p>
            <a:r>
              <a:rPr lang="en-US" dirty="0"/>
              <a:t>SNMP</a:t>
            </a:r>
            <a:endParaRPr lang="en-IN" dirty="0"/>
          </a:p>
        </p:txBody>
      </p:sp>
      <p:sp>
        <p:nvSpPr>
          <p:cNvPr id="3" name="Content Placeholder 2">
            <a:extLst>
              <a:ext uri="{FF2B5EF4-FFF2-40B4-BE49-F238E27FC236}">
                <a16:creationId xmlns:a16="http://schemas.microsoft.com/office/drawing/2014/main" id="{B4253C27-FBF9-D313-7D3B-DFA208E78AA4}"/>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SNMP (Simple Network Management Protocol) is a widely used protocol for managing devices on IP networks, such as routers, switches, servers, workstations, and printers. It provides a way to monitor and manage network devices and gather performance data</a:t>
            </a:r>
          </a:p>
          <a:p>
            <a:r>
              <a:rPr lang="en-IN" sz="2000" b="1" dirty="0">
                <a:solidFill>
                  <a:schemeClr val="tx1"/>
                </a:solidFill>
                <a:latin typeface="Roboto" panose="02000000000000000000" pitchFamily="2" charset="0"/>
                <a:ea typeface="Roboto" panose="02000000000000000000" pitchFamily="2" charset="0"/>
                <a:cs typeface="Roboto" panose="02000000000000000000" pitchFamily="2" charset="0"/>
              </a:rPr>
              <a:t>Key Components</a:t>
            </a:r>
            <a:endParaRPr lang="en-US" sz="2000" b="1"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Manager:</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The SNMP Manager is the central system that oversees network monitoring. It collects data from SNMP agents and can also issue commands to configure the devices.</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59387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61DA-BE9B-A7A8-0A68-1B11715BD669}"/>
              </a:ext>
            </a:extLst>
          </p:cNvPr>
          <p:cNvSpPr>
            <a:spLocks noGrp="1"/>
          </p:cNvSpPr>
          <p:nvPr>
            <p:ph type="title"/>
          </p:nvPr>
        </p:nvSpPr>
        <p:spPr/>
        <p:txBody>
          <a:bodyPr/>
          <a:lstStyle/>
          <a:p>
            <a:r>
              <a:rPr lang="en-US" dirty="0"/>
              <a:t>SNMP</a:t>
            </a:r>
            <a:endParaRPr lang="en-IN" dirty="0"/>
          </a:p>
        </p:txBody>
      </p:sp>
      <p:sp>
        <p:nvSpPr>
          <p:cNvPr id="3" name="Content Placeholder 2">
            <a:extLst>
              <a:ext uri="{FF2B5EF4-FFF2-40B4-BE49-F238E27FC236}">
                <a16:creationId xmlns:a16="http://schemas.microsoft.com/office/drawing/2014/main" id="{6564AEA8-CE7C-93B5-BC57-EBA8F8D9E708}"/>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Agent: The SNMP Agent is software running on a managed device (like a router or server). It gathers data about the device's status, such as CPU usage, memory, network traffic, and more. The agent communicates with the manager when requested.</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MIB (Management Information Base): The MIB is a database of objects that a device can report to the manager. It defines the properties of the managed device, like the number of ports on a switch, the status of a router, or system metrics like CPU load. Each object in a MIB has an Object Identifier (OID).</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7416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21BB-D763-2988-6A04-2A3C67B02CD0}"/>
              </a:ext>
            </a:extLst>
          </p:cNvPr>
          <p:cNvSpPr>
            <a:spLocks noGrp="1"/>
          </p:cNvSpPr>
          <p:nvPr>
            <p:ph type="title"/>
          </p:nvPr>
        </p:nvSpPr>
        <p:spPr/>
        <p:txBody>
          <a:bodyPr/>
          <a:lstStyle/>
          <a:p>
            <a:r>
              <a:rPr lang="en-IN" dirty="0"/>
              <a:t>Packets and Protocols</a:t>
            </a:r>
          </a:p>
        </p:txBody>
      </p:sp>
      <p:pic>
        <p:nvPicPr>
          <p:cNvPr id="5" name="Content Placeholder 4">
            <a:extLst>
              <a:ext uri="{FF2B5EF4-FFF2-40B4-BE49-F238E27FC236}">
                <a16:creationId xmlns:a16="http://schemas.microsoft.com/office/drawing/2014/main" id="{ED510E61-F083-EF48-28AF-2892017E75E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155700" y="2686008"/>
            <a:ext cx="8824913" cy="3251283"/>
          </a:xfrm>
        </p:spPr>
      </p:pic>
    </p:spTree>
    <p:extLst>
      <p:ext uri="{BB962C8B-B14F-4D97-AF65-F5344CB8AC3E}">
        <p14:creationId xmlns:p14="http://schemas.microsoft.com/office/powerpoint/2010/main" val="251289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5A3D-2D12-DFD3-B228-2B3A8DA8ECB5}"/>
              </a:ext>
            </a:extLst>
          </p:cNvPr>
          <p:cNvSpPr>
            <a:spLocks noGrp="1"/>
          </p:cNvSpPr>
          <p:nvPr>
            <p:ph type="title"/>
          </p:nvPr>
        </p:nvSpPr>
        <p:spPr/>
        <p:txBody>
          <a:bodyPr/>
          <a:lstStyle/>
          <a:p>
            <a:r>
              <a:rPr lang="en-US" dirty="0"/>
              <a:t>SNMP</a:t>
            </a:r>
            <a:endParaRPr lang="en-IN" dirty="0"/>
          </a:p>
        </p:txBody>
      </p:sp>
      <p:sp>
        <p:nvSpPr>
          <p:cNvPr id="3" name="Content Placeholder 2">
            <a:extLst>
              <a:ext uri="{FF2B5EF4-FFF2-40B4-BE49-F238E27FC236}">
                <a16:creationId xmlns:a16="http://schemas.microsoft.com/office/drawing/2014/main" id="{1F5916D0-0176-EF70-1CBD-C959D4C36058}"/>
              </a:ext>
            </a:extLst>
          </p:cNvPr>
          <p:cNvSpPr>
            <a:spLocks noGrp="1"/>
          </p:cNvSpPr>
          <p:nvPr>
            <p:ph idx="1"/>
          </p:nvPr>
        </p:nvSpPr>
        <p:spPr/>
        <p:txBody>
          <a:bodyPr>
            <a:normAutofit/>
          </a:bodyPr>
          <a:lstStyle/>
          <a:p>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OID (Object Identifier):</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OIDs are unique identifiers that refer to specific variables or objects in the MIB. For example, there’s an OID for CPU usage, memory, etc.</a:t>
            </a:r>
          </a:p>
          <a:p>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How SNMP Works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Polling: The SNMP Manager requests data from the SNMP Agents by querying the devices for information (using GET requests).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Traps: SNMP Agents can also send alerts (traps) to the manager in case of specific events (such as a device failure or threshold breach).</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8623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3C91-A9EB-51B2-048F-0AADD967C1AA}"/>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Connection-Oriented Protocols (TCP)</a:t>
            </a:r>
          </a:p>
        </p:txBody>
      </p:sp>
      <p:sp>
        <p:nvSpPr>
          <p:cNvPr id="3" name="Content Placeholder 2">
            <a:extLst>
              <a:ext uri="{FF2B5EF4-FFF2-40B4-BE49-F238E27FC236}">
                <a16:creationId xmlns:a16="http://schemas.microsoft.com/office/drawing/2014/main" id="{23E26197-7CD1-F5D0-2302-B2AA47001629}"/>
              </a:ext>
            </a:extLst>
          </p:cNvPr>
          <p:cNvSpPr>
            <a:spLocks noGrp="1"/>
          </p:cNvSpPr>
          <p:nvPr>
            <p:ph idx="1"/>
          </p:nvPr>
        </p:nvSpPr>
        <p:spPr/>
        <p:txBody>
          <a:bodyPr>
            <a:norm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Communication protocols in networking can be broadly classified into two types based on whether they require a connection to be established before sending data</a:t>
            </a:r>
          </a:p>
          <a:p>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Transmission Control Protocol (TCP)</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is the most well-known connection-oriented protocol.</a:t>
            </a:r>
          </a:p>
          <a:p>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27711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E982-C6DA-97BF-E8C2-9AD4FF717F77}"/>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Connection-Oriented Protocols (TCP)</a:t>
            </a:r>
            <a:endParaRPr lang="en-IN" dirty="0"/>
          </a:p>
        </p:txBody>
      </p:sp>
      <p:sp>
        <p:nvSpPr>
          <p:cNvPr id="3" name="Content Placeholder 2">
            <a:extLst>
              <a:ext uri="{FF2B5EF4-FFF2-40B4-BE49-F238E27FC236}">
                <a16:creationId xmlns:a16="http://schemas.microsoft.com/office/drawing/2014/main" id="{F9C86267-47A3-A00D-6BC8-EDB480AF1D45}"/>
              </a:ext>
            </a:extLst>
          </p:cNvPr>
          <p:cNvSpPr>
            <a:spLocks noGrp="1"/>
          </p:cNvSpPr>
          <p:nvPr>
            <p:ph idx="1"/>
          </p:nvPr>
        </p:nvSpPr>
        <p:spPr/>
        <p:txBody>
          <a:bodyPr>
            <a:normAutofit/>
          </a:bodyPr>
          <a:lstStyle/>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TCP ensures that all data packets are received in the correct order, and it automatically resends any lost packets.</a:t>
            </a:r>
          </a:p>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After the data transfer is complete, the connection is terminated.</a:t>
            </a:r>
          </a:p>
          <a:p>
            <a:endParaRPr lang="en-IN" sz="28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5111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FB18-A1B2-4EC4-63B3-E35B0C05C355}"/>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Characteristics</a:t>
            </a:r>
          </a:p>
        </p:txBody>
      </p:sp>
      <p:sp>
        <p:nvSpPr>
          <p:cNvPr id="3" name="Content Placeholder 2">
            <a:extLst>
              <a:ext uri="{FF2B5EF4-FFF2-40B4-BE49-F238E27FC236}">
                <a16:creationId xmlns:a16="http://schemas.microsoft.com/office/drawing/2014/main" id="{701F982D-2EC0-827F-4772-279679C74130}"/>
              </a:ext>
            </a:extLst>
          </p:cNvPr>
          <p:cNvSpPr>
            <a:spLocks noGrp="1"/>
          </p:cNvSpPr>
          <p:nvPr>
            <p:ph idx="1"/>
          </p:nvPr>
        </p:nvSpPr>
        <p:spPr/>
        <p:txBody>
          <a:bodyPr>
            <a:no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Reliability: Ensures all packets are received and in the correct sequence.</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Error correction: Automatically detects and corrects errors during transmission.</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Flow control: Adjusts the rate of data transmission based on the receiver’s capacity.</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Examples: Web browsing (HTTP/HTTPS), email (SMTP, IMAP), file transfer (FTP).</a:t>
            </a:r>
          </a:p>
          <a:p>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Applications</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TCP is used when reliable communication is critical, such as in web browsing, file transfers, and email services.</a:t>
            </a:r>
          </a:p>
          <a:p>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81083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9D1BA-9126-0AAA-C983-438D022AF394}"/>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Connectionless Protocols (UDP)</a:t>
            </a:r>
          </a:p>
        </p:txBody>
      </p:sp>
      <p:sp>
        <p:nvSpPr>
          <p:cNvPr id="3" name="Content Placeholder 2">
            <a:extLst>
              <a:ext uri="{FF2B5EF4-FFF2-40B4-BE49-F238E27FC236}">
                <a16:creationId xmlns:a16="http://schemas.microsoft.com/office/drawing/2014/main" id="{BA779467-7A0C-7584-AAAB-27BA7F6B9141}"/>
              </a:ext>
            </a:extLst>
          </p:cNvPr>
          <p:cNvSpPr>
            <a:spLocks noGrp="1"/>
          </p:cNvSpPr>
          <p:nvPr>
            <p:ph idx="1"/>
          </p:nvPr>
        </p:nvSpPr>
        <p:spPr/>
        <p:txBody>
          <a:bodyPr>
            <a:normAutofit/>
          </a:bodyPr>
          <a:lstStyle/>
          <a:p>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User Datagram Protocol (UDP)</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is a prominent example of a connectionless protocol.</a:t>
            </a:r>
          </a:p>
          <a:p>
            <a:r>
              <a:rPr lang="en-IN" sz="2000" b="1" dirty="0">
                <a:solidFill>
                  <a:schemeClr val="tx1"/>
                </a:solidFill>
                <a:latin typeface="Roboto" panose="02000000000000000000" pitchFamily="2" charset="0"/>
                <a:ea typeface="Roboto" panose="02000000000000000000" pitchFamily="2" charset="0"/>
                <a:cs typeface="Roboto" panose="02000000000000000000" pitchFamily="2" charset="0"/>
              </a:rPr>
              <a:t>How it works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No connection is established before sending data; data packets are sent directly without prior setup.</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There is no guarantee of packet delivery, order, or error correction. Each packet (datagram) is treated independently.</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The sender sends data to the recipient, but there’s no acknowledgment or retransmission mechanism in case of packet loss.</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a:p>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0449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AE8F-5347-5720-4365-51FADA287F9D}"/>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Characteristics</a:t>
            </a:r>
          </a:p>
        </p:txBody>
      </p:sp>
      <p:sp>
        <p:nvSpPr>
          <p:cNvPr id="3" name="Content Placeholder 2">
            <a:extLst>
              <a:ext uri="{FF2B5EF4-FFF2-40B4-BE49-F238E27FC236}">
                <a16:creationId xmlns:a16="http://schemas.microsoft.com/office/drawing/2014/main" id="{FB62A734-CE2F-D28E-1689-1AE2E23D2688}"/>
              </a:ext>
            </a:extLst>
          </p:cNvPr>
          <p:cNvSpPr>
            <a:spLocks noGrp="1"/>
          </p:cNvSpPr>
          <p:nvPr>
            <p:ph idx="1"/>
          </p:nvPr>
        </p:nvSpPr>
        <p:spPr/>
        <p:txBody>
          <a:bodyPr>
            <a:no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Faster: Due to the lack of connection setup and error-checking overhead.</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Unreliable: No guarantee of packet delivery or order.</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Stateless: Each packet is independent of the others.</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Examples: Streaming (video/audio), online gaming, VoIP.</a:t>
            </a:r>
          </a:p>
          <a:p>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Applications</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UDP is used where speed is more important than reliability, such as in live broadcasts, online gaming, or real-time communications.</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43470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B4E5-BD7C-51FE-C499-85B3CBD4FC22}"/>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Differences</a:t>
            </a:r>
          </a:p>
        </p:txBody>
      </p:sp>
      <p:pic>
        <p:nvPicPr>
          <p:cNvPr id="5" name="Content Placeholder 4">
            <a:extLst>
              <a:ext uri="{FF2B5EF4-FFF2-40B4-BE49-F238E27FC236}">
                <a16:creationId xmlns:a16="http://schemas.microsoft.com/office/drawing/2014/main" id="{0543F443-5BAC-F74D-2070-543F5B85A3E6}"/>
              </a:ext>
            </a:extLst>
          </p:cNvPr>
          <p:cNvPicPr>
            <a:picLocks noGrp="1" noChangeAspect="1"/>
          </p:cNvPicPr>
          <p:nvPr>
            <p:ph idx="1"/>
          </p:nvPr>
        </p:nvPicPr>
        <p:blipFill>
          <a:blip r:embed="rId2"/>
          <a:stretch>
            <a:fillRect/>
          </a:stretch>
        </p:blipFill>
        <p:spPr>
          <a:xfrm>
            <a:off x="851338" y="2695903"/>
            <a:ext cx="9270124" cy="3188429"/>
          </a:xfrm>
        </p:spPr>
      </p:pic>
    </p:spTree>
    <p:extLst>
      <p:ext uri="{BB962C8B-B14F-4D97-AF65-F5344CB8AC3E}">
        <p14:creationId xmlns:p14="http://schemas.microsoft.com/office/powerpoint/2010/main" val="29116065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50</TotalTime>
  <Words>1874</Words>
  <Application>Microsoft Office PowerPoint</Application>
  <PresentationFormat>Widescreen</PresentationFormat>
  <Paragraphs>124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Century Gothic</vt:lpstr>
      <vt:lpstr>Roboto</vt:lpstr>
      <vt:lpstr>Wingdings 3</vt:lpstr>
      <vt:lpstr>Ion Boardroom</vt:lpstr>
      <vt:lpstr>Network  Protocols  and IP A  </vt:lpstr>
      <vt:lpstr>Packets and Protocols</vt:lpstr>
      <vt:lpstr>Packets and Protocols</vt:lpstr>
      <vt:lpstr>Connection-Oriented Protocols (TCP)</vt:lpstr>
      <vt:lpstr>Connection-Oriented Protocols (TCP)</vt:lpstr>
      <vt:lpstr>Characteristics</vt:lpstr>
      <vt:lpstr>Connectionless Protocols (UDP)</vt:lpstr>
      <vt:lpstr>Characteristics</vt:lpstr>
      <vt:lpstr>Differences</vt:lpstr>
      <vt:lpstr>TCP/IP stack</vt:lpstr>
      <vt:lpstr>Application Layer</vt:lpstr>
      <vt:lpstr>Application Layer</vt:lpstr>
      <vt:lpstr>Transport Layer</vt:lpstr>
      <vt:lpstr>Transport Layer</vt:lpstr>
      <vt:lpstr>Internet Layer</vt:lpstr>
      <vt:lpstr>Internet Layer</vt:lpstr>
      <vt:lpstr>Network Access Layer (Link Layer)</vt:lpstr>
      <vt:lpstr>Network Access Layer (Link Layer)</vt:lpstr>
      <vt:lpstr>The Layers of the TCP/IP Model</vt:lpstr>
      <vt:lpstr>Summary of Functions</vt:lpstr>
      <vt:lpstr>HTTP</vt:lpstr>
      <vt:lpstr>HTTP</vt:lpstr>
      <vt:lpstr>HTTP</vt:lpstr>
      <vt:lpstr>HTTP</vt:lpstr>
      <vt:lpstr>FTP &amp; SMTP</vt:lpstr>
      <vt:lpstr>POP3</vt:lpstr>
      <vt:lpstr>POP3</vt:lpstr>
      <vt:lpstr>SNMP</vt:lpstr>
      <vt:lpstr>SNMP</vt:lpstr>
      <vt:lpstr>SNMP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INTEL</dc:creator>
  <cp:lastModifiedBy>INTEL</cp:lastModifiedBy>
  <cp:revision>44</cp:revision>
  <dcterms:created xsi:type="dcterms:W3CDTF">2024-10-17T16:01:27Z</dcterms:created>
  <dcterms:modified xsi:type="dcterms:W3CDTF">2024-10-17T17:46:48Z</dcterms:modified>
</cp:coreProperties>
</file>