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5" r:id="rId6"/>
    <p:sldId id="266" r:id="rId7"/>
    <p:sldId id="260" r:id="rId8"/>
    <p:sldId id="261" r:id="rId9"/>
    <p:sldId id="262" r:id="rId10"/>
    <p:sldId id="263" r:id="rId11"/>
    <p:sldId id="267" r:id="rId12"/>
    <p:sldId id="268" r:id="rId13"/>
    <p:sldId id="269" r:id="rId14"/>
    <p:sldId id="270" r:id="rId15"/>
    <p:sldId id="264"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1C198A-A5BA-4410-8983-94D5E60B9307}"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000F3E-883E-4EDD-BBB8-ED4DF27300B9}" type="slidenum">
              <a:rPr lang="en-IN" smtClean="0"/>
              <a:t>‹#›</a:t>
            </a:fld>
            <a:endParaRPr lang="en-IN"/>
          </a:p>
        </p:txBody>
      </p:sp>
    </p:spTree>
    <p:extLst>
      <p:ext uri="{BB962C8B-B14F-4D97-AF65-F5344CB8AC3E}">
        <p14:creationId xmlns:p14="http://schemas.microsoft.com/office/powerpoint/2010/main" val="4133853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1C198A-A5BA-4410-8983-94D5E60B9307}" type="datetimeFigureOut">
              <a:rPr lang="en-IN" smtClean="0"/>
              <a:t>08-10-2024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000F3E-883E-4EDD-BBB8-ED4DF27300B9}" type="slidenum">
              <a:rPr lang="en-IN" smtClean="0"/>
              <a:t>‹#›</a:t>
            </a:fld>
            <a:endParaRPr lang="en-IN"/>
          </a:p>
        </p:txBody>
      </p:sp>
    </p:spTree>
    <p:extLst>
      <p:ext uri="{BB962C8B-B14F-4D97-AF65-F5344CB8AC3E}">
        <p14:creationId xmlns:p14="http://schemas.microsoft.com/office/powerpoint/2010/main" val="3475285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91C198A-A5BA-4410-8983-94D5E60B9307}"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000F3E-883E-4EDD-BBB8-ED4DF27300B9}" type="slidenum">
              <a:rPr lang="en-IN" smtClean="0"/>
              <a:t>‹#›</a:t>
            </a:fld>
            <a:endParaRPr lang="en-IN"/>
          </a:p>
        </p:txBody>
      </p:sp>
    </p:spTree>
    <p:extLst>
      <p:ext uri="{BB962C8B-B14F-4D97-AF65-F5344CB8AC3E}">
        <p14:creationId xmlns:p14="http://schemas.microsoft.com/office/powerpoint/2010/main" val="406738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91C198A-A5BA-4410-8983-94D5E60B9307}"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000F3E-883E-4EDD-BBB8-ED4DF27300B9}"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69362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1C198A-A5BA-4410-8983-94D5E60B9307}"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000F3E-883E-4EDD-BBB8-ED4DF27300B9}" type="slidenum">
              <a:rPr lang="en-IN" smtClean="0"/>
              <a:t>‹#›</a:t>
            </a:fld>
            <a:endParaRPr lang="en-IN"/>
          </a:p>
        </p:txBody>
      </p:sp>
    </p:spTree>
    <p:extLst>
      <p:ext uri="{BB962C8B-B14F-4D97-AF65-F5344CB8AC3E}">
        <p14:creationId xmlns:p14="http://schemas.microsoft.com/office/powerpoint/2010/main" val="2541789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91C198A-A5BA-4410-8983-94D5E60B9307}" type="datetimeFigureOut">
              <a:rPr lang="en-IN" smtClean="0"/>
              <a:t>08-10-2024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000F3E-883E-4EDD-BBB8-ED4DF27300B9}" type="slidenum">
              <a:rPr lang="en-IN" smtClean="0"/>
              <a:t>‹#›</a:t>
            </a:fld>
            <a:endParaRPr lang="en-IN"/>
          </a:p>
        </p:txBody>
      </p:sp>
    </p:spTree>
    <p:extLst>
      <p:ext uri="{BB962C8B-B14F-4D97-AF65-F5344CB8AC3E}">
        <p14:creationId xmlns:p14="http://schemas.microsoft.com/office/powerpoint/2010/main" val="5549301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91C198A-A5BA-4410-8983-94D5E60B9307}" type="datetimeFigureOut">
              <a:rPr lang="en-IN" smtClean="0"/>
              <a:t>08-10-2024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000F3E-883E-4EDD-BBB8-ED4DF27300B9}" type="slidenum">
              <a:rPr lang="en-IN" smtClean="0"/>
              <a:t>‹#›</a:t>
            </a:fld>
            <a:endParaRPr lang="en-IN"/>
          </a:p>
        </p:txBody>
      </p:sp>
    </p:spTree>
    <p:extLst>
      <p:ext uri="{BB962C8B-B14F-4D97-AF65-F5344CB8AC3E}">
        <p14:creationId xmlns:p14="http://schemas.microsoft.com/office/powerpoint/2010/main" val="426501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1C198A-A5BA-4410-8983-94D5E60B9307}"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000F3E-883E-4EDD-BBB8-ED4DF27300B9}" type="slidenum">
              <a:rPr lang="en-IN" smtClean="0"/>
              <a:t>‹#›</a:t>
            </a:fld>
            <a:endParaRPr lang="en-IN"/>
          </a:p>
        </p:txBody>
      </p:sp>
    </p:spTree>
    <p:extLst>
      <p:ext uri="{BB962C8B-B14F-4D97-AF65-F5344CB8AC3E}">
        <p14:creationId xmlns:p14="http://schemas.microsoft.com/office/powerpoint/2010/main" val="33019077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1C198A-A5BA-4410-8983-94D5E60B9307}"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000F3E-883E-4EDD-BBB8-ED4DF27300B9}" type="slidenum">
              <a:rPr lang="en-IN" smtClean="0"/>
              <a:t>‹#›</a:t>
            </a:fld>
            <a:endParaRPr lang="en-IN"/>
          </a:p>
        </p:txBody>
      </p:sp>
    </p:spTree>
    <p:extLst>
      <p:ext uri="{BB962C8B-B14F-4D97-AF65-F5344CB8AC3E}">
        <p14:creationId xmlns:p14="http://schemas.microsoft.com/office/powerpoint/2010/main" val="2370843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1C198A-A5BA-4410-8983-94D5E60B9307}"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000F3E-883E-4EDD-BBB8-ED4DF27300B9}" type="slidenum">
              <a:rPr lang="en-IN" smtClean="0"/>
              <a:t>‹#›</a:t>
            </a:fld>
            <a:endParaRPr lang="en-IN"/>
          </a:p>
        </p:txBody>
      </p:sp>
    </p:spTree>
    <p:extLst>
      <p:ext uri="{BB962C8B-B14F-4D97-AF65-F5344CB8AC3E}">
        <p14:creationId xmlns:p14="http://schemas.microsoft.com/office/powerpoint/2010/main" val="501707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1C198A-A5BA-4410-8983-94D5E60B9307}"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000F3E-883E-4EDD-BBB8-ED4DF27300B9}" type="slidenum">
              <a:rPr lang="en-IN" smtClean="0"/>
              <a:t>‹#›</a:t>
            </a:fld>
            <a:endParaRPr lang="en-IN"/>
          </a:p>
        </p:txBody>
      </p:sp>
    </p:spTree>
    <p:extLst>
      <p:ext uri="{BB962C8B-B14F-4D97-AF65-F5344CB8AC3E}">
        <p14:creationId xmlns:p14="http://schemas.microsoft.com/office/powerpoint/2010/main" val="1954759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1C198A-A5BA-4410-8983-94D5E60B9307}" type="datetimeFigureOut">
              <a:rPr lang="en-IN" smtClean="0"/>
              <a:t>08-10-2024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000F3E-883E-4EDD-BBB8-ED4DF27300B9}" type="slidenum">
              <a:rPr lang="en-IN" smtClean="0"/>
              <a:t>‹#›</a:t>
            </a:fld>
            <a:endParaRPr lang="en-IN"/>
          </a:p>
        </p:txBody>
      </p:sp>
    </p:spTree>
    <p:extLst>
      <p:ext uri="{BB962C8B-B14F-4D97-AF65-F5344CB8AC3E}">
        <p14:creationId xmlns:p14="http://schemas.microsoft.com/office/powerpoint/2010/main" val="4257705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1C198A-A5BA-4410-8983-94D5E60B9307}" type="datetimeFigureOut">
              <a:rPr lang="en-IN" smtClean="0"/>
              <a:t>08-10-2024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000F3E-883E-4EDD-BBB8-ED4DF27300B9}" type="slidenum">
              <a:rPr lang="en-IN" smtClean="0"/>
              <a:t>‹#›</a:t>
            </a:fld>
            <a:endParaRPr lang="en-IN"/>
          </a:p>
        </p:txBody>
      </p:sp>
    </p:spTree>
    <p:extLst>
      <p:ext uri="{BB962C8B-B14F-4D97-AF65-F5344CB8AC3E}">
        <p14:creationId xmlns:p14="http://schemas.microsoft.com/office/powerpoint/2010/main" val="3042501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91C198A-A5BA-4410-8983-94D5E60B9307}" type="datetimeFigureOut">
              <a:rPr lang="en-IN" smtClean="0"/>
              <a:t>08-10-2024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C000F3E-883E-4EDD-BBB8-ED4DF27300B9}" type="slidenum">
              <a:rPr lang="en-IN" smtClean="0"/>
              <a:t>‹#›</a:t>
            </a:fld>
            <a:endParaRPr lang="en-IN"/>
          </a:p>
        </p:txBody>
      </p:sp>
    </p:spTree>
    <p:extLst>
      <p:ext uri="{BB962C8B-B14F-4D97-AF65-F5344CB8AC3E}">
        <p14:creationId xmlns:p14="http://schemas.microsoft.com/office/powerpoint/2010/main" val="583031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91C198A-A5BA-4410-8983-94D5E60B9307}" type="datetimeFigureOut">
              <a:rPr lang="en-IN" smtClean="0"/>
              <a:t>08-10-2024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C000F3E-883E-4EDD-BBB8-ED4DF27300B9}" type="slidenum">
              <a:rPr lang="en-IN" smtClean="0"/>
              <a:t>‹#›</a:t>
            </a:fld>
            <a:endParaRPr lang="en-IN"/>
          </a:p>
        </p:txBody>
      </p:sp>
    </p:spTree>
    <p:extLst>
      <p:ext uri="{BB962C8B-B14F-4D97-AF65-F5344CB8AC3E}">
        <p14:creationId xmlns:p14="http://schemas.microsoft.com/office/powerpoint/2010/main" val="351402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91C198A-A5BA-4410-8983-94D5E60B9307}" type="datetimeFigureOut">
              <a:rPr lang="en-IN" smtClean="0"/>
              <a:t>08-10-2024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C000F3E-883E-4EDD-BBB8-ED4DF27300B9}" type="slidenum">
              <a:rPr lang="en-IN" smtClean="0"/>
              <a:t>‹#›</a:t>
            </a:fld>
            <a:endParaRPr lang="en-IN"/>
          </a:p>
        </p:txBody>
      </p:sp>
    </p:spTree>
    <p:extLst>
      <p:ext uri="{BB962C8B-B14F-4D97-AF65-F5344CB8AC3E}">
        <p14:creationId xmlns:p14="http://schemas.microsoft.com/office/powerpoint/2010/main" val="3401975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1C198A-A5BA-4410-8983-94D5E60B9307}" type="datetimeFigureOut">
              <a:rPr lang="en-IN" smtClean="0"/>
              <a:t>08-10-2024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000F3E-883E-4EDD-BBB8-ED4DF27300B9}" type="slidenum">
              <a:rPr lang="en-IN" smtClean="0"/>
              <a:t>‹#›</a:t>
            </a:fld>
            <a:endParaRPr lang="en-IN"/>
          </a:p>
        </p:txBody>
      </p:sp>
    </p:spTree>
    <p:extLst>
      <p:ext uri="{BB962C8B-B14F-4D97-AF65-F5344CB8AC3E}">
        <p14:creationId xmlns:p14="http://schemas.microsoft.com/office/powerpoint/2010/main" val="2989144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91C198A-A5BA-4410-8983-94D5E60B9307}" type="datetimeFigureOut">
              <a:rPr lang="en-IN" smtClean="0"/>
              <a:t>08-10-2024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C000F3E-883E-4EDD-BBB8-ED4DF27300B9}" type="slidenum">
              <a:rPr lang="en-IN" smtClean="0"/>
              <a:t>‹#›</a:t>
            </a:fld>
            <a:endParaRPr lang="en-IN"/>
          </a:p>
        </p:txBody>
      </p:sp>
    </p:spTree>
    <p:extLst>
      <p:ext uri="{BB962C8B-B14F-4D97-AF65-F5344CB8AC3E}">
        <p14:creationId xmlns:p14="http://schemas.microsoft.com/office/powerpoint/2010/main" val="117651355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loom.com/share/01082ce30cd043b8adfa7512aaa852f9"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mailto:your.email@example.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7B56C-6999-BB4D-AE20-80D806417252}"/>
              </a:ext>
            </a:extLst>
          </p:cNvPr>
          <p:cNvSpPr>
            <a:spLocks noGrp="1"/>
          </p:cNvSpPr>
          <p:nvPr>
            <p:ph type="ctrTitle"/>
          </p:nvPr>
        </p:nvSpPr>
        <p:spPr/>
        <p:txBody>
          <a:bodyPr/>
          <a:lstStyle/>
          <a:p>
            <a:r>
              <a:rPr lang="en-US" b="1" dirty="0">
                <a:latin typeface="Roboto" panose="02000000000000000000" pitchFamily="2" charset="0"/>
                <a:ea typeface="Roboto" panose="02000000000000000000" pitchFamily="2" charset="0"/>
                <a:cs typeface="Roboto" panose="02000000000000000000" pitchFamily="2" charset="0"/>
              </a:rPr>
              <a:t>Open Source Tools(cs-19)</a:t>
            </a:r>
            <a:endParaRPr lang="en-IN" dirty="0"/>
          </a:p>
        </p:txBody>
      </p:sp>
      <p:sp>
        <p:nvSpPr>
          <p:cNvPr id="3" name="Subtitle 2">
            <a:extLst>
              <a:ext uri="{FF2B5EF4-FFF2-40B4-BE49-F238E27FC236}">
                <a16:creationId xmlns:a16="http://schemas.microsoft.com/office/drawing/2014/main" id="{E9B4BBBA-9078-D745-EEF4-56B0AF9ABBD2}"/>
              </a:ext>
            </a:extLst>
          </p:cNvPr>
          <p:cNvSpPr>
            <a:spLocks noGrp="1"/>
          </p:cNvSpPr>
          <p:nvPr>
            <p:ph type="subTitle" idx="1"/>
          </p:nvPr>
        </p:nvSpPr>
        <p:spPr/>
        <p:txBody>
          <a:bodyPr>
            <a:normAutofit fontScale="85000" lnSpcReduction="10000"/>
          </a:bodyPr>
          <a:lstStyle/>
          <a:p>
            <a:r>
              <a:rPr lang="en-US" dirty="0">
                <a:solidFill>
                  <a:schemeClr val="tx1"/>
                </a:solidFill>
              </a:rPr>
              <a:t>Prepared By: Makwana Shailesh</a:t>
            </a:r>
          </a:p>
          <a:p>
            <a:r>
              <a:rPr lang="en-US" dirty="0">
                <a:solidFill>
                  <a:schemeClr val="tx1"/>
                </a:solidFill>
              </a:rPr>
              <a:t>KAMANI SCIENCE &amp; PRATAPRAI ARTS COLLEGE, AMARELI (BCA DEPARTMENT</a:t>
            </a:r>
            <a:endParaRPr lang="en-IN" dirty="0">
              <a:solidFill>
                <a:schemeClr val="tx1"/>
              </a:solidFill>
            </a:endParaRPr>
          </a:p>
        </p:txBody>
      </p:sp>
    </p:spTree>
    <p:extLst>
      <p:ext uri="{BB962C8B-B14F-4D97-AF65-F5344CB8AC3E}">
        <p14:creationId xmlns:p14="http://schemas.microsoft.com/office/powerpoint/2010/main" val="3411436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10E4A-831E-D483-4BF7-7728A0D0CF93}"/>
              </a:ext>
            </a:extLst>
          </p:cNvPr>
          <p:cNvSpPr>
            <a:spLocks noGrp="1"/>
          </p:cNvSpPr>
          <p:nvPr>
            <p:ph type="title"/>
          </p:nvPr>
        </p:nvSpPr>
        <p:spPr/>
        <p:txBody>
          <a:bodyPr/>
          <a:lstStyle/>
          <a:p>
            <a:r>
              <a:rPr lang="en-IN" b="1" dirty="0">
                <a:latin typeface="Roboto" panose="02000000000000000000" pitchFamily="2" charset="0"/>
                <a:ea typeface="Roboto" panose="02000000000000000000" pitchFamily="2" charset="0"/>
                <a:cs typeface="Roboto" panose="02000000000000000000" pitchFamily="2" charset="0"/>
              </a:rPr>
              <a:t>Common Git Commands</a:t>
            </a:r>
            <a:br>
              <a:rPr lang="en-IN" dirty="0"/>
            </a:br>
            <a:endParaRPr lang="en-IN" dirty="0"/>
          </a:p>
        </p:txBody>
      </p:sp>
      <p:sp>
        <p:nvSpPr>
          <p:cNvPr id="3" name="Content Placeholder 2">
            <a:extLst>
              <a:ext uri="{FF2B5EF4-FFF2-40B4-BE49-F238E27FC236}">
                <a16:creationId xmlns:a16="http://schemas.microsoft.com/office/drawing/2014/main" id="{48A575B0-5104-185D-8944-9294FB68DF98}"/>
              </a:ext>
            </a:extLst>
          </p:cNvPr>
          <p:cNvSpPr>
            <a:spLocks noGrp="1"/>
          </p:cNvSpPr>
          <p:nvPr>
            <p:ph idx="1"/>
          </p:nvPr>
        </p:nvSpPr>
        <p:spPr/>
        <p:txBody>
          <a:bodyPr>
            <a:normAutofit/>
          </a:bodyPr>
          <a:lstStyle/>
          <a:p>
            <a:r>
              <a:rPr lang="en-US" sz="2400" b="1" dirty="0">
                <a:latin typeface="Roboto" panose="02000000000000000000" pitchFamily="2" charset="0"/>
                <a:ea typeface="Roboto" panose="02000000000000000000" pitchFamily="2" charset="0"/>
                <a:cs typeface="Roboto" panose="02000000000000000000" pitchFamily="2" charset="0"/>
              </a:rPr>
              <a:t>Initialize a Repository:</a:t>
            </a:r>
          </a:p>
          <a:p>
            <a:r>
              <a:rPr lang="en-US" sz="2400" dirty="0">
                <a:latin typeface="Roboto" panose="02000000000000000000" pitchFamily="2" charset="0"/>
                <a:ea typeface="Roboto" panose="02000000000000000000" pitchFamily="2" charset="0"/>
                <a:cs typeface="Roboto" panose="02000000000000000000" pitchFamily="2" charset="0"/>
              </a:rPr>
              <a:t>git </a:t>
            </a:r>
            <a:r>
              <a:rPr lang="en-US" sz="2400" dirty="0" err="1">
                <a:latin typeface="Roboto" panose="02000000000000000000" pitchFamily="2" charset="0"/>
                <a:ea typeface="Roboto" panose="02000000000000000000" pitchFamily="2" charset="0"/>
                <a:cs typeface="Roboto" panose="02000000000000000000" pitchFamily="2" charset="0"/>
              </a:rPr>
              <a:t>init</a:t>
            </a:r>
            <a:endParaRPr lang="en-US" sz="2400" dirty="0">
              <a:latin typeface="Roboto" panose="02000000000000000000" pitchFamily="2" charset="0"/>
              <a:ea typeface="Roboto" panose="02000000000000000000" pitchFamily="2" charset="0"/>
              <a:cs typeface="Roboto" panose="02000000000000000000" pitchFamily="2" charset="0"/>
            </a:endParaRPr>
          </a:p>
          <a:p>
            <a:r>
              <a:rPr lang="en-US" sz="2400" b="1" dirty="0">
                <a:latin typeface="Roboto" panose="02000000000000000000" pitchFamily="2" charset="0"/>
                <a:ea typeface="Roboto" panose="02000000000000000000" pitchFamily="2" charset="0"/>
                <a:cs typeface="Roboto" panose="02000000000000000000" pitchFamily="2" charset="0"/>
              </a:rPr>
              <a:t>Clone a Repository:</a:t>
            </a:r>
          </a:p>
          <a:p>
            <a:r>
              <a:rPr lang="en-US" sz="2400" b="1" dirty="0">
                <a:latin typeface="Roboto" panose="02000000000000000000" pitchFamily="2" charset="0"/>
                <a:ea typeface="Roboto" panose="02000000000000000000" pitchFamily="2" charset="0"/>
                <a:cs typeface="Roboto" panose="02000000000000000000" pitchFamily="2" charset="0"/>
              </a:rPr>
              <a:t>git clone </a:t>
            </a:r>
            <a:r>
              <a:rPr lang="en-US" sz="2400" dirty="0">
                <a:latin typeface="Roboto" panose="02000000000000000000" pitchFamily="2" charset="0"/>
                <a:ea typeface="Roboto" panose="02000000000000000000" pitchFamily="2" charset="0"/>
                <a:cs typeface="Roboto" panose="02000000000000000000" pitchFamily="2" charset="0"/>
              </a:rPr>
              <a:t>https://github.com/makwanashailesh6024/mywordpress</a:t>
            </a:r>
          </a:p>
          <a:p>
            <a:r>
              <a:rPr lang="en-US" sz="2400" b="1" dirty="0">
                <a:latin typeface="Roboto" panose="02000000000000000000" pitchFamily="2" charset="0"/>
                <a:ea typeface="Roboto" panose="02000000000000000000" pitchFamily="2" charset="0"/>
                <a:cs typeface="Roboto" panose="02000000000000000000" pitchFamily="2" charset="0"/>
              </a:rPr>
              <a:t>Check the Status:</a:t>
            </a:r>
          </a:p>
          <a:p>
            <a:r>
              <a:rPr lang="en-US" sz="2400" dirty="0">
                <a:latin typeface="Roboto" panose="02000000000000000000" pitchFamily="2" charset="0"/>
                <a:ea typeface="Roboto" panose="02000000000000000000" pitchFamily="2" charset="0"/>
                <a:cs typeface="Roboto" panose="02000000000000000000" pitchFamily="2" charset="0"/>
              </a:rPr>
              <a:t>git status </a:t>
            </a:r>
            <a:endParaRPr lang="en-IN" sz="24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9913439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51592-A511-7202-851F-5C9672605B14}"/>
              </a:ext>
            </a:extLst>
          </p:cNvPr>
          <p:cNvSpPr>
            <a:spLocks noGrp="1"/>
          </p:cNvSpPr>
          <p:nvPr>
            <p:ph type="title"/>
          </p:nvPr>
        </p:nvSpPr>
        <p:spPr/>
        <p:txBody>
          <a:bodyPr/>
          <a:lstStyle/>
          <a:p>
            <a:r>
              <a:rPr lang="en-US" sz="4400" b="1" dirty="0">
                <a:latin typeface="Roboto" panose="02000000000000000000" pitchFamily="2" charset="0"/>
                <a:ea typeface="Roboto" panose="02000000000000000000" pitchFamily="2" charset="0"/>
                <a:cs typeface="Roboto" panose="02000000000000000000" pitchFamily="2" charset="0"/>
              </a:rPr>
              <a:t>Create Repo and Clon video</a:t>
            </a:r>
            <a:endParaRPr lang="en-IN" dirty="0"/>
          </a:p>
        </p:txBody>
      </p:sp>
      <p:sp>
        <p:nvSpPr>
          <p:cNvPr id="3" name="Content Placeholder 2">
            <a:extLst>
              <a:ext uri="{FF2B5EF4-FFF2-40B4-BE49-F238E27FC236}">
                <a16:creationId xmlns:a16="http://schemas.microsoft.com/office/drawing/2014/main" id="{C53264D1-5098-9613-DCB2-8DF4590F47A5}"/>
              </a:ext>
            </a:extLst>
          </p:cNvPr>
          <p:cNvSpPr>
            <a:spLocks noGrp="1"/>
          </p:cNvSpPr>
          <p:nvPr>
            <p:ph idx="1"/>
          </p:nvPr>
        </p:nvSpPr>
        <p:spPr/>
        <p:txBody>
          <a:bodyPr>
            <a:normAutofit/>
          </a:bodyPr>
          <a:lstStyle/>
          <a:p>
            <a:r>
              <a:rPr lang="en-IN" sz="2400" dirty="0">
                <a:latin typeface="Roboto" panose="02000000000000000000" pitchFamily="2" charset="0"/>
                <a:ea typeface="Roboto" panose="02000000000000000000" pitchFamily="2" charset="0"/>
                <a:cs typeface="Roboto" panose="02000000000000000000" pitchFamily="2" charset="0"/>
                <a:hlinkClick r:id="rId2"/>
              </a:rPr>
              <a:t>https://www.loom.com/share/01082ce30cd043b8adfa7512aaa852f9</a:t>
            </a:r>
            <a:endParaRPr lang="en-IN" sz="2400" dirty="0">
              <a:latin typeface="Roboto" panose="02000000000000000000" pitchFamily="2" charset="0"/>
              <a:ea typeface="Roboto" panose="02000000000000000000" pitchFamily="2" charset="0"/>
              <a:cs typeface="Roboto" panose="02000000000000000000" pitchFamily="2" charset="0"/>
            </a:endParaRPr>
          </a:p>
          <a:p>
            <a:endParaRPr lang="en-IN" sz="2400" dirty="0">
              <a:latin typeface="Roboto" panose="02000000000000000000" pitchFamily="2" charset="0"/>
              <a:ea typeface="Roboto" panose="02000000000000000000" pitchFamily="2" charset="0"/>
              <a:cs typeface="Roboto" panose="02000000000000000000" pitchFamily="2" charset="0"/>
            </a:endParaRPr>
          </a:p>
        </p:txBody>
      </p:sp>
      <p:pic>
        <p:nvPicPr>
          <p:cNvPr id="5" name="Picture 4">
            <a:extLst>
              <a:ext uri="{FF2B5EF4-FFF2-40B4-BE49-F238E27FC236}">
                <a16:creationId xmlns:a16="http://schemas.microsoft.com/office/drawing/2014/main" id="{96B9A291-7AB4-7DE9-CFA4-0FD7EF7DD6F0}"/>
              </a:ext>
            </a:extLst>
          </p:cNvPr>
          <p:cNvPicPr>
            <a:picLocks noChangeAspect="1"/>
          </p:cNvPicPr>
          <p:nvPr/>
        </p:nvPicPr>
        <p:blipFill>
          <a:blip r:embed="rId3"/>
          <a:stretch>
            <a:fillRect/>
          </a:stretch>
        </p:blipFill>
        <p:spPr>
          <a:xfrm>
            <a:off x="1632120" y="2950508"/>
            <a:ext cx="8946541" cy="2054245"/>
          </a:xfrm>
          <a:prstGeom prst="rect">
            <a:avLst/>
          </a:prstGeom>
        </p:spPr>
      </p:pic>
    </p:spTree>
    <p:extLst>
      <p:ext uri="{BB962C8B-B14F-4D97-AF65-F5344CB8AC3E}">
        <p14:creationId xmlns:p14="http://schemas.microsoft.com/office/powerpoint/2010/main" val="2516083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6883-C9EA-7181-B2B1-9315BFF6D437}"/>
              </a:ext>
            </a:extLst>
          </p:cNvPr>
          <p:cNvSpPr>
            <a:spLocks noGrp="1"/>
          </p:cNvSpPr>
          <p:nvPr>
            <p:ph type="title"/>
          </p:nvPr>
        </p:nvSpPr>
        <p:spPr/>
        <p:txBody>
          <a:bodyPr/>
          <a:lstStyle/>
          <a:p>
            <a:r>
              <a:rPr lang="en-US" sz="4000" b="1" dirty="0">
                <a:latin typeface="Roboto" panose="02000000000000000000" pitchFamily="2" charset="0"/>
                <a:ea typeface="Roboto" panose="02000000000000000000" pitchFamily="2" charset="0"/>
                <a:cs typeface="Roboto" panose="02000000000000000000" pitchFamily="2" charset="0"/>
              </a:rPr>
              <a:t>Create Repo and Clon video</a:t>
            </a:r>
            <a:endParaRPr lang="en-IN" dirty="0"/>
          </a:p>
        </p:txBody>
      </p:sp>
      <p:pic>
        <p:nvPicPr>
          <p:cNvPr id="5" name="Content Placeholder 4">
            <a:extLst>
              <a:ext uri="{FF2B5EF4-FFF2-40B4-BE49-F238E27FC236}">
                <a16:creationId xmlns:a16="http://schemas.microsoft.com/office/drawing/2014/main" id="{759D1002-51F3-8290-56B4-5E651D840E20}"/>
              </a:ext>
            </a:extLst>
          </p:cNvPr>
          <p:cNvPicPr>
            <a:picLocks noGrp="1" noChangeAspect="1"/>
          </p:cNvPicPr>
          <p:nvPr>
            <p:ph idx="1"/>
          </p:nvPr>
        </p:nvPicPr>
        <p:blipFill>
          <a:blip r:embed="rId2"/>
          <a:stretch>
            <a:fillRect/>
          </a:stretch>
        </p:blipFill>
        <p:spPr>
          <a:xfrm>
            <a:off x="1103313" y="2082939"/>
            <a:ext cx="8947150" cy="4135159"/>
          </a:xfrm>
        </p:spPr>
      </p:pic>
    </p:spTree>
    <p:extLst>
      <p:ext uri="{BB962C8B-B14F-4D97-AF65-F5344CB8AC3E}">
        <p14:creationId xmlns:p14="http://schemas.microsoft.com/office/powerpoint/2010/main" val="346214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9070A-9913-EF03-5EC3-439CBF87BB8E}"/>
              </a:ext>
            </a:extLst>
          </p:cNvPr>
          <p:cNvSpPr>
            <a:spLocks noGrp="1"/>
          </p:cNvSpPr>
          <p:nvPr>
            <p:ph type="title"/>
          </p:nvPr>
        </p:nvSpPr>
        <p:spPr/>
        <p:txBody>
          <a:bodyPr/>
          <a:lstStyle/>
          <a:p>
            <a:r>
              <a:rPr lang="en-IN" b="1" dirty="0">
                <a:latin typeface="Roboto" panose="02000000000000000000" pitchFamily="2" charset="0"/>
                <a:ea typeface="Roboto" panose="02000000000000000000" pitchFamily="2" charset="0"/>
                <a:cs typeface="Roboto" panose="02000000000000000000" pitchFamily="2" charset="0"/>
              </a:rPr>
              <a:t>git info</a:t>
            </a:r>
          </a:p>
        </p:txBody>
      </p:sp>
      <p:pic>
        <p:nvPicPr>
          <p:cNvPr id="5" name="Content Placeholder 4">
            <a:extLst>
              <a:ext uri="{FF2B5EF4-FFF2-40B4-BE49-F238E27FC236}">
                <a16:creationId xmlns:a16="http://schemas.microsoft.com/office/drawing/2014/main" id="{317C64BC-B1F3-561A-050E-FEA5652A5CAC}"/>
              </a:ext>
            </a:extLst>
          </p:cNvPr>
          <p:cNvPicPr>
            <a:picLocks noGrp="1" noChangeAspect="1"/>
          </p:cNvPicPr>
          <p:nvPr>
            <p:ph idx="1"/>
          </p:nvPr>
        </p:nvPicPr>
        <p:blipFill>
          <a:blip r:embed="rId2"/>
          <a:stretch>
            <a:fillRect/>
          </a:stretch>
        </p:blipFill>
        <p:spPr>
          <a:xfrm>
            <a:off x="1103313" y="3333842"/>
            <a:ext cx="8947150" cy="1633353"/>
          </a:xfrm>
        </p:spPr>
      </p:pic>
    </p:spTree>
    <p:extLst>
      <p:ext uri="{BB962C8B-B14F-4D97-AF65-F5344CB8AC3E}">
        <p14:creationId xmlns:p14="http://schemas.microsoft.com/office/powerpoint/2010/main" val="138735672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3825F-8DFF-E655-2F5A-1FCED65CB45C}"/>
              </a:ext>
            </a:extLst>
          </p:cNvPr>
          <p:cNvSpPr>
            <a:spLocks noGrp="1"/>
          </p:cNvSpPr>
          <p:nvPr>
            <p:ph type="title"/>
          </p:nvPr>
        </p:nvSpPr>
        <p:spPr/>
        <p:txBody>
          <a:bodyPr/>
          <a:lstStyle/>
          <a:p>
            <a:r>
              <a:rPr lang="en-IN" b="1">
                <a:latin typeface="Roboto" panose="02000000000000000000" pitchFamily="2" charset="0"/>
                <a:ea typeface="Roboto" panose="02000000000000000000" pitchFamily="2" charset="0"/>
                <a:cs typeface="Roboto" panose="02000000000000000000" pitchFamily="2" charset="0"/>
              </a:rPr>
              <a:t>git add &amp;&amp; git commit</a:t>
            </a:r>
            <a:endParaRPr lang="en-IN" b="1" dirty="0">
              <a:latin typeface="Roboto" panose="02000000000000000000" pitchFamily="2" charset="0"/>
              <a:ea typeface="Roboto" panose="02000000000000000000" pitchFamily="2" charset="0"/>
              <a:cs typeface="Roboto" panose="02000000000000000000" pitchFamily="2" charset="0"/>
            </a:endParaRPr>
          </a:p>
        </p:txBody>
      </p:sp>
      <p:sp>
        <p:nvSpPr>
          <p:cNvPr id="3" name="Content Placeholder 2">
            <a:extLst>
              <a:ext uri="{FF2B5EF4-FFF2-40B4-BE49-F238E27FC236}">
                <a16:creationId xmlns:a16="http://schemas.microsoft.com/office/drawing/2014/main" id="{6BACBA07-FFBA-AFAA-5230-261582ACFD48}"/>
              </a:ext>
            </a:extLst>
          </p:cNvPr>
          <p:cNvSpPr>
            <a:spLocks noGrp="1"/>
          </p:cNvSpPr>
          <p:nvPr>
            <p:ph idx="1"/>
          </p:nvPr>
        </p:nvSpPr>
        <p:spPr/>
        <p:txBody>
          <a:bodyPr/>
          <a:lstStyle/>
          <a:p>
            <a:r>
              <a:rPr lang="en-IN" dirty="0"/>
              <a:t>https://www.loom.com/share/cabd6516f7e442d6b37cecefd2f14f67?focus_title=1&amp;muted=1&amp;from_recorder=1</a:t>
            </a:r>
          </a:p>
        </p:txBody>
      </p:sp>
    </p:spTree>
    <p:extLst>
      <p:ext uri="{BB962C8B-B14F-4D97-AF65-F5344CB8AC3E}">
        <p14:creationId xmlns:p14="http://schemas.microsoft.com/office/powerpoint/2010/main" val="122464575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C8D0E-0C4E-F08E-99BA-9D0DB2FFFD9D}"/>
              </a:ext>
            </a:extLst>
          </p:cNvPr>
          <p:cNvSpPr>
            <a:spLocks noGrp="1"/>
          </p:cNvSpPr>
          <p:nvPr>
            <p:ph type="title"/>
          </p:nvPr>
        </p:nvSpPr>
        <p:spPr/>
        <p:txBody>
          <a:bodyPr/>
          <a:lstStyle/>
          <a:p>
            <a:r>
              <a:rPr lang="en-IN" b="1" dirty="0">
                <a:latin typeface="Roboto" panose="02000000000000000000" pitchFamily="2" charset="0"/>
                <a:ea typeface="Roboto" panose="02000000000000000000" pitchFamily="2" charset="0"/>
                <a:cs typeface="Roboto" panose="02000000000000000000" pitchFamily="2" charset="0"/>
              </a:rPr>
              <a:t>Common Git Commands</a:t>
            </a:r>
            <a:br>
              <a:rPr lang="en-IN" dirty="0"/>
            </a:br>
            <a:endParaRPr lang="en-IN" dirty="0"/>
          </a:p>
        </p:txBody>
      </p:sp>
      <p:sp>
        <p:nvSpPr>
          <p:cNvPr id="3" name="Content Placeholder 2">
            <a:extLst>
              <a:ext uri="{FF2B5EF4-FFF2-40B4-BE49-F238E27FC236}">
                <a16:creationId xmlns:a16="http://schemas.microsoft.com/office/drawing/2014/main" id="{D74DE295-3985-10E0-39EB-15D351C92288}"/>
              </a:ext>
            </a:extLst>
          </p:cNvPr>
          <p:cNvSpPr>
            <a:spLocks noGrp="1"/>
          </p:cNvSpPr>
          <p:nvPr>
            <p:ph idx="1"/>
          </p:nvPr>
        </p:nvSpPr>
        <p:spPr/>
        <p:txBody>
          <a:bodyPr>
            <a:normAutofit fontScale="92500" lnSpcReduction="20000"/>
          </a:bodyPr>
          <a:lstStyle/>
          <a:p>
            <a:endParaRPr lang="en-US" dirty="0"/>
          </a:p>
          <a:p>
            <a:r>
              <a:rPr lang="en-US" sz="2400" dirty="0">
                <a:latin typeface="Roboto" panose="02000000000000000000" pitchFamily="2" charset="0"/>
                <a:ea typeface="Roboto" panose="02000000000000000000" pitchFamily="2" charset="0"/>
                <a:cs typeface="Roboto" panose="02000000000000000000" pitchFamily="2" charset="0"/>
              </a:rPr>
              <a:t>git add &lt;</a:t>
            </a:r>
            <a:r>
              <a:rPr lang="en-US" sz="2400" dirty="0" err="1">
                <a:latin typeface="Roboto" panose="02000000000000000000" pitchFamily="2" charset="0"/>
                <a:ea typeface="Roboto" panose="02000000000000000000" pitchFamily="2" charset="0"/>
                <a:cs typeface="Roboto" panose="02000000000000000000" pitchFamily="2" charset="0"/>
              </a:rPr>
              <a:t>file_name</a:t>
            </a:r>
            <a:r>
              <a:rPr lang="en-US" sz="2400" dirty="0">
                <a:latin typeface="Roboto" panose="02000000000000000000" pitchFamily="2" charset="0"/>
                <a:ea typeface="Roboto" panose="02000000000000000000" pitchFamily="2" charset="0"/>
                <a:cs typeface="Roboto" panose="02000000000000000000" pitchFamily="2" charset="0"/>
              </a:rPr>
              <a:t>&gt;</a:t>
            </a:r>
          </a:p>
          <a:p>
            <a:r>
              <a:rPr lang="en-US" sz="2400" dirty="0">
                <a:latin typeface="Roboto" panose="02000000000000000000" pitchFamily="2" charset="0"/>
                <a:ea typeface="Roboto" panose="02000000000000000000" pitchFamily="2" charset="0"/>
                <a:cs typeface="Roboto" panose="02000000000000000000" pitchFamily="2" charset="0"/>
              </a:rPr>
              <a:t>Commit Changes:</a:t>
            </a:r>
          </a:p>
          <a:p>
            <a:r>
              <a:rPr lang="en-US" sz="2400" dirty="0">
                <a:latin typeface="Roboto" panose="02000000000000000000" pitchFamily="2" charset="0"/>
                <a:ea typeface="Roboto" panose="02000000000000000000" pitchFamily="2" charset="0"/>
                <a:cs typeface="Roboto" panose="02000000000000000000" pitchFamily="2" charset="0"/>
              </a:rPr>
              <a:t>git commit -m "Commit message“</a:t>
            </a:r>
          </a:p>
          <a:p>
            <a:r>
              <a:rPr lang="en-US" sz="2400" dirty="0">
                <a:latin typeface="Roboto" panose="02000000000000000000" pitchFamily="2" charset="0"/>
                <a:ea typeface="Roboto" panose="02000000000000000000" pitchFamily="2" charset="0"/>
                <a:cs typeface="Roboto" panose="02000000000000000000" pitchFamily="2" charset="0"/>
              </a:rPr>
              <a:t>Create a New Branch:</a:t>
            </a:r>
          </a:p>
          <a:p>
            <a:r>
              <a:rPr lang="en-US" sz="2400" dirty="0">
                <a:latin typeface="Roboto" panose="02000000000000000000" pitchFamily="2" charset="0"/>
                <a:ea typeface="Roboto" panose="02000000000000000000" pitchFamily="2" charset="0"/>
                <a:cs typeface="Roboto" panose="02000000000000000000" pitchFamily="2" charset="0"/>
              </a:rPr>
              <a:t>git branch &lt;</a:t>
            </a:r>
            <a:r>
              <a:rPr lang="en-US" sz="2400" dirty="0" err="1">
                <a:latin typeface="Roboto" panose="02000000000000000000" pitchFamily="2" charset="0"/>
                <a:ea typeface="Roboto" panose="02000000000000000000" pitchFamily="2" charset="0"/>
                <a:cs typeface="Roboto" panose="02000000000000000000" pitchFamily="2" charset="0"/>
              </a:rPr>
              <a:t>branch_name</a:t>
            </a:r>
            <a:r>
              <a:rPr lang="en-US" sz="2400" dirty="0">
                <a:latin typeface="Roboto" panose="02000000000000000000" pitchFamily="2" charset="0"/>
                <a:ea typeface="Roboto" panose="02000000000000000000" pitchFamily="2" charset="0"/>
                <a:cs typeface="Roboto" panose="02000000000000000000" pitchFamily="2" charset="0"/>
              </a:rPr>
              <a:t>&gt;</a:t>
            </a:r>
          </a:p>
          <a:p>
            <a:r>
              <a:rPr lang="en-US" sz="2400" dirty="0">
                <a:latin typeface="Roboto" panose="02000000000000000000" pitchFamily="2" charset="0"/>
                <a:ea typeface="Roboto" panose="02000000000000000000" pitchFamily="2" charset="0"/>
                <a:cs typeface="Roboto" panose="02000000000000000000" pitchFamily="2" charset="0"/>
              </a:rPr>
              <a:t>Merge a Branch:</a:t>
            </a:r>
          </a:p>
          <a:p>
            <a:r>
              <a:rPr lang="en-US" sz="2400" dirty="0">
                <a:latin typeface="Roboto" panose="02000000000000000000" pitchFamily="2" charset="0"/>
                <a:ea typeface="Roboto" panose="02000000000000000000" pitchFamily="2" charset="0"/>
                <a:cs typeface="Roboto" panose="02000000000000000000" pitchFamily="2" charset="0"/>
              </a:rPr>
              <a:t>git merge &lt;</a:t>
            </a:r>
            <a:r>
              <a:rPr lang="en-US" sz="2400" dirty="0" err="1">
                <a:latin typeface="Roboto" panose="02000000000000000000" pitchFamily="2" charset="0"/>
                <a:ea typeface="Roboto" panose="02000000000000000000" pitchFamily="2" charset="0"/>
                <a:cs typeface="Roboto" panose="02000000000000000000" pitchFamily="2" charset="0"/>
              </a:rPr>
              <a:t>branch_name</a:t>
            </a:r>
            <a:r>
              <a:rPr lang="en-US" sz="2400" dirty="0">
                <a:latin typeface="Roboto" panose="02000000000000000000" pitchFamily="2" charset="0"/>
                <a:ea typeface="Roboto" panose="02000000000000000000" pitchFamily="2" charset="0"/>
                <a:cs typeface="Roboto" panose="02000000000000000000" pitchFamily="2" charset="0"/>
              </a:rPr>
              <a:t>&gt;</a:t>
            </a:r>
          </a:p>
          <a:p>
            <a:r>
              <a:rPr lang="en-US" sz="2400" dirty="0">
                <a:latin typeface="Roboto" panose="02000000000000000000" pitchFamily="2" charset="0"/>
                <a:ea typeface="Roboto" panose="02000000000000000000" pitchFamily="2" charset="0"/>
                <a:cs typeface="Roboto" panose="02000000000000000000" pitchFamily="2" charset="0"/>
              </a:rPr>
              <a:t>Push Changes to Remote Repository:</a:t>
            </a:r>
          </a:p>
          <a:p>
            <a:r>
              <a:rPr lang="en-US" sz="2400" dirty="0">
                <a:latin typeface="Roboto" panose="02000000000000000000" pitchFamily="2" charset="0"/>
                <a:ea typeface="Roboto" panose="02000000000000000000" pitchFamily="2" charset="0"/>
                <a:cs typeface="Roboto" panose="02000000000000000000" pitchFamily="2" charset="0"/>
              </a:rPr>
              <a:t>git push origin &lt;</a:t>
            </a:r>
            <a:r>
              <a:rPr lang="en-US" sz="2400" dirty="0" err="1">
                <a:latin typeface="Roboto" panose="02000000000000000000" pitchFamily="2" charset="0"/>
                <a:ea typeface="Roboto" panose="02000000000000000000" pitchFamily="2" charset="0"/>
                <a:cs typeface="Roboto" panose="02000000000000000000" pitchFamily="2" charset="0"/>
              </a:rPr>
              <a:t>branch_name</a:t>
            </a:r>
            <a:r>
              <a:rPr lang="en-US" sz="2400" dirty="0">
                <a:latin typeface="Roboto" panose="02000000000000000000" pitchFamily="2" charset="0"/>
                <a:ea typeface="Roboto" panose="02000000000000000000" pitchFamily="2" charset="0"/>
                <a:cs typeface="Roboto" panose="02000000000000000000" pitchFamily="2" charset="0"/>
              </a:rPr>
              <a:t>&gt;</a:t>
            </a:r>
            <a:endParaRPr lang="en-IN" sz="24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915864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FBDD7-F404-F50F-0F8C-BDC6223A67E6}"/>
              </a:ext>
            </a:extLst>
          </p:cNvPr>
          <p:cNvSpPr>
            <a:spLocks noGrp="1"/>
          </p:cNvSpPr>
          <p:nvPr>
            <p:ph type="title"/>
          </p:nvPr>
        </p:nvSpPr>
        <p:spPr/>
        <p:txBody>
          <a:bodyPr/>
          <a:lstStyle/>
          <a:p>
            <a:r>
              <a:rPr lang="en-IN" altLang="en-US" b="1" dirty="0">
                <a:latin typeface="Roboto" panose="02000000000000000000" pitchFamily="2" charset="0"/>
                <a:ea typeface="Roboto" panose="02000000000000000000" pitchFamily="2" charset="0"/>
                <a:cs typeface="Roboto" panose="02000000000000000000" pitchFamily="2" charset="0"/>
              </a:rPr>
              <a:t>Advantages</a:t>
            </a:r>
            <a:endParaRPr lang="en-IN" b="1" dirty="0">
              <a:latin typeface="Roboto" panose="02000000000000000000" pitchFamily="2" charset="0"/>
              <a:ea typeface="Roboto" panose="02000000000000000000" pitchFamily="2" charset="0"/>
              <a:cs typeface="Roboto" panose="02000000000000000000" pitchFamily="2" charset="0"/>
            </a:endParaRPr>
          </a:p>
        </p:txBody>
      </p:sp>
      <p:sp>
        <p:nvSpPr>
          <p:cNvPr id="3" name="Content Placeholder 2">
            <a:extLst>
              <a:ext uri="{FF2B5EF4-FFF2-40B4-BE49-F238E27FC236}">
                <a16:creationId xmlns:a16="http://schemas.microsoft.com/office/drawing/2014/main" id="{F9967B77-A347-F5E2-D4CD-05C2E53E778B}"/>
              </a:ext>
            </a:extLst>
          </p:cNvPr>
          <p:cNvSpPr>
            <a:spLocks noGrp="1"/>
          </p:cNvSpPr>
          <p:nvPr>
            <p:ph idx="1"/>
          </p:nvPr>
        </p:nvSpPr>
        <p:spPr/>
        <p:txBody>
          <a:bodyPr>
            <a:normAutofit/>
          </a:bodyPr>
          <a:lstStyle/>
          <a:p>
            <a:r>
              <a:rPr lang="en-IN" altLang="en-US" sz="2800" b="1" dirty="0">
                <a:latin typeface="Roboto" panose="02000000000000000000" pitchFamily="2" charset="0"/>
                <a:ea typeface="Roboto" panose="02000000000000000000" pitchFamily="2" charset="0"/>
                <a:cs typeface="Roboto" panose="02000000000000000000" pitchFamily="2" charset="0"/>
              </a:rPr>
              <a:t>Local Repository</a:t>
            </a:r>
            <a:r>
              <a:rPr lang="en-IN" altLang="en-US" sz="2800" dirty="0">
                <a:latin typeface="Roboto" panose="02000000000000000000" pitchFamily="2" charset="0"/>
                <a:ea typeface="Roboto" panose="02000000000000000000" pitchFamily="2" charset="0"/>
                <a:cs typeface="Roboto" panose="02000000000000000000" pitchFamily="2" charset="0"/>
              </a:rPr>
              <a:t>: Every user has a full copy of the repository, including its entire history. This allows for offline work and reduces the risk of data loss.</a:t>
            </a:r>
          </a:p>
          <a:p>
            <a:r>
              <a:rPr lang="en-IN" altLang="en-US" sz="2800" b="1" dirty="0">
                <a:latin typeface="Roboto" panose="02000000000000000000" pitchFamily="2" charset="0"/>
                <a:ea typeface="Roboto" panose="02000000000000000000" pitchFamily="2" charset="0"/>
                <a:cs typeface="Roboto" panose="02000000000000000000" pitchFamily="2" charset="0"/>
              </a:rPr>
              <a:t>Collaboration:</a:t>
            </a:r>
            <a:r>
              <a:rPr lang="en-IN" altLang="en-US" sz="2800" dirty="0">
                <a:latin typeface="Roboto" panose="02000000000000000000" pitchFamily="2" charset="0"/>
                <a:ea typeface="Roboto" panose="02000000000000000000" pitchFamily="2" charset="0"/>
                <a:cs typeface="Roboto" panose="02000000000000000000" pitchFamily="2" charset="0"/>
              </a:rPr>
              <a:t> Multiple users can work on different parts of the project simultaneously without interfering with each other’s work. Changes can be shared and merged as needed.</a:t>
            </a:r>
          </a:p>
          <a:p>
            <a:endParaRPr lang="en-IN" altLang="en-US" sz="2800" dirty="0">
              <a:latin typeface="Roboto" panose="02000000000000000000" pitchFamily="2" charset="0"/>
              <a:ea typeface="Roboto" panose="02000000000000000000" pitchFamily="2" charset="0"/>
              <a:cs typeface="Roboto" panose="02000000000000000000" pitchFamily="2" charset="0"/>
            </a:endParaRPr>
          </a:p>
          <a:p>
            <a:endParaRPr lang="en-IN" altLang="en-US" sz="2400" dirty="0">
              <a:latin typeface="Roboto" panose="02000000000000000000" pitchFamily="2" charset="0"/>
              <a:ea typeface="Roboto" panose="02000000000000000000" pitchFamily="2" charset="0"/>
              <a:cs typeface="Roboto" panose="02000000000000000000" pitchFamily="2" charset="0"/>
            </a:endParaRPr>
          </a:p>
          <a:p>
            <a:endParaRPr lang="en-IN" dirty="0"/>
          </a:p>
        </p:txBody>
      </p:sp>
    </p:spTree>
    <p:extLst>
      <p:ext uri="{BB962C8B-B14F-4D97-AF65-F5344CB8AC3E}">
        <p14:creationId xmlns:p14="http://schemas.microsoft.com/office/powerpoint/2010/main" val="14890439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A0EEE-5525-9BDC-6651-25106C60A9DB}"/>
              </a:ext>
            </a:extLst>
          </p:cNvPr>
          <p:cNvSpPr>
            <a:spLocks noGrp="1"/>
          </p:cNvSpPr>
          <p:nvPr>
            <p:ph type="title"/>
          </p:nvPr>
        </p:nvSpPr>
        <p:spPr/>
        <p:txBody>
          <a:bodyPr/>
          <a:lstStyle/>
          <a:p>
            <a:r>
              <a:rPr lang="en-IN" altLang="en-US" b="1" dirty="0">
                <a:latin typeface="Roboto" panose="02000000000000000000" pitchFamily="2" charset="0"/>
                <a:ea typeface="Roboto" panose="02000000000000000000" pitchFamily="2" charset="0"/>
                <a:cs typeface="Roboto" panose="02000000000000000000" pitchFamily="2" charset="0"/>
              </a:rPr>
              <a:t>Advantages</a:t>
            </a:r>
            <a:endParaRPr lang="en-IN" dirty="0"/>
          </a:p>
        </p:txBody>
      </p:sp>
      <p:sp>
        <p:nvSpPr>
          <p:cNvPr id="3" name="Content Placeholder 2">
            <a:extLst>
              <a:ext uri="{FF2B5EF4-FFF2-40B4-BE49-F238E27FC236}">
                <a16:creationId xmlns:a16="http://schemas.microsoft.com/office/drawing/2014/main" id="{25797179-C9C8-16E5-B83E-217AEAB712A5}"/>
              </a:ext>
            </a:extLst>
          </p:cNvPr>
          <p:cNvSpPr>
            <a:spLocks noGrp="1"/>
          </p:cNvSpPr>
          <p:nvPr>
            <p:ph idx="1"/>
          </p:nvPr>
        </p:nvSpPr>
        <p:spPr/>
        <p:txBody>
          <a:bodyPr/>
          <a:lstStyle/>
          <a:p>
            <a:r>
              <a:rPr lang="en-IN" altLang="en-US" sz="2800" b="1" dirty="0">
                <a:latin typeface="Roboto" panose="02000000000000000000" pitchFamily="2" charset="0"/>
                <a:ea typeface="Roboto" panose="02000000000000000000" pitchFamily="2" charset="0"/>
                <a:cs typeface="Roboto" panose="02000000000000000000" pitchFamily="2" charset="0"/>
              </a:rPr>
              <a:t>Easy Branching:</a:t>
            </a:r>
            <a:r>
              <a:rPr lang="en-IN" altLang="en-US" sz="2800" dirty="0">
                <a:latin typeface="Roboto" panose="02000000000000000000" pitchFamily="2" charset="0"/>
                <a:ea typeface="Roboto" panose="02000000000000000000" pitchFamily="2" charset="0"/>
                <a:cs typeface="Roboto" panose="02000000000000000000" pitchFamily="2" charset="0"/>
              </a:rPr>
              <a:t> Git makes it simple to create, switch between, and delete branches. This is useful for developing features, testing, or fixing bugs in isolation without affecting the main codebase.</a:t>
            </a:r>
          </a:p>
          <a:p>
            <a:endParaRPr lang="en-IN" dirty="0"/>
          </a:p>
        </p:txBody>
      </p:sp>
    </p:spTree>
    <p:extLst>
      <p:ext uri="{BB962C8B-B14F-4D97-AF65-F5344CB8AC3E}">
        <p14:creationId xmlns:p14="http://schemas.microsoft.com/office/powerpoint/2010/main" val="29749771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DA349-3B00-CEF9-CD6A-8D3581C4AAE3}"/>
              </a:ext>
            </a:extLst>
          </p:cNvPr>
          <p:cNvSpPr>
            <a:spLocks noGrp="1"/>
          </p:cNvSpPr>
          <p:nvPr>
            <p:ph type="title"/>
          </p:nvPr>
        </p:nvSpPr>
        <p:spPr/>
        <p:txBody>
          <a:bodyPr/>
          <a:lstStyle/>
          <a:p>
            <a:r>
              <a:rPr lang="en-IN" b="1" dirty="0">
                <a:latin typeface="Roboto" panose="02000000000000000000" pitchFamily="2" charset="0"/>
                <a:ea typeface="Roboto" panose="02000000000000000000" pitchFamily="2" charset="0"/>
                <a:cs typeface="Roboto" panose="02000000000000000000" pitchFamily="2" charset="0"/>
              </a:rPr>
              <a:t>Git Fundamentals</a:t>
            </a:r>
          </a:p>
        </p:txBody>
      </p:sp>
      <p:pic>
        <p:nvPicPr>
          <p:cNvPr id="9" name="Content Placeholder 8">
            <a:extLst>
              <a:ext uri="{FF2B5EF4-FFF2-40B4-BE49-F238E27FC236}">
                <a16:creationId xmlns:a16="http://schemas.microsoft.com/office/drawing/2014/main" id="{614AD192-3747-1B69-45DE-961CF99F3E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7007" y="2052638"/>
            <a:ext cx="7961586" cy="4195762"/>
          </a:xfrm>
        </p:spPr>
      </p:pic>
    </p:spTree>
    <p:extLst>
      <p:ext uri="{BB962C8B-B14F-4D97-AF65-F5344CB8AC3E}">
        <p14:creationId xmlns:p14="http://schemas.microsoft.com/office/powerpoint/2010/main" val="3526240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9B055-0741-E369-4157-03EA6A92D659}"/>
              </a:ext>
            </a:extLst>
          </p:cNvPr>
          <p:cNvSpPr>
            <a:spLocks noGrp="1"/>
          </p:cNvSpPr>
          <p:nvPr>
            <p:ph type="title"/>
          </p:nvPr>
        </p:nvSpPr>
        <p:spPr/>
        <p:txBody>
          <a:bodyPr/>
          <a:lstStyle/>
          <a:p>
            <a:r>
              <a:rPr lang="en-IN" b="1" dirty="0">
                <a:latin typeface="Roboto" panose="02000000000000000000" pitchFamily="2" charset="0"/>
                <a:ea typeface="Roboto" panose="02000000000000000000" pitchFamily="2" charset="0"/>
                <a:cs typeface="Roboto" panose="02000000000000000000" pitchFamily="2" charset="0"/>
              </a:rPr>
              <a:t>Open source project management</a:t>
            </a:r>
            <a:endParaRPr lang="en-IN" dirty="0"/>
          </a:p>
        </p:txBody>
      </p:sp>
      <p:sp>
        <p:nvSpPr>
          <p:cNvPr id="3" name="Content Placeholder 2">
            <a:extLst>
              <a:ext uri="{FF2B5EF4-FFF2-40B4-BE49-F238E27FC236}">
                <a16:creationId xmlns:a16="http://schemas.microsoft.com/office/drawing/2014/main" id="{146DF6ED-C5FE-E915-3FA1-9DAF3F7CDC49}"/>
              </a:ext>
            </a:extLst>
          </p:cNvPr>
          <p:cNvSpPr>
            <a:spLocks noGrp="1"/>
          </p:cNvSpPr>
          <p:nvPr>
            <p:ph idx="1"/>
          </p:nvPr>
        </p:nvSpPr>
        <p:spPr/>
        <p:txBody>
          <a:bodyPr>
            <a:normAutofit/>
          </a:bodyPr>
          <a:lstStyle/>
          <a:p>
            <a:r>
              <a:rPr lang="en-US" sz="2800" dirty="0">
                <a:latin typeface="Roboto" panose="02000000000000000000" pitchFamily="2" charset="0"/>
                <a:ea typeface="Roboto" panose="02000000000000000000" pitchFamily="2" charset="0"/>
                <a:cs typeface="Roboto" panose="02000000000000000000" pitchFamily="2" charset="0"/>
              </a:rPr>
              <a:t>Project management is the process of using skills, tools, and techniques to plan, organize, and execute a project to meet its objectives</a:t>
            </a:r>
          </a:p>
          <a:p>
            <a:r>
              <a:rPr lang="en-US" sz="2800" dirty="0">
                <a:latin typeface="Roboto" panose="02000000000000000000" pitchFamily="2" charset="0"/>
                <a:ea typeface="Roboto" panose="02000000000000000000" pitchFamily="2" charset="0"/>
                <a:cs typeface="Roboto" panose="02000000000000000000" pitchFamily="2" charset="0"/>
              </a:rPr>
              <a:t>A project management methodology is a set of principles and practices that guide you in organizing your projects to ensure their optimum performance.</a:t>
            </a:r>
            <a:endParaRPr lang="en-IN" sz="28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23575792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6B8A8-72B0-51EC-4F54-8B03013BBEB4}"/>
              </a:ext>
            </a:extLst>
          </p:cNvPr>
          <p:cNvSpPr>
            <a:spLocks noGrp="1"/>
          </p:cNvSpPr>
          <p:nvPr>
            <p:ph type="title"/>
          </p:nvPr>
        </p:nvSpPr>
        <p:spPr/>
        <p:txBody>
          <a:bodyPr/>
          <a:lstStyle/>
          <a:p>
            <a:r>
              <a:rPr lang="en-IN" sz="3600" b="1" dirty="0">
                <a:latin typeface="Roboto" panose="02000000000000000000" pitchFamily="2" charset="0"/>
                <a:ea typeface="Roboto" panose="02000000000000000000" pitchFamily="2" charset="0"/>
                <a:cs typeface="Roboto" panose="02000000000000000000" pitchFamily="2" charset="0"/>
              </a:rPr>
              <a:t>Git and </a:t>
            </a:r>
            <a:r>
              <a:rPr lang="en-IN" sz="3600" b="1" dirty="0" err="1">
                <a:latin typeface="Roboto" panose="02000000000000000000" pitchFamily="2" charset="0"/>
                <a:ea typeface="Roboto" panose="02000000000000000000" pitchFamily="2" charset="0"/>
                <a:cs typeface="Roboto" panose="02000000000000000000" pitchFamily="2" charset="0"/>
              </a:rPr>
              <a:t>Github</a:t>
            </a:r>
            <a:endParaRPr lang="en-IN" sz="3600" b="1" dirty="0">
              <a:latin typeface="Roboto" panose="02000000000000000000" pitchFamily="2" charset="0"/>
              <a:ea typeface="Roboto" panose="02000000000000000000" pitchFamily="2" charset="0"/>
              <a:cs typeface="Roboto" panose="02000000000000000000" pitchFamily="2" charset="0"/>
            </a:endParaRPr>
          </a:p>
        </p:txBody>
      </p:sp>
      <p:sp>
        <p:nvSpPr>
          <p:cNvPr id="3" name="Content Placeholder 2">
            <a:extLst>
              <a:ext uri="{FF2B5EF4-FFF2-40B4-BE49-F238E27FC236}">
                <a16:creationId xmlns:a16="http://schemas.microsoft.com/office/drawing/2014/main" id="{17477C1A-28D3-975E-7691-4D035156E724}"/>
              </a:ext>
            </a:extLst>
          </p:cNvPr>
          <p:cNvSpPr>
            <a:spLocks noGrp="1"/>
          </p:cNvSpPr>
          <p:nvPr>
            <p:ph idx="1"/>
          </p:nvPr>
        </p:nvSpPr>
        <p:spPr>
          <a:xfrm>
            <a:off x="1103312" y="1853248"/>
            <a:ext cx="9404723" cy="4395151"/>
          </a:xfrm>
        </p:spPr>
        <p:txBody>
          <a:bodyPr/>
          <a:lstStyle/>
          <a:p>
            <a:r>
              <a:rPr lang="en-US" sz="2400" dirty="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rPr>
              <a:t>Version control with Git allows multiple people to collaborate on projects, track changes over time, and maintain a detailed history of the project. Here’s a basic overview of how to use Git for version control.</a:t>
            </a:r>
          </a:p>
          <a:p>
            <a:r>
              <a:rPr lang="en-US" sz="2400" dirty="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rPr>
              <a:t>Git is a an Open Source distributed version control system that is available for free under the GNU General Public License </a:t>
            </a:r>
          </a:p>
          <a:p>
            <a:pPr marL="0" indent="0">
              <a:buNone/>
            </a:pPr>
            <a:endParaRPr lang="en-IN" dirty="0"/>
          </a:p>
        </p:txBody>
      </p:sp>
      <p:pic>
        <p:nvPicPr>
          <p:cNvPr id="5" name="Picture 4">
            <a:extLst>
              <a:ext uri="{FF2B5EF4-FFF2-40B4-BE49-F238E27FC236}">
                <a16:creationId xmlns:a16="http://schemas.microsoft.com/office/drawing/2014/main" id="{B728851D-AFA9-6F0A-EBBC-E28B398AC8C8}"/>
              </a:ext>
            </a:extLst>
          </p:cNvPr>
          <p:cNvPicPr>
            <a:picLocks noChangeAspect="1"/>
          </p:cNvPicPr>
          <p:nvPr/>
        </p:nvPicPr>
        <p:blipFill>
          <a:blip r:embed="rId2"/>
          <a:stretch>
            <a:fillRect/>
          </a:stretch>
        </p:blipFill>
        <p:spPr>
          <a:xfrm>
            <a:off x="1683965" y="4367048"/>
            <a:ext cx="7365442" cy="2405227"/>
          </a:xfrm>
          <a:prstGeom prst="rect">
            <a:avLst/>
          </a:prstGeom>
        </p:spPr>
      </p:pic>
    </p:spTree>
    <p:extLst>
      <p:ext uri="{BB962C8B-B14F-4D97-AF65-F5344CB8AC3E}">
        <p14:creationId xmlns:p14="http://schemas.microsoft.com/office/powerpoint/2010/main" val="31899217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4AD2-4E4C-87F1-DDD2-7A21B3136E2F}"/>
              </a:ext>
            </a:extLst>
          </p:cNvPr>
          <p:cNvSpPr>
            <a:spLocks noGrp="1"/>
          </p:cNvSpPr>
          <p:nvPr>
            <p:ph type="title"/>
          </p:nvPr>
        </p:nvSpPr>
        <p:spPr/>
        <p:txBody>
          <a:bodyPr/>
          <a:lstStyle/>
          <a:p>
            <a:r>
              <a:rPr lang="en-IN" b="1" dirty="0">
                <a:latin typeface="Roboto" panose="02000000000000000000" pitchFamily="2" charset="0"/>
                <a:ea typeface="Roboto" panose="02000000000000000000" pitchFamily="2" charset="0"/>
                <a:cs typeface="Roboto" panose="02000000000000000000" pitchFamily="2" charset="0"/>
              </a:rPr>
              <a:t>Open source project management</a:t>
            </a:r>
            <a:endParaRPr lang="en-IN" dirty="0"/>
          </a:p>
        </p:txBody>
      </p:sp>
      <p:sp>
        <p:nvSpPr>
          <p:cNvPr id="3" name="Content Placeholder 2">
            <a:extLst>
              <a:ext uri="{FF2B5EF4-FFF2-40B4-BE49-F238E27FC236}">
                <a16:creationId xmlns:a16="http://schemas.microsoft.com/office/drawing/2014/main" id="{3C0C02B0-A0FF-B84F-9677-22244B17606A}"/>
              </a:ext>
            </a:extLst>
          </p:cNvPr>
          <p:cNvSpPr>
            <a:spLocks noGrp="1"/>
          </p:cNvSpPr>
          <p:nvPr>
            <p:ph idx="1"/>
          </p:nvPr>
        </p:nvSpPr>
        <p:spPr/>
        <p:txBody>
          <a:bodyPr/>
          <a:lstStyle/>
          <a:p>
            <a:r>
              <a:rPr lang="en-US" sz="2800" dirty="0">
                <a:latin typeface="Roboto" panose="02000000000000000000" pitchFamily="2" charset="0"/>
                <a:ea typeface="Roboto" panose="02000000000000000000" pitchFamily="2" charset="0"/>
                <a:cs typeface="Roboto" panose="02000000000000000000" pitchFamily="2" charset="0"/>
              </a:rPr>
              <a:t>Project management is the application of processes, methods, skills, knowledge and experience to achieve specific project objectives according to the project acceptance criteria within agreed parameters. Project management has final deliverables that are constrained to a finite timescale and budget.</a:t>
            </a:r>
          </a:p>
          <a:p>
            <a:endParaRPr lang="en-IN" dirty="0"/>
          </a:p>
        </p:txBody>
      </p:sp>
    </p:spTree>
    <p:extLst>
      <p:ext uri="{BB962C8B-B14F-4D97-AF65-F5344CB8AC3E}">
        <p14:creationId xmlns:p14="http://schemas.microsoft.com/office/powerpoint/2010/main" val="411429628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EC3EE-1D88-5027-73E1-ED06D3BC534D}"/>
              </a:ext>
            </a:extLst>
          </p:cNvPr>
          <p:cNvSpPr>
            <a:spLocks noGrp="1"/>
          </p:cNvSpPr>
          <p:nvPr>
            <p:ph type="title"/>
          </p:nvPr>
        </p:nvSpPr>
        <p:spPr/>
        <p:txBody>
          <a:bodyPr/>
          <a:lstStyle/>
          <a:p>
            <a:r>
              <a:rPr lang="en-US" b="1" i="0" dirty="0">
                <a:solidFill>
                  <a:schemeClr val="tx1">
                    <a:lumMod val="95000"/>
                  </a:schemeClr>
                </a:solidFill>
                <a:effectLst/>
                <a:latin typeface="Roboto" panose="02000000000000000000" pitchFamily="2" charset="0"/>
                <a:ea typeface="Roboto" panose="02000000000000000000" pitchFamily="2" charset="0"/>
                <a:cs typeface="Roboto" panose="02000000000000000000" pitchFamily="2" charset="0"/>
              </a:rPr>
              <a:t>How to choose the right project management methodology</a:t>
            </a:r>
            <a:br>
              <a:rPr lang="en-US" b="1" i="0" dirty="0">
                <a:solidFill>
                  <a:srgbClr val="1D1C39"/>
                </a:solidFill>
                <a:effectLst/>
                <a:latin typeface="Work Sans" panose="020F0502020204030204" pitchFamily="2" charset="0"/>
              </a:rPr>
            </a:br>
            <a:endParaRPr lang="en-IN" b="1" dirty="0"/>
          </a:p>
        </p:txBody>
      </p:sp>
      <p:sp>
        <p:nvSpPr>
          <p:cNvPr id="3" name="Content Placeholder 2">
            <a:extLst>
              <a:ext uri="{FF2B5EF4-FFF2-40B4-BE49-F238E27FC236}">
                <a16:creationId xmlns:a16="http://schemas.microsoft.com/office/drawing/2014/main" id="{B31368F1-BE99-1E86-CBB5-00145EC528EE}"/>
              </a:ext>
            </a:extLst>
          </p:cNvPr>
          <p:cNvSpPr>
            <a:spLocks noGrp="1"/>
          </p:cNvSpPr>
          <p:nvPr>
            <p:ph idx="1"/>
          </p:nvPr>
        </p:nvSpPr>
        <p:spPr/>
        <p:txBody>
          <a:bodyPr>
            <a:normAutofit/>
          </a:bodyPr>
          <a:lstStyle/>
          <a:p>
            <a:r>
              <a:rPr lang="en-US" sz="2800" dirty="0">
                <a:latin typeface="Roboto" panose="02000000000000000000" pitchFamily="2" charset="0"/>
                <a:ea typeface="Roboto" panose="02000000000000000000" pitchFamily="2" charset="0"/>
                <a:cs typeface="Roboto" panose="02000000000000000000" pitchFamily="2" charset="0"/>
              </a:rPr>
              <a:t>There are lots of factors that will impact which project management methodology is right for your project, team, and organization. Here’s a quick breakdown of some of the key considerations that can help you decide</a:t>
            </a:r>
          </a:p>
          <a:p>
            <a:r>
              <a:rPr lang="en-US" sz="2800" b="1" i="0" dirty="0">
                <a:solidFill>
                  <a:schemeClr val="tx1">
                    <a:lumMod val="95000"/>
                  </a:schemeClr>
                </a:solidFill>
                <a:effectLst/>
                <a:latin typeface="Roboto" panose="02000000000000000000" pitchFamily="2" charset="0"/>
                <a:ea typeface="Roboto" panose="02000000000000000000" pitchFamily="2" charset="0"/>
                <a:cs typeface="Roboto" panose="02000000000000000000" pitchFamily="2" charset="0"/>
              </a:rPr>
              <a:t>Cost and budget: </a:t>
            </a:r>
            <a:r>
              <a:rPr lang="en-US" sz="2800" b="0" i="0" dirty="0">
                <a:solidFill>
                  <a:schemeClr val="tx1">
                    <a:lumMod val="95000"/>
                  </a:schemeClr>
                </a:solidFill>
                <a:effectLst/>
                <a:latin typeface="Roboto" panose="02000000000000000000" pitchFamily="2" charset="0"/>
                <a:ea typeface="Roboto" panose="02000000000000000000" pitchFamily="2" charset="0"/>
                <a:cs typeface="Roboto" panose="02000000000000000000" pitchFamily="2" charset="0"/>
              </a:rPr>
              <a:t>On a scale of $ to $$$, what sort of budget are you working with? Is there room for that to change if necessary, or is it essential that it stays within these predetermined limits?</a:t>
            </a:r>
          </a:p>
          <a:p>
            <a:endParaRPr lang="en-IN" sz="24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8174032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09304-E6A7-6E3F-1BF7-883946938881}"/>
              </a:ext>
            </a:extLst>
          </p:cNvPr>
          <p:cNvSpPr>
            <a:spLocks noGrp="1"/>
          </p:cNvSpPr>
          <p:nvPr>
            <p:ph type="title"/>
          </p:nvPr>
        </p:nvSpPr>
        <p:spPr/>
        <p:txBody>
          <a:bodyPr/>
          <a:lstStyle/>
          <a:p>
            <a:r>
              <a:rPr lang="en-US" b="1" i="0" dirty="0">
                <a:solidFill>
                  <a:schemeClr val="tx1">
                    <a:lumMod val="95000"/>
                  </a:schemeClr>
                </a:solidFill>
                <a:effectLst/>
                <a:latin typeface="Roboto" panose="02000000000000000000" pitchFamily="2" charset="0"/>
                <a:ea typeface="Roboto" panose="02000000000000000000" pitchFamily="2" charset="0"/>
                <a:cs typeface="Roboto" panose="02000000000000000000" pitchFamily="2" charset="0"/>
              </a:rPr>
              <a:t>How to choose the right project management methodology</a:t>
            </a:r>
            <a:endParaRPr lang="en-IN" dirty="0"/>
          </a:p>
        </p:txBody>
      </p:sp>
      <p:sp>
        <p:nvSpPr>
          <p:cNvPr id="3" name="Content Placeholder 2">
            <a:extLst>
              <a:ext uri="{FF2B5EF4-FFF2-40B4-BE49-F238E27FC236}">
                <a16:creationId xmlns:a16="http://schemas.microsoft.com/office/drawing/2014/main" id="{E2A864C5-CB0E-A212-5E64-372A553AFFEC}"/>
              </a:ext>
            </a:extLst>
          </p:cNvPr>
          <p:cNvSpPr>
            <a:spLocks noGrp="1"/>
          </p:cNvSpPr>
          <p:nvPr>
            <p:ph idx="1"/>
          </p:nvPr>
        </p:nvSpPr>
        <p:spPr/>
        <p:txBody>
          <a:bodyPr/>
          <a:lstStyle/>
          <a:p>
            <a:r>
              <a:rPr lang="en-US" sz="2800" b="1" dirty="0">
                <a:latin typeface="Roboto" panose="02000000000000000000" pitchFamily="2" charset="0"/>
                <a:ea typeface="Roboto" panose="02000000000000000000" pitchFamily="2" charset="0"/>
                <a:cs typeface="Roboto" panose="02000000000000000000" pitchFamily="2" charset="0"/>
              </a:rPr>
              <a:t>Team size</a:t>
            </a:r>
            <a:r>
              <a:rPr lang="en-US" sz="2800" dirty="0">
                <a:latin typeface="Roboto" panose="02000000000000000000" pitchFamily="2" charset="0"/>
                <a:ea typeface="Roboto" panose="02000000000000000000" pitchFamily="2" charset="0"/>
                <a:cs typeface="Roboto" panose="02000000000000000000" pitchFamily="2" charset="0"/>
              </a:rPr>
              <a:t>: How many people are involved? How many stakeholders? Is your team relatively compact and self-organizing, or more sprawling, with a need for more rigorous delegation?</a:t>
            </a:r>
          </a:p>
          <a:p>
            <a:r>
              <a:rPr lang="en-US" sz="2800" b="1" dirty="0">
                <a:latin typeface="Roboto" panose="02000000000000000000" pitchFamily="2" charset="0"/>
                <a:ea typeface="Roboto" panose="02000000000000000000" pitchFamily="2" charset="0"/>
                <a:cs typeface="Roboto" panose="02000000000000000000" pitchFamily="2" charset="0"/>
              </a:rPr>
              <a:t>Ability to take risks</a:t>
            </a:r>
            <a:r>
              <a:rPr lang="en-US" sz="2800" dirty="0">
                <a:latin typeface="Roboto" panose="02000000000000000000" pitchFamily="2" charset="0"/>
                <a:ea typeface="Roboto" panose="02000000000000000000" pitchFamily="2" charset="0"/>
                <a:cs typeface="Roboto" panose="02000000000000000000" pitchFamily="2" charset="0"/>
              </a:rPr>
              <a:t>: Is this a huge project with a big impact that needs to be carefully managed in order to deliver Very Serious Results? Or is it a smaller-scale project with a bit more room to play around?</a:t>
            </a:r>
            <a:endParaRPr lang="en-IN" sz="28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86158347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07E06-7D36-5D6F-9D90-2B8E2FC3BCDB}"/>
              </a:ext>
            </a:extLst>
          </p:cNvPr>
          <p:cNvSpPr>
            <a:spLocks noGrp="1"/>
          </p:cNvSpPr>
          <p:nvPr>
            <p:ph type="title"/>
          </p:nvPr>
        </p:nvSpPr>
        <p:spPr/>
        <p:txBody>
          <a:bodyPr/>
          <a:lstStyle/>
          <a:p>
            <a:r>
              <a:rPr lang="en-US" b="1" i="0" dirty="0">
                <a:solidFill>
                  <a:schemeClr val="tx1">
                    <a:lumMod val="95000"/>
                  </a:schemeClr>
                </a:solidFill>
                <a:effectLst/>
                <a:latin typeface="Roboto" panose="02000000000000000000" pitchFamily="2" charset="0"/>
                <a:ea typeface="Roboto" panose="02000000000000000000" pitchFamily="2" charset="0"/>
                <a:cs typeface="Roboto" panose="02000000000000000000" pitchFamily="2" charset="0"/>
              </a:rPr>
              <a:t>How to choose the right project management methodology</a:t>
            </a:r>
            <a:endParaRPr lang="en-IN" dirty="0"/>
          </a:p>
        </p:txBody>
      </p:sp>
      <p:sp>
        <p:nvSpPr>
          <p:cNvPr id="3" name="Content Placeholder 2">
            <a:extLst>
              <a:ext uri="{FF2B5EF4-FFF2-40B4-BE49-F238E27FC236}">
                <a16:creationId xmlns:a16="http://schemas.microsoft.com/office/drawing/2014/main" id="{11455865-04A1-6690-ABEB-E4D8887BFE84}"/>
              </a:ext>
            </a:extLst>
          </p:cNvPr>
          <p:cNvSpPr>
            <a:spLocks noGrp="1"/>
          </p:cNvSpPr>
          <p:nvPr>
            <p:ph idx="1"/>
          </p:nvPr>
        </p:nvSpPr>
        <p:spPr/>
        <p:txBody>
          <a:bodyPr>
            <a:normAutofit/>
          </a:bodyPr>
          <a:lstStyle/>
          <a:p>
            <a:r>
              <a:rPr lang="en-US" sz="2400" b="1" dirty="0">
                <a:latin typeface="Roboto" panose="02000000000000000000" pitchFamily="2" charset="0"/>
                <a:ea typeface="Roboto" panose="02000000000000000000" pitchFamily="2" charset="0"/>
                <a:cs typeface="Roboto" panose="02000000000000000000" pitchFamily="2" charset="0"/>
              </a:rPr>
              <a:t>Flexibility</a:t>
            </a:r>
            <a:r>
              <a:rPr lang="en-US" sz="2400" dirty="0">
                <a:latin typeface="Roboto" panose="02000000000000000000" pitchFamily="2" charset="0"/>
                <a:ea typeface="Roboto" panose="02000000000000000000" pitchFamily="2" charset="0"/>
                <a:cs typeface="Roboto" panose="02000000000000000000" pitchFamily="2" charset="0"/>
              </a:rPr>
              <a:t>: Is there room for the scope of the project to change during the process? What about the finished product?</a:t>
            </a:r>
          </a:p>
          <a:p>
            <a:r>
              <a:rPr lang="en-US" sz="2400" b="1" dirty="0">
                <a:latin typeface="Roboto" panose="02000000000000000000" pitchFamily="2" charset="0"/>
                <a:ea typeface="Roboto" panose="02000000000000000000" pitchFamily="2" charset="0"/>
                <a:cs typeface="Roboto" panose="02000000000000000000" pitchFamily="2" charset="0"/>
              </a:rPr>
              <a:t>Timeline</a:t>
            </a:r>
            <a:r>
              <a:rPr lang="en-US" sz="2400" dirty="0">
                <a:latin typeface="Roboto" panose="02000000000000000000" pitchFamily="2" charset="0"/>
                <a:ea typeface="Roboto" panose="02000000000000000000" pitchFamily="2" charset="0"/>
                <a:cs typeface="Roboto" panose="02000000000000000000" pitchFamily="2" charset="0"/>
              </a:rPr>
              <a:t>: How much time is allotted to deliver on the brief? Do you need a quick turnaround, or is it more important that you have a beautifully finished result, no matter how long it takes?</a:t>
            </a:r>
            <a:endParaRPr lang="en-IN" sz="24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81163561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96EA8-930C-0696-092F-D7262632F1D5}"/>
              </a:ext>
            </a:extLst>
          </p:cNvPr>
          <p:cNvSpPr>
            <a:spLocks noGrp="1"/>
          </p:cNvSpPr>
          <p:nvPr>
            <p:ph type="title"/>
          </p:nvPr>
        </p:nvSpPr>
        <p:spPr/>
        <p:txBody>
          <a:bodyPr/>
          <a:lstStyle/>
          <a:p>
            <a:r>
              <a:rPr lang="en-US" b="1" i="0" dirty="0">
                <a:solidFill>
                  <a:schemeClr val="tx1">
                    <a:lumMod val="95000"/>
                  </a:schemeClr>
                </a:solidFill>
                <a:effectLst/>
                <a:latin typeface="Roboto" panose="02000000000000000000" pitchFamily="2" charset="0"/>
                <a:ea typeface="Roboto" panose="02000000000000000000" pitchFamily="2" charset="0"/>
                <a:cs typeface="Roboto" panose="02000000000000000000" pitchFamily="2" charset="0"/>
              </a:rPr>
              <a:t>project management methodology examples and frameworks</a:t>
            </a:r>
            <a:br>
              <a:rPr lang="en-US" b="0" i="0" dirty="0">
                <a:solidFill>
                  <a:srgbClr val="1D1C39"/>
                </a:solidFill>
                <a:effectLst/>
                <a:latin typeface="Work Sans" pitchFamily="2" charset="0"/>
              </a:rPr>
            </a:br>
            <a:endParaRPr lang="en-IN" dirty="0"/>
          </a:p>
        </p:txBody>
      </p:sp>
      <p:sp>
        <p:nvSpPr>
          <p:cNvPr id="3" name="Content Placeholder 2">
            <a:extLst>
              <a:ext uri="{FF2B5EF4-FFF2-40B4-BE49-F238E27FC236}">
                <a16:creationId xmlns:a16="http://schemas.microsoft.com/office/drawing/2014/main" id="{9994B3F6-4208-5F1E-275A-47883FF2B566}"/>
              </a:ext>
            </a:extLst>
          </p:cNvPr>
          <p:cNvSpPr>
            <a:spLocks noGrp="1"/>
          </p:cNvSpPr>
          <p:nvPr>
            <p:ph idx="1"/>
          </p:nvPr>
        </p:nvSpPr>
        <p:spPr/>
        <p:txBody>
          <a:bodyPr>
            <a:noAutofit/>
          </a:bodyPr>
          <a:lstStyle/>
          <a:p>
            <a:r>
              <a:rPr lang="en-IN" sz="2400" b="1" dirty="0">
                <a:latin typeface="Roboto" panose="02000000000000000000" pitchFamily="2" charset="0"/>
                <a:ea typeface="Roboto" panose="02000000000000000000" pitchFamily="2" charset="0"/>
                <a:cs typeface="Roboto" panose="02000000000000000000" pitchFamily="2" charset="0"/>
              </a:rPr>
              <a:t>Waterfall methodology</a:t>
            </a:r>
          </a:p>
          <a:p>
            <a:r>
              <a:rPr lang="en-IN" sz="2400" b="1" dirty="0">
                <a:latin typeface="Roboto" panose="02000000000000000000" pitchFamily="2" charset="0"/>
                <a:ea typeface="Roboto" panose="02000000000000000000" pitchFamily="2" charset="0"/>
                <a:cs typeface="Roboto" panose="02000000000000000000" pitchFamily="2" charset="0"/>
              </a:rPr>
              <a:t>Agile methodology</a:t>
            </a:r>
          </a:p>
          <a:p>
            <a:r>
              <a:rPr lang="en-IN" sz="2400" b="1" dirty="0">
                <a:latin typeface="Roboto" panose="02000000000000000000" pitchFamily="2" charset="0"/>
                <a:ea typeface="Roboto" panose="02000000000000000000" pitchFamily="2" charset="0"/>
                <a:cs typeface="Roboto" panose="02000000000000000000" pitchFamily="2" charset="0"/>
              </a:rPr>
              <a:t>Scrum methodology</a:t>
            </a:r>
          </a:p>
          <a:p>
            <a:r>
              <a:rPr lang="en-IN" sz="2400" b="1" dirty="0">
                <a:latin typeface="Roboto" panose="02000000000000000000" pitchFamily="2" charset="0"/>
                <a:ea typeface="Roboto" panose="02000000000000000000" pitchFamily="2" charset="0"/>
                <a:cs typeface="Roboto" panose="02000000000000000000" pitchFamily="2" charset="0"/>
              </a:rPr>
              <a:t>Kanban methodology</a:t>
            </a:r>
          </a:p>
          <a:p>
            <a:r>
              <a:rPr lang="en-IN" sz="2400" b="1" dirty="0" err="1">
                <a:latin typeface="Roboto" panose="02000000000000000000" pitchFamily="2" charset="0"/>
                <a:ea typeface="Roboto" panose="02000000000000000000" pitchFamily="2" charset="0"/>
                <a:cs typeface="Roboto" panose="02000000000000000000" pitchFamily="2" charset="0"/>
              </a:rPr>
              <a:t>Scrumban</a:t>
            </a:r>
            <a:r>
              <a:rPr lang="en-IN" sz="2400" b="1" dirty="0">
                <a:latin typeface="Roboto" panose="02000000000000000000" pitchFamily="2" charset="0"/>
                <a:ea typeface="Roboto" panose="02000000000000000000" pitchFamily="2" charset="0"/>
                <a:cs typeface="Roboto" panose="02000000000000000000" pitchFamily="2" charset="0"/>
              </a:rPr>
              <a:t> methodology</a:t>
            </a:r>
          </a:p>
          <a:p>
            <a:r>
              <a:rPr lang="en-US" sz="2400" b="1" dirty="0" err="1">
                <a:latin typeface="Roboto" panose="02000000000000000000" pitchFamily="2" charset="0"/>
                <a:ea typeface="Roboto" panose="02000000000000000000" pitchFamily="2" charset="0"/>
                <a:cs typeface="Roboto" panose="02000000000000000000" pitchFamily="2" charset="0"/>
              </a:rPr>
              <a:t>eXtreme</a:t>
            </a:r>
            <a:r>
              <a:rPr lang="en-US" sz="2400" b="1" dirty="0">
                <a:latin typeface="Roboto" panose="02000000000000000000" pitchFamily="2" charset="0"/>
                <a:ea typeface="Roboto" panose="02000000000000000000" pitchFamily="2" charset="0"/>
                <a:cs typeface="Roboto" panose="02000000000000000000" pitchFamily="2" charset="0"/>
              </a:rPr>
              <a:t> programming (XP) methodology</a:t>
            </a:r>
          </a:p>
          <a:p>
            <a:r>
              <a:rPr lang="en-US" sz="2400" b="1" dirty="0">
                <a:latin typeface="Roboto" panose="02000000000000000000" pitchFamily="2" charset="0"/>
                <a:ea typeface="Roboto" panose="02000000000000000000" pitchFamily="2" charset="0"/>
                <a:cs typeface="Roboto" panose="02000000000000000000" pitchFamily="2" charset="0"/>
              </a:rPr>
              <a:t>Adaptive project framework (APF) methodology</a:t>
            </a:r>
          </a:p>
          <a:p>
            <a:r>
              <a:rPr lang="en-US" sz="2400" b="1" dirty="0">
                <a:latin typeface="Roboto" panose="02000000000000000000" pitchFamily="2" charset="0"/>
                <a:ea typeface="Roboto" panose="02000000000000000000" pitchFamily="2" charset="0"/>
                <a:cs typeface="Roboto" panose="02000000000000000000" pitchFamily="2" charset="0"/>
              </a:rPr>
              <a:t>Lean methodology</a:t>
            </a:r>
          </a:p>
          <a:p>
            <a:r>
              <a:rPr lang="en-US" sz="2400" b="1" dirty="0">
                <a:latin typeface="Roboto" panose="02000000000000000000" pitchFamily="2" charset="0"/>
                <a:ea typeface="Roboto" panose="02000000000000000000" pitchFamily="2" charset="0"/>
                <a:cs typeface="Roboto" panose="02000000000000000000" pitchFamily="2" charset="0"/>
              </a:rPr>
              <a:t>Critical path method</a:t>
            </a:r>
            <a:endParaRPr lang="en-IN" sz="2400" b="1"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21232437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A3124-060A-8451-AA92-B9AA092584C9}"/>
              </a:ext>
            </a:extLst>
          </p:cNvPr>
          <p:cNvSpPr>
            <a:spLocks noGrp="1"/>
          </p:cNvSpPr>
          <p:nvPr>
            <p:ph type="title"/>
          </p:nvPr>
        </p:nvSpPr>
        <p:spPr/>
        <p:txBody>
          <a:bodyPr/>
          <a:lstStyle/>
          <a:p>
            <a:r>
              <a:rPr lang="en-US" b="1" i="0" dirty="0">
                <a:solidFill>
                  <a:schemeClr val="tx1">
                    <a:lumMod val="95000"/>
                  </a:schemeClr>
                </a:solidFill>
                <a:effectLst/>
                <a:latin typeface="Roboto" panose="02000000000000000000" pitchFamily="2" charset="0"/>
                <a:ea typeface="Roboto" panose="02000000000000000000" pitchFamily="2" charset="0"/>
                <a:cs typeface="Roboto" panose="02000000000000000000" pitchFamily="2" charset="0"/>
              </a:rPr>
              <a:t>project management methodology examples and frameworks</a:t>
            </a:r>
            <a:br>
              <a:rPr lang="en-US" b="0" i="0" dirty="0">
                <a:solidFill>
                  <a:srgbClr val="1D1C39"/>
                </a:solidFill>
                <a:effectLst/>
                <a:latin typeface="Work Sans" pitchFamily="2" charset="0"/>
              </a:rPr>
            </a:br>
            <a:endParaRPr lang="en-IN" dirty="0"/>
          </a:p>
        </p:txBody>
      </p:sp>
      <p:sp>
        <p:nvSpPr>
          <p:cNvPr id="3" name="Content Placeholder 2">
            <a:extLst>
              <a:ext uri="{FF2B5EF4-FFF2-40B4-BE49-F238E27FC236}">
                <a16:creationId xmlns:a16="http://schemas.microsoft.com/office/drawing/2014/main" id="{BA129E72-70A9-538D-7613-DB396DFD1762}"/>
              </a:ext>
            </a:extLst>
          </p:cNvPr>
          <p:cNvSpPr>
            <a:spLocks noGrp="1"/>
          </p:cNvSpPr>
          <p:nvPr>
            <p:ph idx="1"/>
          </p:nvPr>
        </p:nvSpPr>
        <p:spPr/>
        <p:txBody>
          <a:bodyPr>
            <a:normAutofit/>
          </a:bodyPr>
          <a:lstStyle/>
          <a:p>
            <a:r>
              <a:rPr lang="en-US" sz="2400" b="1" dirty="0">
                <a:latin typeface="Roboto" panose="02000000000000000000" pitchFamily="2" charset="0"/>
                <a:ea typeface="Roboto" panose="02000000000000000000" pitchFamily="2" charset="0"/>
                <a:cs typeface="Roboto" panose="02000000000000000000" pitchFamily="2" charset="0"/>
              </a:rPr>
              <a:t>Critical chain project management</a:t>
            </a:r>
          </a:p>
          <a:p>
            <a:r>
              <a:rPr lang="en-US" sz="2400" b="1" dirty="0">
                <a:latin typeface="Roboto" panose="02000000000000000000" pitchFamily="2" charset="0"/>
                <a:ea typeface="Roboto" panose="02000000000000000000" pitchFamily="2" charset="0"/>
                <a:cs typeface="Roboto" panose="02000000000000000000" pitchFamily="2" charset="0"/>
              </a:rPr>
              <a:t>New product introduction (NPI)</a:t>
            </a:r>
          </a:p>
          <a:p>
            <a:r>
              <a:rPr lang="en-US" sz="2400" b="1" dirty="0">
                <a:latin typeface="Roboto" panose="02000000000000000000" pitchFamily="2" charset="0"/>
                <a:ea typeface="Roboto" panose="02000000000000000000" pitchFamily="2" charset="0"/>
                <a:cs typeface="Roboto" panose="02000000000000000000" pitchFamily="2" charset="0"/>
              </a:rPr>
              <a:t>Package enabled reengineering (PER)</a:t>
            </a:r>
          </a:p>
          <a:p>
            <a:r>
              <a:rPr lang="en-US" sz="2400" b="1" dirty="0">
                <a:latin typeface="Roboto" panose="02000000000000000000" pitchFamily="2" charset="0"/>
                <a:ea typeface="Roboto" panose="02000000000000000000" pitchFamily="2" charset="0"/>
                <a:cs typeface="Roboto" panose="02000000000000000000" pitchFamily="2" charset="0"/>
              </a:rPr>
              <a:t>Outcome mapping</a:t>
            </a:r>
          </a:p>
          <a:p>
            <a:r>
              <a:rPr lang="en-US" sz="2400" b="1" dirty="0">
                <a:latin typeface="Roboto" panose="02000000000000000000" pitchFamily="2" charset="0"/>
                <a:ea typeface="Roboto" panose="02000000000000000000" pitchFamily="2" charset="0"/>
                <a:cs typeface="Roboto" panose="02000000000000000000" pitchFamily="2" charset="0"/>
              </a:rPr>
              <a:t>Six Sigma</a:t>
            </a:r>
          </a:p>
          <a:p>
            <a:r>
              <a:rPr lang="en-US" sz="2400" b="1" dirty="0">
                <a:latin typeface="Roboto" panose="02000000000000000000" pitchFamily="2" charset="0"/>
                <a:ea typeface="Roboto" panose="02000000000000000000" pitchFamily="2" charset="0"/>
                <a:cs typeface="Roboto" panose="02000000000000000000" pitchFamily="2" charset="0"/>
              </a:rPr>
              <a:t>PMI’s PMBOK</a:t>
            </a:r>
          </a:p>
          <a:p>
            <a:r>
              <a:rPr lang="en-US" sz="2400" b="1" dirty="0">
                <a:latin typeface="Roboto" panose="02000000000000000000" pitchFamily="2" charset="0"/>
                <a:ea typeface="Roboto" panose="02000000000000000000" pitchFamily="2" charset="0"/>
                <a:cs typeface="Roboto" panose="02000000000000000000" pitchFamily="2" charset="0"/>
              </a:rPr>
              <a:t>PRINCE2 methodology</a:t>
            </a:r>
          </a:p>
          <a:p>
            <a:r>
              <a:rPr lang="en-US" sz="2400" b="1" dirty="0">
                <a:latin typeface="Roboto" panose="02000000000000000000" pitchFamily="2" charset="0"/>
                <a:ea typeface="Roboto" panose="02000000000000000000" pitchFamily="2" charset="0"/>
                <a:cs typeface="Roboto" panose="02000000000000000000" pitchFamily="2" charset="0"/>
              </a:rPr>
              <a:t>Rapid application development (RAD) methodology</a:t>
            </a:r>
            <a:endParaRPr lang="en-IN" sz="2400" b="1"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77027918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CEE12-88B2-664F-5E8E-B26968C80A56}"/>
              </a:ext>
            </a:extLst>
          </p:cNvPr>
          <p:cNvSpPr>
            <a:spLocks noGrp="1"/>
          </p:cNvSpPr>
          <p:nvPr>
            <p:ph type="title"/>
          </p:nvPr>
        </p:nvSpPr>
        <p:spPr/>
        <p:txBody>
          <a:bodyPr/>
          <a:lstStyle/>
          <a:p>
            <a:r>
              <a:rPr lang="en-US" b="1" i="0" dirty="0">
                <a:solidFill>
                  <a:schemeClr val="tx1">
                    <a:lumMod val="95000"/>
                  </a:schemeClr>
                </a:solidFill>
                <a:effectLst/>
                <a:latin typeface="Roboto" panose="02000000000000000000" pitchFamily="2" charset="0"/>
                <a:ea typeface="Roboto" panose="02000000000000000000" pitchFamily="2" charset="0"/>
                <a:cs typeface="Roboto" panose="02000000000000000000" pitchFamily="2" charset="0"/>
              </a:rPr>
              <a:t>What is the Agile methodology?</a:t>
            </a:r>
            <a:endParaRPr lang="en-IN" b="1" dirty="0">
              <a:solidFill>
                <a:schemeClr val="tx1">
                  <a:lumMod val="95000"/>
                </a:schemeClr>
              </a:solidFill>
              <a:latin typeface="Roboto" panose="02000000000000000000" pitchFamily="2" charset="0"/>
              <a:ea typeface="Roboto" panose="02000000000000000000" pitchFamily="2" charset="0"/>
              <a:cs typeface="Roboto" panose="02000000000000000000" pitchFamily="2" charset="0"/>
            </a:endParaRPr>
          </a:p>
        </p:txBody>
      </p:sp>
      <p:sp>
        <p:nvSpPr>
          <p:cNvPr id="3" name="Content Placeholder 2">
            <a:extLst>
              <a:ext uri="{FF2B5EF4-FFF2-40B4-BE49-F238E27FC236}">
                <a16:creationId xmlns:a16="http://schemas.microsoft.com/office/drawing/2014/main" id="{DA030CDF-71B8-9D8D-EA1D-8A076F743771}"/>
              </a:ext>
            </a:extLst>
          </p:cNvPr>
          <p:cNvSpPr>
            <a:spLocks noGrp="1"/>
          </p:cNvSpPr>
          <p:nvPr>
            <p:ph idx="1"/>
          </p:nvPr>
        </p:nvSpPr>
        <p:spPr/>
        <p:txBody>
          <a:bodyPr>
            <a:normAutofit lnSpcReduction="10000"/>
          </a:bodyPr>
          <a:lstStyle/>
          <a:p>
            <a:r>
              <a:rPr lang="en-US" sz="2400" dirty="0">
                <a:latin typeface="Roboto" panose="02000000000000000000" pitchFamily="2" charset="0"/>
                <a:ea typeface="Roboto" panose="02000000000000000000" pitchFamily="2" charset="0"/>
                <a:cs typeface="Roboto" panose="02000000000000000000" pitchFamily="2" charset="0"/>
              </a:rPr>
              <a:t>Agile methodology is a project management approach that emphasizes continuous improvement and collaboration, and involves breaking projects into phases</a:t>
            </a:r>
          </a:p>
          <a:p>
            <a:r>
              <a:rPr lang="en-US" sz="2400" b="1" i="0" dirty="0">
                <a:effectLst/>
                <a:latin typeface="Roboto" panose="02000000000000000000" pitchFamily="2" charset="0"/>
                <a:ea typeface="Roboto" panose="02000000000000000000" pitchFamily="2" charset="0"/>
                <a:cs typeface="Roboto" panose="02000000000000000000" pitchFamily="2" charset="0"/>
              </a:rPr>
              <a:t>Some principles of Agile methodology include:</a:t>
            </a:r>
          </a:p>
          <a:p>
            <a:r>
              <a:rPr lang="en-US" sz="2400" dirty="0">
                <a:latin typeface="Roboto" panose="02000000000000000000" pitchFamily="2" charset="0"/>
                <a:ea typeface="Roboto" panose="02000000000000000000" pitchFamily="2" charset="0"/>
                <a:cs typeface="Roboto" panose="02000000000000000000" pitchFamily="2" charset="0"/>
              </a:rPr>
              <a:t>Satisfying customers through early, continuous improvement and delivery</a:t>
            </a:r>
          </a:p>
          <a:p>
            <a:r>
              <a:rPr lang="en-US" sz="2400" dirty="0">
                <a:latin typeface="Roboto" panose="02000000000000000000" pitchFamily="2" charset="0"/>
                <a:ea typeface="Roboto" panose="02000000000000000000" pitchFamily="2" charset="0"/>
                <a:cs typeface="Roboto" panose="02000000000000000000" pitchFamily="2" charset="0"/>
              </a:rPr>
              <a:t>Welcoming changing requirements, even late in the project</a:t>
            </a:r>
          </a:p>
          <a:p>
            <a:r>
              <a:rPr lang="en-US" sz="2400" dirty="0">
                <a:latin typeface="Roboto" panose="02000000000000000000" pitchFamily="2" charset="0"/>
                <a:ea typeface="Roboto" panose="02000000000000000000" pitchFamily="2" charset="0"/>
                <a:cs typeface="Roboto" panose="02000000000000000000" pitchFamily="2" charset="0"/>
              </a:rPr>
              <a:t>Delivering value frequently</a:t>
            </a:r>
          </a:p>
          <a:p>
            <a:r>
              <a:rPr lang="en-US" sz="2400" dirty="0">
                <a:latin typeface="Roboto" panose="02000000000000000000" pitchFamily="2" charset="0"/>
                <a:ea typeface="Roboto" panose="02000000000000000000" pitchFamily="2" charset="0"/>
                <a:cs typeface="Roboto" panose="02000000000000000000" pitchFamily="2" charset="0"/>
              </a:rPr>
              <a:t>Building projects around motivated individuals</a:t>
            </a:r>
          </a:p>
          <a:p>
            <a:r>
              <a:rPr lang="en-US" sz="2400" dirty="0">
                <a:latin typeface="Roboto" panose="02000000000000000000" pitchFamily="2" charset="0"/>
                <a:ea typeface="Roboto" panose="02000000000000000000" pitchFamily="2" charset="0"/>
                <a:cs typeface="Roboto" panose="02000000000000000000" pitchFamily="2" charset="0"/>
              </a:rPr>
              <a:t>The most effective way to communicate is face-to-face </a:t>
            </a:r>
            <a:endParaRPr lang="en-IN" sz="24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04527734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82C12-DB41-E2CC-00F2-905C9966FBD0}"/>
              </a:ext>
            </a:extLst>
          </p:cNvPr>
          <p:cNvSpPr>
            <a:spLocks noGrp="1"/>
          </p:cNvSpPr>
          <p:nvPr>
            <p:ph type="title"/>
          </p:nvPr>
        </p:nvSpPr>
        <p:spPr/>
        <p:txBody>
          <a:bodyPr/>
          <a:lstStyle/>
          <a:p>
            <a:r>
              <a:rPr lang="en-US" b="1" i="0" dirty="0">
                <a:solidFill>
                  <a:schemeClr val="tx1">
                    <a:lumMod val="95000"/>
                  </a:schemeClr>
                </a:solidFill>
                <a:effectLst/>
                <a:latin typeface="Roboto" panose="02000000000000000000" pitchFamily="2" charset="0"/>
                <a:ea typeface="Roboto" panose="02000000000000000000" pitchFamily="2" charset="0"/>
                <a:cs typeface="Roboto" panose="02000000000000000000" pitchFamily="2" charset="0"/>
              </a:rPr>
              <a:t>Agile methodology</a:t>
            </a:r>
            <a:endParaRPr lang="en-IN" dirty="0"/>
          </a:p>
        </p:txBody>
      </p:sp>
      <p:pic>
        <p:nvPicPr>
          <p:cNvPr id="5" name="Content Placeholder 4">
            <a:extLst>
              <a:ext uri="{FF2B5EF4-FFF2-40B4-BE49-F238E27FC236}">
                <a16:creationId xmlns:a16="http://schemas.microsoft.com/office/drawing/2014/main" id="{BD63973A-48BB-C1B8-1922-51576673AF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7858" y="2052638"/>
            <a:ext cx="8052619" cy="4195762"/>
          </a:xfrm>
        </p:spPr>
      </p:pic>
    </p:spTree>
    <p:extLst>
      <p:ext uri="{BB962C8B-B14F-4D97-AF65-F5344CB8AC3E}">
        <p14:creationId xmlns:p14="http://schemas.microsoft.com/office/powerpoint/2010/main" val="221279275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AB31-F11B-6F90-D292-1D30ADF77AED}"/>
              </a:ext>
            </a:extLst>
          </p:cNvPr>
          <p:cNvSpPr>
            <a:spLocks noGrp="1"/>
          </p:cNvSpPr>
          <p:nvPr>
            <p:ph type="title"/>
          </p:nvPr>
        </p:nvSpPr>
        <p:spPr/>
        <p:txBody>
          <a:bodyPr/>
          <a:lstStyle/>
          <a:p>
            <a:r>
              <a:rPr lang="en-US" b="1" i="0" dirty="0">
                <a:solidFill>
                  <a:schemeClr val="tx1">
                    <a:lumMod val="95000"/>
                  </a:schemeClr>
                </a:solidFill>
                <a:effectLst/>
                <a:latin typeface="Roboto" panose="02000000000000000000" pitchFamily="2" charset="0"/>
                <a:ea typeface="Roboto" panose="02000000000000000000" pitchFamily="2" charset="0"/>
                <a:cs typeface="Roboto" panose="02000000000000000000" pitchFamily="2" charset="0"/>
              </a:rPr>
              <a:t>Agile methodology</a:t>
            </a:r>
            <a:endParaRPr lang="en-IN" dirty="0"/>
          </a:p>
        </p:txBody>
      </p:sp>
      <p:pic>
        <p:nvPicPr>
          <p:cNvPr id="5" name="Content Placeholder 4">
            <a:extLst>
              <a:ext uri="{FF2B5EF4-FFF2-40B4-BE49-F238E27FC236}">
                <a16:creationId xmlns:a16="http://schemas.microsoft.com/office/drawing/2014/main" id="{13679588-E2C3-C03B-C8FA-DEB60E71B1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6851" y="2052638"/>
            <a:ext cx="8908025" cy="4569388"/>
          </a:xfrm>
        </p:spPr>
      </p:pic>
    </p:spTree>
    <p:extLst>
      <p:ext uri="{BB962C8B-B14F-4D97-AF65-F5344CB8AC3E}">
        <p14:creationId xmlns:p14="http://schemas.microsoft.com/office/powerpoint/2010/main" val="382762561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13513-686A-D863-FEA7-C1301D7378B3}"/>
              </a:ext>
            </a:extLst>
          </p:cNvPr>
          <p:cNvSpPr>
            <a:spLocks noGrp="1"/>
          </p:cNvSpPr>
          <p:nvPr>
            <p:ph type="title"/>
          </p:nvPr>
        </p:nvSpPr>
        <p:spPr/>
        <p:txBody>
          <a:bodyPr/>
          <a:lstStyle/>
          <a:p>
            <a:r>
              <a:rPr lang="en-US" b="1" i="0" dirty="0">
                <a:solidFill>
                  <a:schemeClr val="tx1">
                    <a:lumMod val="95000"/>
                  </a:schemeClr>
                </a:solidFill>
                <a:effectLst/>
                <a:latin typeface="Roboto" panose="02000000000000000000" pitchFamily="2" charset="0"/>
                <a:ea typeface="Roboto" panose="02000000000000000000" pitchFamily="2" charset="0"/>
                <a:cs typeface="Roboto" panose="02000000000000000000" pitchFamily="2" charset="0"/>
              </a:rPr>
              <a:t>Agile methodology</a:t>
            </a:r>
            <a:endParaRPr lang="en-IN" dirty="0"/>
          </a:p>
        </p:txBody>
      </p:sp>
      <p:pic>
        <p:nvPicPr>
          <p:cNvPr id="5" name="Content Placeholder 4">
            <a:extLst>
              <a:ext uri="{FF2B5EF4-FFF2-40B4-BE49-F238E27FC236}">
                <a16:creationId xmlns:a16="http://schemas.microsoft.com/office/drawing/2014/main" id="{23145854-E164-B6FB-A8B6-8056D4A548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4115" y="2052638"/>
            <a:ext cx="8480323" cy="4195762"/>
          </a:xfrm>
        </p:spPr>
      </p:pic>
    </p:spTree>
    <p:extLst>
      <p:ext uri="{BB962C8B-B14F-4D97-AF65-F5344CB8AC3E}">
        <p14:creationId xmlns:p14="http://schemas.microsoft.com/office/powerpoint/2010/main" val="257222824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6EDA3-9C02-3193-6CE1-27CDDC6D67AC}"/>
              </a:ext>
            </a:extLst>
          </p:cNvPr>
          <p:cNvSpPr>
            <a:spLocks noGrp="1"/>
          </p:cNvSpPr>
          <p:nvPr>
            <p:ph type="title"/>
          </p:nvPr>
        </p:nvSpPr>
        <p:spPr/>
        <p:txBody>
          <a:bodyPr/>
          <a:lstStyle/>
          <a:p>
            <a:r>
              <a:rPr lang="en-IN" sz="4400" b="1" dirty="0">
                <a:latin typeface="Roboto" panose="02000000000000000000" pitchFamily="2" charset="0"/>
                <a:ea typeface="Roboto" panose="02000000000000000000" pitchFamily="2" charset="0"/>
                <a:cs typeface="Roboto" panose="02000000000000000000" pitchFamily="2" charset="0"/>
              </a:rPr>
              <a:t>Git and </a:t>
            </a:r>
            <a:r>
              <a:rPr lang="en-IN" sz="4400" b="1" dirty="0" err="1">
                <a:latin typeface="Roboto" panose="02000000000000000000" pitchFamily="2" charset="0"/>
                <a:ea typeface="Roboto" panose="02000000000000000000" pitchFamily="2" charset="0"/>
                <a:cs typeface="Roboto" panose="02000000000000000000" pitchFamily="2" charset="0"/>
              </a:rPr>
              <a:t>Github</a:t>
            </a:r>
            <a:endParaRPr lang="en-IN" dirty="0"/>
          </a:p>
        </p:txBody>
      </p:sp>
      <p:sp>
        <p:nvSpPr>
          <p:cNvPr id="3" name="Content Placeholder 2">
            <a:extLst>
              <a:ext uri="{FF2B5EF4-FFF2-40B4-BE49-F238E27FC236}">
                <a16:creationId xmlns:a16="http://schemas.microsoft.com/office/drawing/2014/main" id="{D407D6E7-AD20-B99B-85C5-F9BBAC280EC1}"/>
              </a:ext>
            </a:extLst>
          </p:cNvPr>
          <p:cNvSpPr>
            <a:spLocks noGrp="1"/>
          </p:cNvSpPr>
          <p:nvPr>
            <p:ph idx="1"/>
          </p:nvPr>
        </p:nvSpPr>
        <p:spPr/>
        <p:txBody>
          <a:bodyPr/>
          <a:lstStyle/>
          <a:p>
            <a:r>
              <a:rPr lang="en-US" sz="2400" dirty="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rPr>
              <a:t>Git is open source software maintained by Linux, while Microsoft owns GitHub</a:t>
            </a:r>
          </a:p>
          <a:p>
            <a:endParaRPr lang="en-IN" dirty="0"/>
          </a:p>
        </p:txBody>
      </p:sp>
      <p:pic>
        <p:nvPicPr>
          <p:cNvPr id="5" name="Picture 4">
            <a:extLst>
              <a:ext uri="{FF2B5EF4-FFF2-40B4-BE49-F238E27FC236}">
                <a16:creationId xmlns:a16="http://schemas.microsoft.com/office/drawing/2014/main" id="{E3B4E300-1F5E-1C29-2F7B-F6B4AA36A77C}"/>
              </a:ext>
            </a:extLst>
          </p:cNvPr>
          <p:cNvPicPr>
            <a:picLocks noChangeAspect="1"/>
          </p:cNvPicPr>
          <p:nvPr/>
        </p:nvPicPr>
        <p:blipFill>
          <a:blip r:embed="rId2"/>
          <a:stretch>
            <a:fillRect/>
          </a:stretch>
        </p:blipFill>
        <p:spPr>
          <a:xfrm>
            <a:off x="1355833" y="3141772"/>
            <a:ext cx="5880539" cy="1457325"/>
          </a:xfrm>
          <a:prstGeom prst="rect">
            <a:avLst/>
          </a:prstGeom>
        </p:spPr>
      </p:pic>
    </p:spTree>
    <p:extLst>
      <p:ext uri="{BB962C8B-B14F-4D97-AF65-F5344CB8AC3E}">
        <p14:creationId xmlns:p14="http://schemas.microsoft.com/office/powerpoint/2010/main" val="6222162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182D9-F438-8183-A8C6-16993D84C227}"/>
              </a:ext>
            </a:extLst>
          </p:cNvPr>
          <p:cNvSpPr>
            <a:spLocks noGrp="1"/>
          </p:cNvSpPr>
          <p:nvPr>
            <p:ph type="title"/>
          </p:nvPr>
        </p:nvSpPr>
        <p:spPr/>
        <p:txBody>
          <a:bodyPr/>
          <a:lstStyle/>
          <a:p>
            <a:r>
              <a:rPr lang="en-US" b="1" i="0" dirty="0">
                <a:solidFill>
                  <a:schemeClr val="tx1">
                    <a:lumMod val="95000"/>
                  </a:schemeClr>
                </a:solidFill>
                <a:effectLst/>
                <a:latin typeface="Roboto" panose="02000000000000000000" pitchFamily="2" charset="0"/>
                <a:ea typeface="Roboto" panose="02000000000000000000" pitchFamily="2" charset="0"/>
                <a:cs typeface="Roboto" panose="02000000000000000000" pitchFamily="2" charset="0"/>
              </a:rPr>
              <a:t>Agile methodology</a:t>
            </a:r>
            <a:endParaRPr lang="en-IN" dirty="0"/>
          </a:p>
        </p:txBody>
      </p:sp>
      <p:sp>
        <p:nvSpPr>
          <p:cNvPr id="3" name="Content Placeholder 2">
            <a:extLst>
              <a:ext uri="{FF2B5EF4-FFF2-40B4-BE49-F238E27FC236}">
                <a16:creationId xmlns:a16="http://schemas.microsoft.com/office/drawing/2014/main" id="{6A169377-03C7-A6A4-BAAE-7F7EB7BF1B2C}"/>
              </a:ext>
            </a:extLst>
          </p:cNvPr>
          <p:cNvSpPr>
            <a:spLocks noGrp="1"/>
          </p:cNvSpPr>
          <p:nvPr>
            <p:ph idx="1"/>
          </p:nvPr>
        </p:nvSpPr>
        <p:spPr/>
        <p:txBody>
          <a:bodyPr>
            <a:normAutofit/>
          </a:bodyPr>
          <a:lstStyle/>
          <a:p>
            <a:r>
              <a:rPr lang="en-US" sz="2400" dirty="0">
                <a:latin typeface="Roboto" panose="02000000000000000000" pitchFamily="2" charset="0"/>
                <a:ea typeface="Roboto" panose="02000000000000000000" pitchFamily="2" charset="0"/>
                <a:cs typeface="Roboto" panose="02000000000000000000" pitchFamily="2" charset="0"/>
              </a:rPr>
              <a:t>Agile methodology is a project management framework that breaks projects down into several dynamic phases, commonly known as sprints. In this article, get a high-level overview of Agile project management, plus a few common frameworks to choose the right one for your team.</a:t>
            </a:r>
            <a:endParaRPr lang="en-IN" sz="24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425360164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39D70-DAF7-55D5-4D37-36351B28E2B4}"/>
              </a:ext>
            </a:extLst>
          </p:cNvPr>
          <p:cNvSpPr>
            <a:spLocks noGrp="1"/>
          </p:cNvSpPr>
          <p:nvPr>
            <p:ph type="title"/>
          </p:nvPr>
        </p:nvSpPr>
        <p:spPr/>
        <p:txBody>
          <a:bodyPr/>
          <a:lstStyle/>
          <a:p>
            <a:r>
              <a:rPr lang="en-IN" b="1" dirty="0">
                <a:latin typeface="Roboto" panose="02000000000000000000" pitchFamily="2" charset="0"/>
                <a:ea typeface="Roboto" panose="02000000000000000000" pitchFamily="2" charset="0"/>
                <a:cs typeface="Roboto" panose="02000000000000000000" pitchFamily="2" charset="0"/>
              </a:rPr>
              <a:t>Set Up Git</a:t>
            </a:r>
          </a:p>
        </p:txBody>
      </p:sp>
      <p:sp>
        <p:nvSpPr>
          <p:cNvPr id="3" name="Content Placeholder 2">
            <a:extLst>
              <a:ext uri="{FF2B5EF4-FFF2-40B4-BE49-F238E27FC236}">
                <a16:creationId xmlns:a16="http://schemas.microsoft.com/office/drawing/2014/main" id="{F0302772-F9DE-590E-D2B7-39EEC16BF00A}"/>
              </a:ext>
            </a:extLst>
          </p:cNvPr>
          <p:cNvSpPr>
            <a:spLocks noGrp="1"/>
          </p:cNvSpPr>
          <p:nvPr>
            <p:ph idx="1"/>
          </p:nvPr>
        </p:nvSpPr>
        <p:spPr/>
        <p:txBody>
          <a:bodyPr>
            <a:normAutofit/>
          </a:bodyPr>
          <a:lstStyle/>
          <a:p>
            <a:r>
              <a:rPr lang="en-US" sz="2400" b="1" dirty="0">
                <a:latin typeface="Roboto" panose="02000000000000000000" pitchFamily="2" charset="0"/>
                <a:ea typeface="Roboto" panose="02000000000000000000" pitchFamily="2" charset="0"/>
                <a:cs typeface="Roboto" panose="02000000000000000000" pitchFamily="2" charset="0"/>
              </a:rPr>
              <a:t>Install Git</a:t>
            </a:r>
            <a:r>
              <a:rPr lang="en-US" sz="2400" dirty="0">
                <a:latin typeface="Roboto" panose="02000000000000000000" pitchFamily="2" charset="0"/>
                <a:ea typeface="Roboto" panose="02000000000000000000" pitchFamily="2" charset="0"/>
                <a:cs typeface="Roboto" panose="02000000000000000000" pitchFamily="2" charset="0"/>
              </a:rPr>
              <a:t>: You can download Git from git-scm.com</a:t>
            </a:r>
          </a:p>
          <a:p>
            <a:r>
              <a:rPr lang="en-US" sz="2400" dirty="0">
                <a:latin typeface="Roboto" panose="02000000000000000000" pitchFamily="2" charset="0"/>
                <a:ea typeface="Roboto" panose="02000000000000000000" pitchFamily="2" charset="0"/>
                <a:cs typeface="Roboto" panose="02000000000000000000" pitchFamily="2" charset="0"/>
              </a:rPr>
              <a:t>Configuration: Set up your username and email so Git can track who made changes.</a:t>
            </a:r>
          </a:p>
          <a:p>
            <a:r>
              <a:rPr lang="en-US" sz="2400" dirty="0">
                <a:solidFill>
                  <a:srgbClr val="FFC000"/>
                </a:solidFill>
                <a:latin typeface="Roboto" panose="02000000000000000000" pitchFamily="2" charset="0"/>
                <a:ea typeface="Roboto" panose="02000000000000000000" pitchFamily="2" charset="0"/>
                <a:cs typeface="Roboto" panose="02000000000000000000" pitchFamily="2" charset="0"/>
              </a:rPr>
              <a:t>git config --global user.name "Your Name" git config --global </a:t>
            </a:r>
            <a:r>
              <a:rPr lang="en-US" sz="2400" dirty="0" err="1">
                <a:solidFill>
                  <a:srgbClr val="FFC000"/>
                </a:solidFill>
                <a:latin typeface="Roboto" panose="02000000000000000000" pitchFamily="2" charset="0"/>
                <a:ea typeface="Roboto" panose="02000000000000000000" pitchFamily="2" charset="0"/>
                <a:cs typeface="Roboto" panose="02000000000000000000" pitchFamily="2" charset="0"/>
              </a:rPr>
              <a:t>user.email</a:t>
            </a:r>
            <a:r>
              <a:rPr lang="en-US" sz="2400" dirty="0">
                <a:solidFill>
                  <a:srgbClr val="FFC000"/>
                </a:solidFill>
                <a:latin typeface="Roboto" panose="02000000000000000000" pitchFamily="2" charset="0"/>
                <a:ea typeface="Roboto" panose="02000000000000000000" pitchFamily="2" charset="0"/>
                <a:cs typeface="Roboto" panose="02000000000000000000" pitchFamily="2" charset="0"/>
              </a:rPr>
              <a:t> </a:t>
            </a:r>
            <a:r>
              <a:rPr lang="en-US" sz="2400" dirty="0">
                <a:solidFill>
                  <a:srgbClr val="FFC000"/>
                </a:solidFill>
                <a:latin typeface="Roboto" panose="02000000000000000000" pitchFamily="2" charset="0"/>
                <a:ea typeface="Roboto" panose="02000000000000000000" pitchFamily="2" charset="0"/>
                <a:cs typeface="Roboto" panose="02000000000000000000" pitchFamily="2" charset="0"/>
                <a:hlinkClick r:id="rId2">
                  <a:extLst>
                    <a:ext uri="{A12FA001-AC4F-418D-AE19-62706E023703}">
                      <ahyp:hlinkClr xmlns:ahyp="http://schemas.microsoft.com/office/drawing/2018/hyperlinkcolor" val="tx"/>
                    </a:ext>
                  </a:extLst>
                </a:hlinkClick>
              </a:rPr>
              <a:t>your.email@example.com</a:t>
            </a:r>
            <a:endParaRPr lang="en-US" sz="2400" dirty="0">
              <a:solidFill>
                <a:srgbClr val="FFC000"/>
              </a:solidFill>
              <a:latin typeface="Roboto" panose="02000000000000000000" pitchFamily="2" charset="0"/>
              <a:ea typeface="Roboto" panose="02000000000000000000" pitchFamily="2" charset="0"/>
              <a:cs typeface="Roboto" panose="02000000000000000000" pitchFamily="2" charset="0"/>
            </a:endParaRPr>
          </a:p>
          <a:p>
            <a:r>
              <a:rPr lang="en-IN" sz="2400" b="1" dirty="0">
                <a:latin typeface="Roboto" panose="02000000000000000000" pitchFamily="2" charset="0"/>
                <a:ea typeface="Roboto" panose="02000000000000000000" pitchFamily="2" charset="0"/>
                <a:cs typeface="Roboto" panose="02000000000000000000" pitchFamily="2" charset="0"/>
              </a:rPr>
              <a:t>Initialize a Git Repository:</a:t>
            </a:r>
          </a:p>
          <a:p>
            <a:r>
              <a:rPr lang="en-US" sz="2400" dirty="0">
                <a:latin typeface="Roboto" panose="02000000000000000000" pitchFamily="2" charset="0"/>
                <a:ea typeface="Roboto" panose="02000000000000000000" pitchFamily="2" charset="0"/>
                <a:cs typeface="Roboto" panose="02000000000000000000" pitchFamily="2" charset="0"/>
              </a:rPr>
              <a:t>To start tracking a project, initialize a Git repository in the project’s folder:</a:t>
            </a:r>
            <a:endParaRPr lang="en-IN" sz="2400" dirty="0">
              <a:latin typeface="Roboto" panose="02000000000000000000" pitchFamily="2" charset="0"/>
              <a:ea typeface="Roboto" panose="02000000000000000000" pitchFamily="2" charset="0"/>
              <a:cs typeface="Roboto" panose="02000000000000000000" pitchFamily="2" charset="0"/>
            </a:endParaRPr>
          </a:p>
          <a:p>
            <a:r>
              <a:rPr lang="en-IN" sz="2800" dirty="0">
                <a:solidFill>
                  <a:srgbClr val="FFC000"/>
                </a:solidFill>
                <a:latin typeface="Roboto" panose="02000000000000000000" pitchFamily="2" charset="0"/>
                <a:ea typeface="Roboto" panose="02000000000000000000" pitchFamily="2" charset="0"/>
                <a:cs typeface="Roboto" panose="02000000000000000000" pitchFamily="2" charset="0"/>
              </a:rPr>
              <a:t>git </a:t>
            </a:r>
            <a:r>
              <a:rPr lang="en-IN" sz="2800" dirty="0" err="1">
                <a:solidFill>
                  <a:srgbClr val="FFC000"/>
                </a:solidFill>
                <a:latin typeface="Roboto" panose="02000000000000000000" pitchFamily="2" charset="0"/>
                <a:ea typeface="Roboto" panose="02000000000000000000" pitchFamily="2" charset="0"/>
                <a:cs typeface="Roboto" panose="02000000000000000000" pitchFamily="2" charset="0"/>
              </a:rPr>
              <a:t>init</a:t>
            </a:r>
            <a:endParaRPr lang="en-US" sz="2800" b="1" dirty="0">
              <a:solidFill>
                <a:srgbClr val="FFC000"/>
              </a:solidFill>
              <a:latin typeface="Roboto" panose="02000000000000000000" pitchFamily="2" charset="0"/>
              <a:ea typeface="Roboto" panose="02000000000000000000" pitchFamily="2" charset="0"/>
              <a:cs typeface="Roboto" panose="02000000000000000000" pitchFamily="2" charset="0"/>
            </a:endParaRPr>
          </a:p>
          <a:p>
            <a:endParaRPr lang="en-IN" sz="24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42104926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5665A-B3D6-6E1B-FAA7-93ABB5F2AA3D}"/>
              </a:ext>
            </a:extLst>
          </p:cNvPr>
          <p:cNvSpPr>
            <a:spLocks noGrp="1"/>
          </p:cNvSpPr>
          <p:nvPr>
            <p:ph type="title"/>
          </p:nvPr>
        </p:nvSpPr>
        <p:spPr/>
        <p:txBody>
          <a:bodyPr/>
          <a:lstStyle/>
          <a:p>
            <a:r>
              <a:rPr lang="en-IN" sz="4400" b="1" dirty="0">
                <a:latin typeface="Roboto" panose="02000000000000000000" pitchFamily="2" charset="0"/>
                <a:ea typeface="Roboto" panose="02000000000000000000" pitchFamily="2" charset="0"/>
                <a:cs typeface="Roboto" panose="02000000000000000000" pitchFamily="2" charset="0"/>
              </a:rPr>
              <a:t>Git and </a:t>
            </a:r>
            <a:r>
              <a:rPr lang="en-IN" sz="4400" b="1" dirty="0" err="1">
                <a:latin typeface="Roboto" panose="02000000000000000000" pitchFamily="2" charset="0"/>
                <a:ea typeface="Roboto" panose="02000000000000000000" pitchFamily="2" charset="0"/>
                <a:cs typeface="Roboto" panose="02000000000000000000" pitchFamily="2" charset="0"/>
              </a:rPr>
              <a:t>Github</a:t>
            </a:r>
            <a:endParaRPr lang="en-IN" dirty="0"/>
          </a:p>
        </p:txBody>
      </p:sp>
      <p:pic>
        <p:nvPicPr>
          <p:cNvPr id="5" name="Content Placeholder 4">
            <a:extLst>
              <a:ext uri="{FF2B5EF4-FFF2-40B4-BE49-F238E27FC236}">
                <a16:creationId xmlns:a16="http://schemas.microsoft.com/office/drawing/2014/main" id="{2BE2A9B6-5C22-BFDF-74BA-FF24964F5013}"/>
              </a:ext>
            </a:extLst>
          </p:cNvPr>
          <p:cNvPicPr>
            <a:picLocks noGrp="1" noChangeAspect="1"/>
          </p:cNvPicPr>
          <p:nvPr>
            <p:ph idx="1"/>
          </p:nvPr>
        </p:nvPicPr>
        <p:blipFill>
          <a:blip r:embed="rId2"/>
          <a:stretch>
            <a:fillRect/>
          </a:stretch>
        </p:blipFill>
        <p:spPr>
          <a:xfrm>
            <a:off x="1466194" y="2726531"/>
            <a:ext cx="7820682" cy="2847975"/>
          </a:xfrm>
        </p:spPr>
      </p:pic>
    </p:spTree>
    <p:extLst>
      <p:ext uri="{BB962C8B-B14F-4D97-AF65-F5344CB8AC3E}">
        <p14:creationId xmlns:p14="http://schemas.microsoft.com/office/powerpoint/2010/main" val="72717218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EC049-55AB-5EDD-B0D9-C73B43D36349}"/>
              </a:ext>
            </a:extLst>
          </p:cNvPr>
          <p:cNvSpPr>
            <a:spLocks noGrp="1"/>
          </p:cNvSpPr>
          <p:nvPr>
            <p:ph type="title"/>
          </p:nvPr>
        </p:nvSpPr>
        <p:spPr/>
        <p:txBody>
          <a:bodyPr/>
          <a:lstStyle/>
          <a:p>
            <a:r>
              <a:rPr lang="en-IN" sz="4000" b="1" dirty="0">
                <a:latin typeface="Roboto" panose="02000000000000000000" pitchFamily="2" charset="0"/>
                <a:ea typeface="Roboto" panose="02000000000000000000" pitchFamily="2" charset="0"/>
                <a:cs typeface="Roboto" panose="02000000000000000000" pitchFamily="2" charset="0"/>
              </a:rPr>
              <a:t>Git and </a:t>
            </a:r>
            <a:r>
              <a:rPr lang="en-IN" sz="4000" b="1" dirty="0" err="1">
                <a:latin typeface="Roboto" panose="02000000000000000000" pitchFamily="2" charset="0"/>
                <a:ea typeface="Roboto" panose="02000000000000000000" pitchFamily="2" charset="0"/>
                <a:cs typeface="Roboto" panose="02000000000000000000" pitchFamily="2" charset="0"/>
              </a:rPr>
              <a:t>Github</a:t>
            </a:r>
            <a:endParaRPr lang="en-IN" dirty="0"/>
          </a:p>
        </p:txBody>
      </p:sp>
      <p:pic>
        <p:nvPicPr>
          <p:cNvPr id="5" name="Content Placeholder 4">
            <a:extLst>
              <a:ext uri="{FF2B5EF4-FFF2-40B4-BE49-F238E27FC236}">
                <a16:creationId xmlns:a16="http://schemas.microsoft.com/office/drawing/2014/main" id="{2C5B33CF-CF44-96C8-031B-2D4AEFB407F7}"/>
              </a:ext>
            </a:extLst>
          </p:cNvPr>
          <p:cNvPicPr>
            <a:picLocks noGrp="1" noChangeAspect="1"/>
          </p:cNvPicPr>
          <p:nvPr>
            <p:ph idx="1"/>
          </p:nvPr>
        </p:nvPicPr>
        <p:blipFill>
          <a:blip r:embed="rId2"/>
          <a:stretch>
            <a:fillRect/>
          </a:stretch>
        </p:blipFill>
        <p:spPr>
          <a:xfrm>
            <a:off x="1103313" y="2091762"/>
            <a:ext cx="8947150" cy="4117514"/>
          </a:xfrm>
        </p:spPr>
      </p:pic>
    </p:spTree>
    <p:extLst>
      <p:ext uri="{BB962C8B-B14F-4D97-AF65-F5344CB8AC3E}">
        <p14:creationId xmlns:p14="http://schemas.microsoft.com/office/powerpoint/2010/main" val="1465070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1DCA1-7D04-D2E0-EB9F-2EE4C50121B7}"/>
              </a:ext>
            </a:extLst>
          </p:cNvPr>
          <p:cNvSpPr>
            <a:spLocks noGrp="1"/>
          </p:cNvSpPr>
          <p:nvPr>
            <p:ph type="title"/>
          </p:nvPr>
        </p:nvSpPr>
        <p:spPr/>
        <p:txBody>
          <a:bodyPr/>
          <a:lstStyle/>
          <a:p>
            <a:r>
              <a:rPr lang="en-IN" b="1" dirty="0">
                <a:latin typeface="Roboto" panose="02000000000000000000" pitchFamily="2" charset="0"/>
                <a:ea typeface="Roboto" panose="02000000000000000000" pitchFamily="2" charset="0"/>
                <a:cs typeface="Roboto" panose="02000000000000000000" pitchFamily="2" charset="0"/>
              </a:rPr>
              <a:t>Set Up Git</a:t>
            </a:r>
          </a:p>
        </p:txBody>
      </p:sp>
      <p:sp>
        <p:nvSpPr>
          <p:cNvPr id="3" name="Content Placeholder 2">
            <a:extLst>
              <a:ext uri="{FF2B5EF4-FFF2-40B4-BE49-F238E27FC236}">
                <a16:creationId xmlns:a16="http://schemas.microsoft.com/office/drawing/2014/main" id="{6C4AFEBF-58E5-F1C4-1EDB-6493C5DCE49C}"/>
              </a:ext>
            </a:extLst>
          </p:cNvPr>
          <p:cNvSpPr>
            <a:spLocks noGrp="1"/>
          </p:cNvSpPr>
          <p:nvPr>
            <p:ph idx="1"/>
          </p:nvPr>
        </p:nvSpPr>
        <p:spPr/>
        <p:txBody>
          <a:bodyPr>
            <a:normAutofit/>
          </a:bodyPr>
          <a:lstStyle/>
          <a:p>
            <a:r>
              <a:rPr lang="en-IN" sz="2400" b="1" dirty="0">
                <a:latin typeface="Roboto" panose="02000000000000000000" pitchFamily="2" charset="0"/>
                <a:ea typeface="Roboto" panose="02000000000000000000" pitchFamily="2" charset="0"/>
                <a:cs typeface="Roboto" panose="02000000000000000000" pitchFamily="2" charset="0"/>
              </a:rPr>
              <a:t>Track Changes:</a:t>
            </a:r>
          </a:p>
          <a:p>
            <a:r>
              <a:rPr lang="en-US" sz="2400" b="1" dirty="0">
                <a:latin typeface="Roboto" panose="02000000000000000000" pitchFamily="2" charset="0"/>
                <a:ea typeface="Roboto" panose="02000000000000000000" pitchFamily="2" charset="0"/>
                <a:cs typeface="Roboto" panose="02000000000000000000" pitchFamily="2" charset="0"/>
              </a:rPr>
              <a:t>Check status: Use git status to see the current state of your working directory</a:t>
            </a:r>
          </a:p>
          <a:p>
            <a:r>
              <a:rPr lang="en-IN" sz="2400" dirty="0">
                <a:solidFill>
                  <a:srgbClr val="FFC000"/>
                </a:solidFill>
                <a:latin typeface="Roboto" panose="02000000000000000000" pitchFamily="2" charset="0"/>
                <a:ea typeface="Roboto" panose="02000000000000000000" pitchFamily="2" charset="0"/>
                <a:cs typeface="Roboto" panose="02000000000000000000" pitchFamily="2" charset="0"/>
              </a:rPr>
              <a:t>git status</a:t>
            </a:r>
            <a:endParaRPr lang="en-IN" sz="2400" b="1" dirty="0">
              <a:solidFill>
                <a:srgbClr val="FFC000"/>
              </a:solidFill>
              <a:latin typeface="Roboto" panose="02000000000000000000" pitchFamily="2" charset="0"/>
              <a:ea typeface="Roboto" panose="02000000000000000000" pitchFamily="2" charset="0"/>
              <a:cs typeface="Roboto" panose="02000000000000000000" pitchFamily="2" charset="0"/>
            </a:endParaRPr>
          </a:p>
          <a:p>
            <a:endParaRPr lang="en-IN" sz="2400" b="1"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657558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166ED-9949-A6E5-E099-D3102C79EAEE}"/>
              </a:ext>
            </a:extLst>
          </p:cNvPr>
          <p:cNvSpPr>
            <a:spLocks noGrp="1"/>
          </p:cNvSpPr>
          <p:nvPr>
            <p:ph type="title"/>
          </p:nvPr>
        </p:nvSpPr>
        <p:spPr/>
        <p:txBody>
          <a:bodyPr/>
          <a:lstStyle/>
          <a:p>
            <a:r>
              <a:rPr lang="en-IN" b="1" dirty="0">
                <a:latin typeface="Roboto" panose="02000000000000000000" pitchFamily="2" charset="0"/>
                <a:ea typeface="Roboto" panose="02000000000000000000" pitchFamily="2" charset="0"/>
                <a:cs typeface="Roboto" panose="02000000000000000000" pitchFamily="2" charset="0"/>
              </a:rPr>
              <a:t>Set Up Git</a:t>
            </a:r>
            <a:endParaRPr lang="en-IN" dirty="0"/>
          </a:p>
        </p:txBody>
      </p:sp>
      <p:sp>
        <p:nvSpPr>
          <p:cNvPr id="3" name="Content Placeholder 2">
            <a:extLst>
              <a:ext uri="{FF2B5EF4-FFF2-40B4-BE49-F238E27FC236}">
                <a16:creationId xmlns:a16="http://schemas.microsoft.com/office/drawing/2014/main" id="{DF1286EA-21D9-FC69-34D2-844DF12F3735}"/>
              </a:ext>
            </a:extLst>
          </p:cNvPr>
          <p:cNvSpPr>
            <a:spLocks noGrp="1"/>
          </p:cNvSpPr>
          <p:nvPr>
            <p:ph idx="1"/>
          </p:nvPr>
        </p:nvSpPr>
        <p:spPr/>
        <p:txBody>
          <a:bodyPr>
            <a:normAutofit/>
          </a:bodyPr>
          <a:lstStyle/>
          <a:p>
            <a:r>
              <a:rPr lang="en-US" sz="2400" b="1" dirty="0">
                <a:latin typeface="Roboto" panose="02000000000000000000" pitchFamily="2" charset="0"/>
                <a:ea typeface="Roboto" panose="02000000000000000000" pitchFamily="2" charset="0"/>
                <a:cs typeface="Roboto" panose="02000000000000000000" pitchFamily="2" charset="0"/>
              </a:rPr>
              <a:t>Repository (Repo): </a:t>
            </a:r>
            <a:r>
              <a:rPr lang="en-US" sz="2400" dirty="0">
                <a:latin typeface="Roboto" panose="02000000000000000000" pitchFamily="2" charset="0"/>
                <a:ea typeface="Roboto" panose="02000000000000000000" pitchFamily="2" charset="0"/>
                <a:cs typeface="Roboto" panose="02000000000000000000" pitchFamily="2" charset="0"/>
              </a:rPr>
              <a:t>A directory where Git tracks files and their history.</a:t>
            </a:r>
          </a:p>
          <a:p>
            <a:r>
              <a:rPr lang="en-US" sz="2400" b="1" dirty="0">
                <a:latin typeface="Roboto" panose="02000000000000000000" pitchFamily="2" charset="0"/>
                <a:ea typeface="Roboto" panose="02000000000000000000" pitchFamily="2" charset="0"/>
                <a:cs typeface="Roboto" panose="02000000000000000000" pitchFamily="2" charset="0"/>
              </a:rPr>
              <a:t>Commit</a:t>
            </a:r>
            <a:r>
              <a:rPr lang="en-US" sz="2400" dirty="0">
                <a:latin typeface="Roboto" panose="02000000000000000000" pitchFamily="2" charset="0"/>
                <a:ea typeface="Roboto" panose="02000000000000000000" pitchFamily="2" charset="0"/>
                <a:cs typeface="Roboto" panose="02000000000000000000" pitchFamily="2" charset="0"/>
              </a:rPr>
              <a:t>: A snapshot of changes in the repository. Every commit has a unique ID.</a:t>
            </a:r>
          </a:p>
          <a:p>
            <a:r>
              <a:rPr lang="en-US" sz="2400" b="1" dirty="0">
                <a:latin typeface="Roboto" panose="02000000000000000000" pitchFamily="2" charset="0"/>
                <a:ea typeface="Roboto" panose="02000000000000000000" pitchFamily="2" charset="0"/>
                <a:cs typeface="Roboto" panose="02000000000000000000" pitchFamily="2" charset="0"/>
              </a:rPr>
              <a:t>Branch</a:t>
            </a:r>
            <a:r>
              <a:rPr lang="en-US" sz="2400" dirty="0">
                <a:latin typeface="Roboto" panose="02000000000000000000" pitchFamily="2" charset="0"/>
                <a:ea typeface="Roboto" panose="02000000000000000000" pitchFamily="2" charset="0"/>
                <a:cs typeface="Roboto" panose="02000000000000000000" pitchFamily="2" charset="0"/>
              </a:rPr>
              <a:t>: A separate line of development. main (or master) is the default branch.</a:t>
            </a:r>
          </a:p>
          <a:p>
            <a:r>
              <a:rPr lang="en-US" sz="2400" b="1" dirty="0">
                <a:latin typeface="Roboto" panose="02000000000000000000" pitchFamily="2" charset="0"/>
                <a:ea typeface="Roboto" panose="02000000000000000000" pitchFamily="2" charset="0"/>
                <a:cs typeface="Roboto" panose="02000000000000000000" pitchFamily="2" charset="0"/>
              </a:rPr>
              <a:t>Merge</a:t>
            </a:r>
            <a:r>
              <a:rPr lang="en-US" sz="2400" dirty="0">
                <a:latin typeface="Roboto" panose="02000000000000000000" pitchFamily="2" charset="0"/>
                <a:ea typeface="Roboto" panose="02000000000000000000" pitchFamily="2" charset="0"/>
                <a:cs typeface="Roboto" panose="02000000000000000000" pitchFamily="2" charset="0"/>
              </a:rPr>
              <a:t>: Combining changes from one branch into another.</a:t>
            </a:r>
            <a:endParaRPr lang="en-IN" sz="2400" dirty="0"/>
          </a:p>
        </p:txBody>
      </p:sp>
    </p:spTree>
    <p:extLst>
      <p:ext uri="{BB962C8B-B14F-4D97-AF65-F5344CB8AC3E}">
        <p14:creationId xmlns:p14="http://schemas.microsoft.com/office/powerpoint/2010/main" val="32282477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890FB-99F5-44F4-5A4D-14EB104B698D}"/>
              </a:ext>
            </a:extLst>
          </p:cNvPr>
          <p:cNvSpPr>
            <a:spLocks noGrp="1"/>
          </p:cNvSpPr>
          <p:nvPr>
            <p:ph type="title"/>
          </p:nvPr>
        </p:nvSpPr>
        <p:spPr/>
        <p:txBody>
          <a:bodyPr/>
          <a:lstStyle/>
          <a:p>
            <a:r>
              <a:rPr lang="en-IN" b="1" dirty="0">
                <a:latin typeface="Roboto" panose="02000000000000000000" pitchFamily="2" charset="0"/>
                <a:ea typeface="Roboto" panose="02000000000000000000" pitchFamily="2" charset="0"/>
                <a:cs typeface="Roboto" panose="02000000000000000000" pitchFamily="2" charset="0"/>
              </a:rPr>
              <a:t>Set Up Git</a:t>
            </a:r>
            <a:endParaRPr lang="en-IN" dirty="0"/>
          </a:p>
        </p:txBody>
      </p:sp>
      <p:sp>
        <p:nvSpPr>
          <p:cNvPr id="3" name="Content Placeholder 2">
            <a:extLst>
              <a:ext uri="{FF2B5EF4-FFF2-40B4-BE49-F238E27FC236}">
                <a16:creationId xmlns:a16="http://schemas.microsoft.com/office/drawing/2014/main" id="{B155A807-D72E-84E0-9C32-9CF64F77319A}"/>
              </a:ext>
            </a:extLst>
          </p:cNvPr>
          <p:cNvSpPr>
            <a:spLocks noGrp="1"/>
          </p:cNvSpPr>
          <p:nvPr>
            <p:ph idx="1"/>
          </p:nvPr>
        </p:nvSpPr>
        <p:spPr/>
        <p:txBody>
          <a:bodyPr>
            <a:normAutofit/>
          </a:bodyPr>
          <a:lstStyle/>
          <a:p>
            <a:r>
              <a:rPr lang="en-US" sz="2400" b="1" dirty="0">
                <a:latin typeface="Roboto" panose="02000000000000000000" pitchFamily="2" charset="0"/>
                <a:ea typeface="Roboto" panose="02000000000000000000" pitchFamily="2" charset="0"/>
                <a:cs typeface="Roboto" panose="02000000000000000000" pitchFamily="2" charset="0"/>
              </a:rPr>
              <a:t>Clone</a:t>
            </a:r>
            <a:r>
              <a:rPr lang="en-US" sz="2400" dirty="0">
                <a:latin typeface="Roboto" panose="02000000000000000000" pitchFamily="2" charset="0"/>
                <a:ea typeface="Roboto" panose="02000000000000000000" pitchFamily="2" charset="0"/>
                <a:cs typeface="Roboto" panose="02000000000000000000" pitchFamily="2" charset="0"/>
              </a:rPr>
              <a:t>: A copy of a Git repository that you can work on locally.</a:t>
            </a:r>
          </a:p>
          <a:p>
            <a:r>
              <a:rPr lang="en-US" sz="2400" b="1" dirty="0">
                <a:latin typeface="Roboto" panose="02000000000000000000" pitchFamily="2" charset="0"/>
                <a:ea typeface="Roboto" panose="02000000000000000000" pitchFamily="2" charset="0"/>
                <a:cs typeface="Roboto" panose="02000000000000000000" pitchFamily="2" charset="0"/>
              </a:rPr>
              <a:t>Push</a:t>
            </a:r>
            <a:r>
              <a:rPr lang="en-US" sz="2400" dirty="0">
                <a:latin typeface="Roboto" panose="02000000000000000000" pitchFamily="2" charset="0"/>
                <a:ea typeface="Roboto" panose="02000000000000000000" pitchFamily="2" charset="0"/>
                <a:cs typeface="Roboto" panose="02000000000000000000" pitchFamily="2" charset="0"/>
              </a:rPr>
              <a:t>: Sending your local commits to a remote repository.</a:t>
            </a:r>
          </a:p>
          <a:p>
            <a:r>
              <a:rPr lang="en-US" sz="2400" b="1" dirty="0">
                <a:latin typeface="Roboto" panose="02000000000000000000" pitchFamily="2" charset="0"/>
                <a:ea typeface="Roboto" panose="02000000000000000000" pitchFamily="2" charset="0"/>
                <a:cs typeface="Roboto" panose="02000000000000000000" pitchFamily="2" charset="0"/>
              </a:rPr>
              <a:t>Pull</a:t>
            </a:r>
            <a:r>
              <a:rPr lang="en-US" sz="2400" dirty="0">
                <a:latin typeface="Roboto" panose="02000000000000000000" pitchFamily="2" charset="0"/>
                <a:ea typeface="Roboto" panose="02000000000000000000" pitchFamily="2" charset="0"/>
                <a:cs typeface="Roboto" panose="02000000000000000000" pitchFamily="2" charset="0"/>
              </a:rPr>
              <a:t>: Fetching changes from a remote repository and merging them into your local branch.</a:t>
            </a:r>
            <a:endParaRPr lang="en-IN" sz="24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814751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219</TotalTime>
  <Words>1103</Words>
  <Application>Microsoft Office PowerPoint</Application>
  <PresentationFormat>Widescreen</PresentationFormat>
  <Paragraphs>107</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Century Gothic</vt:lpstr>
      <vt:lpstr>Roboto</vt:lpstr>
      <vt:lpstr>Wingdings 3</vt:lpstr>
      <vt:lpstr>Work Sans</vt:lpstr>
      <vt:lpstr>Ion</vt:lpstr>
      <vt:lpstr>Open Source Tools(cs-19)</vt:lpstr>
      <vt:lpstr>Git and Github</vt:lpstr>
      <vt:lpstr>Git and Github</vt:lpstr>
      <vt:lpstr>Set Up Git</vt:lpstr>
      <vt:lpstr>Git and Github</vt:lpstr>
      <vt:lpstr>Git and Github</vt:lpstr>
      <vt:lpstr>Set Up Git</vt:lpstr>
      <vt:lpstr>Set Up Git</vt:lpstr>
      <vt:lpstr>Set Up Git</vt:lpstr>
      <vt:lpstr>Common Git Commands </vt:lpstr>
      <vt:lpstr>Create Repo and Clon video</vt:lpstr>
      <vt:lpstr>Create Repo and Clon video</vt:lpstr>
      <vt:lpstr>git info</vt:lpstr>
      <vt:lpstr>git add &amp;&amp; git commit</vt:lpstr>
      <vt:lpstr>Common Git Commands </vt:lpstr>
      <vt:lpstr>Advantages</vt:lpstr>
      <vt:lpstr>Advantages</vt:lpstr>
      <vt:lpstr>Git Fundamentals</vt:lpstr>
      <vt:lpstr>Open source project management</vt:lpstr>
      <vt:lpstr>Open source project management</vt:lpstr>
      <vt:lpstr>How to choose the right project management methodology </vt:lpstr>
      <vt:lpstr>How to choose the right project management methodology</vt:lpstr>
      <vt:lpstr>How to choose the right project management methodology</vt:lpstr>
      <vt:lpstr>project management methodology examples and frameworks </vt:lpstr>
      <vt:lpstr>project management methodology examples and frameworks </vt:lpstr>
      <vt:lpstr>What is the Agile methodology?</vt:lpstr>
      <vt:lpstr>Agile methodology</vt:lpstr>
      <vt:lpstr>Agile methodology</vt:lpstr>
      <vt:lpstr>Agile methodology</vt:lpstr>
      <vt:lpstr>Agile methodology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INTEL</dc:creator>
  <cp:lastModifiedBy>INTEL</cp:lastModifiedBy>
  <cp:revision>51</cp:revision>
  <dcterms:created xsi:type="dcterms:W3CDTF">2024-09-16T12:45:30Z</dcterms:created>
  <dcterms:modified xsi:type="dcterms:W3CDTF">2024-10-08T00:07:08Z</dcterms:modified>
</cp:coreProperties>
</file>