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US" dirty="0" smtClean="0"/>
              <a:t>Visualizing Data using t-SNE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Papers by Laurens van der </a:t>
            </a:r>
            <a:r>
              <a:rPr lang="en-US" dirty="0" err="1" smtClean="0"/>
              <a:t>maaten</a:t>
            </a:r>
            <a:r>
              <a:rPr lang="en-US" dirty="0" smtClean="0"/>
              <a:t> and </a:t>
            </a:r>
            <a:r>
              <a:rPr lang="en-US" dirty="0" err="1" smtClean="0"/>
              <a:t>geoffrey</a:t>
            </a:r>
            <a:r>
              <a:rPr lang="en-US" dirty="0" smtClean="0"/>
              <a:t> 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22" y="404717"/>
            <a:ext cx="8445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inspection, not so much for classification</a:t>
            </a:r>
          </a:p>
          <a:p>
            <a:r>
              <a:rPr lang="en-US" dirty="0" smtClean="0"/>
              <a:t>Default algorithm assumes static dataset</a:t>
            </a:r>
          </a:p>
          <a:p>
            <a:r>
              <a:rPr lang="en-US" dirty="0" smtClean="0"/>
              <a:t>Possible weaknesses include: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works well when reducing to 2 or 3 dimensions (not a problem for us)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truggles with data with high intrinsic dimensionality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rror bounds are unbounded for the gradient (okay—since gradient is non-convex function, the gradient descent will converge to a minimum)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t-SNE right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3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large branches from here</a:t>
            </a:r>
          </a:p>
          <a:p>
            <a:pPr lvl="1"/>
            <a:r>
              <a:rPr lang="en-US" dirty="0" smtClean="0"/>
              <a:t>Allow for continuous updating of visualization</a:t>
            </a:r>
          </a:p>
          <a:p>
            <a:pPr lvl="2"/>
            <a:r>
              <a:rPr lang="en-US" dirty="0" smtClean="0"/>
              <a:t>That is, don’t rerun algorithm on entire dataset when new data is added, just fit new data into existing structure</a:t>
            </a:r>
          </a:p>
          <a:p>
            <a:pPr lvl="1"/>
            <a:r>
              <a:rPr lang="en-US" dirty="0" smtClean="0"/>
              <a:t>Allow for human interaction</a:t>
            </a:r>
          </a:p>
          <a:p>
            <a:pPr lvl="2"/>
            <a:r>
              <a:rPr lang="en-US" dirty="0" smtClean="0"/>
              <a:t>Perhaps allow user to group data to help speed up process</a:t>
            </a:r>
          </a:p>
          <a:p>
            <a:pPr lvl="2"/>
            <a:r>
              <a:rPr lang="en-US" dirty="0" smtClean="0"/>
              <a:t>Users could also classify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Visualize only a few variables at a time</a:t>
            </a:r>
          </a:p>
          <a:p>
            <a:pPr lvl="1"/>
            <a:r>
              <a:rPr lang="en-US" dirty="0" smtClean="0"/>
              <a:t>Weak because only a few points can be compared</a:t>
            </a:r>
          </a:p>
          <a:p>
            <a:pPr lvl="1"/>
            <a:r>
              <a:rPr lang="en-US" dirty="0" smtClean="0"/>
              <a:t>Not feasible with modern datasets</a:t>
            </a:r>
          </a:p>
          <a:p>
            <a:r>
              <a:rPr lang="en-US" dirty="0" smtClean="0"/>
              <a:t>Map high-dimensional data to 2D or 3D to show in a scatterplot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is the high-dimensional vector, and </a:t>
            </a:r>
            <a:r>
              <a:rPr lang="en-US" b="1" dirty="0" smtClean="0"/>
              <a:t>Y</a:t>
            </a:r>
            <a:r>
              <a:rPr lang="en-US" dirty="0" smtClean="0"/>
              <a:t> is the low dimensional vector</a:t>
            </a:r>
            <a:endParaRPr lang="en-US" dirty="0"/>
          </a:p>
          <a:p>
            <a:pPr lvl="1"/>
            <a:r>
              <a:rPr lang="en-US" dirty="0" smtClean="0"/>
              <a:t>Old methods (like PCA) rely on keeping dissimilar points far apart</a:t>
            </a:r>
          </a:p>
          <a:p>
            <a:pPr lvl="1"/>
            <a:r>
              <a:rPr lang="en-US" dirty="0" smtClean="0"/>
              <a:t>Weak because modern high-dimensional data is usually nonlinear</a:t>
            </a:r>
          </a:p>
          <a:p>
            <a:pPr lvl="2"/>
            <a:r>
              <a:rPr lang="en-US" dirty="0" smtClean="0"/>
              <a:t>More important to keep similar points close together</a:t>
            </a:r>
          </a:p>
          <a:p>
            <a:r>
              <a:rPr lang="en-US" dirty="0" smtClean="0"/>
              <a:t>SNE (Stochastic Neighbor Embedding) accomplishes this</a:t>
            </a:r>
          </a:p>
          <a:p>
            <a:pPr lvl="1"/>
            <a:r>
              <a:rPr lang="en-US" dirty="0" smtClean="0"/>
              <a:t>Struggle with representing data though</a:t>
            </a:r>
          </a:p>
          <a:p>
            <a:pPr lvl="1"/>
            <a:r>
              <a:rPr lang="en-US" dirty="0" smtClean="0"/>
              <a:t>Forms basis for t-SNE </a:t>
            </a:r>
          </a:p>
        </p:txBody>
      </p:sp>
    </p:spTree>
    <p:extLst>
      <p:ext uri="{BB962C8B-B14F-4D97-AF65-F5344CB8AC3E}">
        <p14:creationId xmlns:p14="http://schemas.microsoft.com/office/powerpoint/2010/main" val="5245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(t-Distributed Stochastic Neighbor Embedding)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Convert distance between points in </a:t>
            </a:r>
            <a:r>
              <a:rPr lang="en-US" b="1" dirty="0" smtClean="0"/>
              <a:t>X </a:t>
            </a:r>
            <a:r>
              <a:rPr lang="en-US" dirty="0" smtClean="0"/>
              <a:t>to probability distribution</a:t>
            </a:r>
          </a:p>
          <a:p>
            <a:pPr lvl="1"/>
            <a:r>
              <a:rPr lang="en-US" dirty="0" smtClean="0"/>
              <a:t>Close points have high probability, distant points have low probability</a:t>
            </a:r>
          </a:p>
          <a:p>
            <a:r>
              <a:rPr lang="en-US" dirty="0" smtClean="0"/>
              <a:t>2. Create another matrix </a:t>
            </a:r>
            <a:r>
              <a:rPr lang="en-US" b="1" dirty="0" smtClean="0"/>
              <a:t>Y </a:t>
            </a:r>
            <a:r>
              <a:rPr lang="en-US" dirty="0" smtClean="0"/>
              <a:t>in lower dimension with similar probability distribution</a:t>
            </a:r>
          </a:p>
          <a:p>
            <a:r>
              <a:rPr lang="en-US" dirty="0" smtClean="0"/>
              <a:t>3. Minimize the difference between the matrices by minimizing the </a:t>
            </a:r>
            <a:r>
              <a:rPr lang="en-US" dirty="0" err="1" smtClean="0"/>
              <a:t>Kullbach-Leibler</a:t>
            </a:r>
            <a:r>
              <a:rPr lang="en-US" dirty="0" smtClean="0"/>
              <a:t> Divergence</a:t>
            </a:r>
          </a:p>
          <a:p>
            <a:endParaRPr lang="en-US" dirty="0"/>
          </a:p>
          <a:p>
            <a:r>
              <a:rPr lang="en-US" dirty="0" smtClean="0"/>
              <a:t>This low dimensional matrix can now be represented in a scatterplot, and its statistical properties are similar to the high-dimensional dataset</a:t>
            </a:r>
          </a:p>
        </p:txBody>
      </p:sp>
    </p:spTree>
    <p:extLst>
      <p:ext uri="{BB962C8B-B14F-4D97-AF65-F5344CB8AC3E}">
        <p14:creationId xmlns:p14="http://schemas.microsoft.com/office/powerpoint/2010/main" val="93432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Pairwise Probabilities in High Dimensional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latin typeface="Cambria Math" charset="0"/>
                  </a:rPr>
                  <a:t>The similarity of point x</a:t>
                </a:r>
                <a:r>
                  <a:rPr lang="en-US" baseline="-25000" dirty="0" smtClean="0">
                    <a:latin typeface="Cambria Math" charset="0"/>
                  </a:rPr>
                  <a:t>i</a:t>
                </a:r>
                <a:r>
                  <a:rPr lang="en-US" dirty="0" smtClean="0">
                    <a:latin typeface="Cambria Math" charset="0"/>
                  </a:rPr>
                  <a:t> to </a:t>
                </a:r>
                <a:r>
                  <a:rPr lang="en-US" dirty="0" err="1" smtClean="0">
                    <a:latin typeface="Cambria Math" charset="0"/>
                  </a:rPr>
                  <a:t>x</a:t>
                </a:r>
                <a:r>
                  <a:rPr lang="en-US" baseline="-25000" dirty="0" err="1" smtClean="0">
                    <a:latin typeface="Cambria Math" charset="0"/>
                  </a:rPr>
                  <a:t>j</a:t>
                </a:r>
                <a:r>
                  <a:rPr lang="en-US" dirty="0" smtClean="0">
                    <a:latin typeface="Cambria Math" charset="0"/>
                  </a:rPr>
                  <a:t> is given by the conditional probability </a:t>
                </a:r>
                <a:r>
                  <a:rPr lang="en-US" dirty="0" err="1" smtClean="0">
                    <a:latin typeface="Cambria Math" charset="0"/>
                  </a:rPr>
                  <a:t>p</a:t>
                </a:r>
                <a:r>
                  <a:rPr lang="en-US" baseline="-25000" dirty="0" err="1" smtClean="0">
                    <a:latin typeface="Cambria Math" charset="0"/>
                  </a:rPr>
                  <a:t>j|i</a:t>
                </a:r>
                <a:endParaRPr lang="en-US" baseline="-25000" dirty="0" smtClean="0">
                  <a:latin typeface="Cambria Math" charset="0"/>
                </a:endParaRPr>
              </a:p>
              <a:p>
                <a:pPr lvl="1"/>
                <a:r>
                  <a:rPr lang="en-US" dirty="0" smtClean="0">
                    <a:latin typeface="Cambria Math" charset="0"/>
                  </a:rPr>
                  <a:t>This is the likelihood that x</a:t>
                </a:r>
                <a:r>
                  <a:rPr lang="en-US" baseline="-25000" dirty="0" smtClean="0">
                    <a:latin typeface="Cambria Math" charset="0"/>
                  </a:rPr>
                  <a:t>i</a:t>
                </a:r>
                <a:r>
                  <a:rPr lang="en-US" dirty="0" smtClean="0">
                    <a:latin typeface="Cambria Math" charset="0"/>
                  </a:rPr>
                  <a:t> would pick </a:t>
                </a:r>
                <a:r>
                  <a:rPr lang="en-US" dirty="0" err="1" smtClean="0">
                    <a:latin typeface="Cambria Math" charset="0"/>
                  </a:rPr>
                  <a:t>x</a:t>
                </a:r>
                <a:r>
                  <a:rPr lang="en-US" baseline="-25000" dirty="0" err="1" smtClean="0">
                    <a:latin typeface="Cambria Math" charset="0"/>
                  </a:rPr>
                  <a:t>j</a:t>
                </a:r>
                <a:r>
                  <a:rPr lang="en-US" dirty="0" smtClean="0">
                    <a:latin typeface="Cambria Math" charset="0"/>
                  </a:rPr>
                  <a:t> as its neighbor under a Gaussian centered at x</a:t>
                </a:r>
                <a:r>
                  <a:rPr lang="en-US" baseline="-25000" dirty="0" smtClean="0">
                    <a:latin typeface="Cambria Math" charset="0"/>
                  </a:rPr>
                  <a:t>i</a:t>
                </a:r>
                <a:r>
                  <a:rPr lang="en-US" dirty="0" smtClean="0">
                    <a:latin typeface="Cambria Math" charset="0"/>
                  </a:rPr>
                  <a:t> </a:t>
                </a:r>
              </a:p>
              <a:p>
                <a:pPr lvl="1"/>
                <a:r>
                  <a:rPr lang="en-US" dirty="0" smtClean="0">
                    <a:latin typeface="Cambria Math" charset="0"/>
                  </a:rPr>
                  <a:t>Therefore, close points have a high p, while distant points have a low p</a:t>
                </a:r>
                <a:r>
                  <a:rPr lang="en-US" baseline="-25000" dirty="0" smtClean="0">
                    <a:latin typeface="Cambria Math" charset="0"/>
                  </a:rPr>
                  <a:t>    </a:t>
                </a:r>
                <a:endParaRPr lang="en-US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s-I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is-I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is-I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is-I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, </a:t>
                </a:r>
              </a:p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chosen point 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are neighboring points in the Gaussian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 can vary by point, and is related to the perplexity value supplied by user</a:t>
                </a:r>
              </a:p>
              <a:p>
                <a:pPr lvl="1"/>
                <a:r>
                  <a:rPr lang="en-US" dirty="0" smtClean="0"/>
                  <a:t>Basically, use high perplexity points with lots of neighbors and low perplexity with points with few neighbors (usually range between 5 and 50) – allows us to use a fixed number of points in distribution with different Gaussians to account for varying densities</a:t>
                </a:r>
              </a:p>
              <a:p>
                <a:r>
                  <a:rPr lang="en-US" dirty="0" smtClean="0"/>
                  <a:t>Dividing by denominator normalizes the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" t="-1163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2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Pairwise Probabilities in High Dimensional Set 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Finally, </a:t>
                </a:r>
                <a:r>
                  <a:rPr lang="en-US" dirty="0"/>
                  <a:t>compute the actual probability for each point as an average between the conditional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where n is the low dimension (usually </a:t>
                </a:r>
                <a:r>
                  <a:rPr lang="en-US" dirty="0" smtClean="0"/>
                  <a:t>2)</a:t>
                </a:r>
              </a:p>
              <a:p>
                <a:endParaRPr lang="en-US" dirty="0"/>
              </a:p>
              <a:p>
                <a:r>
                  <a:rPr lang="en-US" dirty="0" smtClean="0"/>
                  <a:t>We now have the probability for each pair of points in the high dimensional space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Pairwise Probabilities in Low Dimensional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Now, we can compute the probabilities in the low dimensional space</a:t>
                </a:r>
              </a:p>
              <a:p>
                <a:r>
                  <a:rPr lang="en-US" dirty="0" smtClean="0">
                    <a:latin typeface="Cambria Math" charset="0"/>
                  </a:rPr>
                  <a:t>This uses a Student t-distribution (</a:t>
                </a:r>
                <a:r>
                  <a:rPr lang="en-US" dirty="0" err="1" smtClean="0">
                    <a:latin typeface="Cambria Math" charset="0"/>
                  </a:rPr>
                  <a:t>df</a:t>
                </a:r>
                <a:r>
                  <a:rPr lang="en-US" dirty="0" smtClean="0">
                    <a:latin typeface="Cambria Math" charset="0"/>
                  </a:rPr>
                  <a:t> = 1) instead of Gaussian – allows for distances in this map to be amplified to prevent crowding of data points in center of plot</a:t>
                </a:r>
              </a:p>
              <a:p>
                <a:pPr lvl="1"/>
                <a:r>
                  <a:rPr lang="en-US" dirty="0" smtClean="0">
                    <a:latin typeface="Cambria Math" charset="0"/>
                  </a:rPr>
                  <a:t>Also computationally faster (no exponentials involved)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is chosen point and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are neighboring points</a:t>
                </a:r>
              </a:p>
              <a:p>
                <a:r>
                  <a:rPr lang="en-US" dirty="0" smtClean="0"/>
                  <a:t>Dividing by denominator normalizes the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5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the Difference between the Probability 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So now we have the probability distributions for the high and low dimensional datasets</a:t>
                </a:r>
              </a:p>
              <a:p>
                <a:r>
                  <a:rPr lang="en-US" dirty="0" smtClean="0"/>
                  <a:t>We want to minimize their differences (the cost function)</a:t>
                </a:r>
              </a:p>
              <a:p>
                <a:pPr lvl="1"/>
                <a:r>
                  <a:rPr lang="en-US" dirty="0" smtClean="0"/>
                  <a:t>Do this by minimizing </a:t>
                </a:r>
                <a:r>
                  <a:rPr lang="en-US" dirty="0" err="1" smtClean="0"/>
                  <a:t>Kullbach-Leibler</a:t>
                </a:r>
                <a:r>
                  <a:rPr lang="en-US" dirty="0" smtClean="0"/>
                  <a:t> Divergence (think of as a ratio between the two that helps preserves local structure by heavily penalizing similar points modeled far apart)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𝑙𝑜𝑔</m:t>
                            </m:r>
                            <m:f>
                              <m:fPr>
                                <m:ctrlPr>
                                  <a:rPr lang="bg-BG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to minimize, we’ll take the gradient and perform gradient descent</a:t>
                </a:r>
              </a:p>
              <a:p>
                <a:pPr lvl="1"/>
                <a:r>
                  <a:rPr lang="en-US" dirty="0" smtClean="0"/>
                  <a:t>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el-GR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 </m:t>
                        </m:r>
                      </m:e>
                    </m:nary>
                    <m:sSup>
                      <m:sSupPr>
                        <m:ctrlPr>
                          <a:rPr lang="is-I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First two terms measure ”compression”—</a:t>
                </a:r>
                <a:r>
                  <a:rPr lang="en-US" dirty="0"/>
                  <a:t> </a:t>
                </a:r>
                <a:r>
                  <a:rPr lang="en-US" dirty="0" smtClean="0"/>
                  <a:t>if q models p perfectly, becomes 0</a:t>
                </a:r>
              </a:p>
              <a:p>
                <a:pPr lvl="1"/>
                <a:r>
                  <a:rPr lang="en-US" dirty="0" smtClean="0"/>
                  <a:t>The sum adds up all these forces exerted by other points and yields the resultant force to minimize the </a:t>
                </a:r>
                <a:r>
                  <a:rPr lang="en-US" dirty="0" err="1" smtClean="0"/>
                  <a:t>Kullbach-Leibler</a:t>
                </a:r>
                <a:r>
                  <a:rPr lang="en-US" dirty="0" smtClean="0"/>
                  <a:t> Divergence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4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we’re minimizing the differences between maps to get a faithful low-dimensional representation of the data</a:t>
            </a:r>
          </a:p>
          <a:p>
            <a:r>
              <a:rPr lang="en-US" dirty="0" smtClean="0"/>
              <a:t>That last step with minimizing the </a:t>
            </a:r>
            <a:r>
              <a:rPr lang="en-US" dirty="0" err="1" smtClean="0"/>
              <a:t>Kullbach-Leibler</a:t>
            </a:r>
            <a:r>
              <a:rPr lang="en-US" dirty="0" smtClean="0"/>
              <a:t> Divergence was very expensive though</a:t>
            </a:r>
          </a:p>
          <a:p>
            <a:pPr lvl="1"/>
            <a:r>
              <a:rPr lang="en-US" dirty="0" smtClean="0"/>
              <a:t>Had to compute resultant force based on interaction between each point and every other point in the map</a:t>
            </a:r>
          </a:p>
          <a:p>
            <a:pPr lvl="2"/>
            <a:r>
              <a:rPr lang="en-US" dirty="0" smtClean="0"/>
              <a:t>I.E., (n points) x (n-1 other points) yields an O(n</a:t>
            </a:r>
            <a:r>
              <a:rPr lang="en-US" baseline="30000" dirty="0" smtClean="0"/>
              <a:t>2</a:t>
            </a:r>
            <a:r>
              <a:rPr lang="en-US" dirty="0" smtClean="0"/>
              <a:t>) operation</a:t>
            </a:r>
          </a:p>
          <a:p>
            <a:pPr lvl="2"/>
            <a:r>
              <a:rPr lang="en-US" dirty="0" smtClean="0"/>
              <a:t>Completely infeasible with big data sets</a:t>
            </a:r>
          </a:p>
          <a:p>
            <a:r>
              <a:rPr lang="en-US" dirty="0" smtClean="0"/>
              <a:t>Can we improve upon this to get a more reasonable time 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Barnes-Hut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241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Instead of computing the gradient for each pair of points, use approximations for groups of points whose differences are negligible</a:t>
                </a:r>
              </a:p>
              <a:p>
                <a:r>
                  <a:rPr lang="en-US" dirty="0" smtClean="0"/>
                  <a:t>Built using </a:t>
                </a:r>
                <a:r>
                  <a:rPr lang="en-US" dirty="0" err="1" smtClean="0"/>
                  <a:t>quadtree</a:t>
                </a:r>
                <a:r>
                  <a:rPr lang="en-US" dirty="0" smtClean="0"/>
                  <a:t> until each point has its own cell</a:t>
                </a:r>
              </a:p>
              <a:p>
                <a:r>
                  <a:rPr lang="en-US" dirty="0" smtClean="0"/>
                  <a:t>Each cell stores center of mass of children along with the number of children it has</a:t>
                </a:r>
              </a:p>
              <a:p>
                <a:r>
                  <a:rPr lang="en-US" dirty="0" smtClean="0"/>
                  <a:t>This center of mass can be used as a summary value for all of its children, allowing whole subtrees to be pruned and improving computation times drastically</a:t>
                </a:r>
              </a:p>
              <a:p>
                <a:r>
                  <a:rPr lang="en-US" dirty="0" smtClean="0"/>
                  <a:t>To determine if a cell can be used as a summary, compute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𝑐𝑒𝑙𝑙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 is provided by user (low value gives more precise results, but slows time; value of 0 gives exact value)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dirty="0" smtClean="0"/>
                  <a:t> is length of diagonal of cell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dirty="0" smtClean="0"/>
                  <a:t> is center of mass of cell</a:t>
                </a:r>
              </a:p>
              <a:p>
                <a:r>
                  <a:rPr lang="en-US" dirty="0" smtClean="0"/>
                  <a:t>This improves the time complexity to O(</a:t>
                </a:r>
                <a:r>
                  <a:rPr lang="en-US" dirty="0" err="1" smtClean="0"/>
                  <a:t>nlogn</a:t>
                </a:r>
                <a:r>
                  <a:rPr lang="en-US" dirty="0" smtClean="0"/>
                  <a:t>)—much better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24152"/>
              </a:xfrm>
              <a:blipFill rotWithShape="0">
                <a:blip r:embed="rId2"/>
                <a:stretch>
                  <a:fillRect l="-136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700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Century Gothic</vt:lpstr>
      <vt:lpstr>Wingdings 3</vt:lpstr>
      <vt:lpstr>Arial</vt:lpstr>
      <vt:lpstr>Ion</vt:lpstr>
      <vt:lpstr>Visualizing Data using t-SNE</vt:lpstr>
      <vt:lpstr>Past Methods</vt:lpstr>
      <vt:lpstr>t-SNE (t-Distributed Stochastic Neighbor Embedding) Overview</vt:lpstr>
      <vt:lpstr>Computing Pairwise Probabilities in High Dimensional Set</vt:lpstr>
      <vt:lpstr>Computing Pairwise Probabilities in High Dimensional Set Continued</vt:lpstr>
      <vt:lpstr>Computing Pairwise Probabilities in Low Dimensional Set</vt:lpstr>
      <vt:lpstr>Minimize the Difference between the Probability Distributions</vt:lpstr>
      <vt:lpstr>Quick Timeout</vt:lpstr>
      <vt:lpstr>Enter Barnes-Hut Approximation</vt:lpstr>
      <vt:lpstr>PowerPoint Presentation</vt:lpstr>
      <vt:lpstr>General Remarks</vt:lpstr>
      <vt:lpstr>How are we using t-SNE right now?</vt:lpstr>
      <vt:lpstr>Where to from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 using t-SNE</dc:title>
  <dc:creator>Jared Bond</dc:creator>
  <cp:lastModifiedBy>Jared Bond</cp:lastModifiedBy>
  <cp:revision>53</cp:revision>
  <dcterms:created xsi:type="dcterms:W3CDTF">2016-02-14T18:58:10Z</dcterms:created>
  <dcterms:modified xsi:type="dcterms:W3CDTF">2016-02-15T04:10:27Z</dcterms:modified>
</cp:coreProperties>
</file>