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56" r:id="rId2"/>
    <p:sldId id="257" r:id="rId3"/>
    <p:sldId id="258" r:id="rId4"/>
    <p:sldId id="259" r:id="rId5"/>
    <p:sldId id="267" r:id="rId6"/>
    <p:sldId id="271" r:id="rId7"/>
    <p:sldId id="268" r:id="rId8"/>
    <p:sldId id="269" r:id="rId9"/>
    <p:sldId id="270" r:id="rId10"/>
    <p:sldId id="274" r:id="rId11"/>
    <p:sldId id="275" r:id="rId12"/>
    <p:sldId id="276" r:id="rId13"/>
    <p:sldId id="309" r:id="rId14"/>
    <p:sldId id="314" r:id="rId15"/>
    <p:sldId id="278" r:id="rId16"/>
    <p:sldId id="279" r:id="rId17"/>
    <p:sldId id="277" r:id="rId18"/>
    <p:sldId id="284" r:id="rId19"/>
    <p:sldId id="292" r:id="rId20"/>
    <p:sldId id="293" r:id="rId21"/>
    <p:sldId id="308" r:id="rId22"/>
    <p:sldId id="313" r:id="rId23"/>
    <p:sldId id="261" r:id="rId24"/>
    <p:sldId id="262" r:id="rId25"/>
    <p:sldId id="311" r:id="rId26"/>
    <p:sldId id="263" r:id="rId27"/>
    <p:sldId id="264" r:id="rId28"/>
    <p:sldId id="265" r:id="rId29"/>
    <p:sldId id="266" r:id="rId30"/>
    <p:sldId id="272" r:id="rId31"/>
    <p:sldId id="287" r:id="rId32"/>
    <p:sldId id="288" r:id="rId33"/>
    <p:sldId id="289" r:id="rId34"/>
    <p:sldId id="290" r:id="rId35"/>
    <p:sldId id="315" r:id="rId36"/>
    <p:sldId id="285" r:id="rId37"/>
    <p:sldId id="303" r:id="rId38"/>
    <p:sldId id="304" r:id="rId39"/>
    <p:sldId id="305" r:id="rId40"/>
    <p:sldId id="306" r:id="rId41"/>
    <p:sldId id="307" r:id="rId42"/>
    <p:sldId id="312" r:id="rId43"/>
    <p:sldId id="299" r:id="rId44"/>
    <p:sldId id="300" r:id="rId45"/>
    <p:sldId id="301" r:id="rId46"/>
    <p:sldId id="302" r:id="rId47"/>
    <p:sldId id="296" r:id="rId48"/>
    <p:sldId id="297" r:id="rId49"/>
    <p:sldId id="29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2"/>
    <p:restoredTop sz="94731"/>
  </p:normalViewPr>
  <p:slideViewPr>
    <p:cSldViewPr>
      <p:cViewPr varScale="1">
        <p:scale>
          <a:sx n="100" d="100"/>
          <a:sy n="100" d="100"/>
        </p:scale>
        <p:origin x="1424"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0622A-0F89-434F-993D-D6EBE9F70E13}" type="datetimeFigureOut">
              <a:rPr lang="en-US" smtClean="0"/>
              <a:t>2/22/19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1B8A4-D90E-459C-89AF-E087CD4D4CE2}" type="slidenum">
              <a:rPr lang="en-US" smtClean="0"/>
              <a:t>‹#›</a:t>
            </a:fld>
            <a:endParaRPr lang="en-US"/>
          </a:p>
        </p:txBody>
      </p:sp>
    </p:spTree>
    <p:extLst>
      <p:ext uri="{BB962C8B-B14F-4D97-AF65-F5344CB8AC3E}">
        <p14:creationId xmlns:p14="http://schemas.microsoft.com/office/powerpoint/2010/main" val="199863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87F6F-F271-4C9F-8AE8-849FFB4F7F92}"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GB" dirty="0"/>
              <a:t>Computer programs and associated documentation such as requirements, design models and user manuals.</a:t>
            </a:r>
            <a:r>
              <a:rPr lang="tr-TR" dirty="0"/>
              <a:t> </a:t>
            </a:r>
          </a:p>
          <a:p>
            <a:r>
              <a:rPr lang="tr-TR" dirty="0"/>
              <a:t>IEEE</a:t>
            </a:r>
            <a:r>
              <a:rPr lang="tr-TR" baseline="0" dirty="0"/>
              <a:t> glosary: programs, procedures, associated documentation and data pertaining to the operation of a computer system</a:t>
            </a:r>
            <a:endParaRPr lang="en-GB" dirty="0"/>
          </a:p>
        </p:txBody>
      </p:sp>
    </p:spTree>
    <p:extLst>
      <p:ext uri="{BB962C8B-B14F-4D97-AF65-F5344CB8AC3E}">
        <p14:creationId xmlns:p14="http://schemas.microsoft.com/office/powerpoint/2010/main" val="427912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AC30A-C479-475E-96AF-5240C081B89A}" type="slidenum">
              <a:rPr lang="en-US"/>
              <a:pPr/>
              <a:t>27</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r>
              <a:rPr lang="en-US"/>
              <a:t>It is helpful (most of the time necessary, since one may be working in a team) to document the design architecture (i.e., modules and their interactions) before starting the implementation</a:t>
            </a:r>
          </a:p>
        </p:txBody>
      </p:sp>
    </p:spTree>
    <p:extLst>
      <p:ext uri="{BB962C8B-B14F-4D97-AF65-F5344CB8AC3E}">
        <p14:creationId xmlns:p14="http://schemas.microsoft.com/office/powerpoint/2010/main" val="297296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E061C-481C-495C-A5FE-7EE8FFDD0179}" type="slidenum">
              <a:rPr lang="en-US"/>
              <a:pPr/>
              <a:t>46</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pPr lvl="1"/>
            <a:r>
              <a:rPr lang="en-US" dirty="0"/>
              <a:t>Very large software systems still used heavily-documented methodologies, with many volumes in the documentation set; however, smaller systems had a simpler, faster alternative approach to managing the development and maintenance of software calculations and algorithms, information storage/retrieval and display.</a:t>
            </a:r>
          </a:p>
          <a:p>
            <a:endParaRPr lang="en-US" dirty="0"/>
          </a:p>
        </p:txBody>
      </p:sp>
    </p:spTree>
    <p:extLst>
      <p:ext uri="{BB962C8B-B14F-4D97-AF65-F5344CB8AC3E}">
        <p14:creationId xmlns:p14="http://schemas.microsoft.com/office/powerpoint/2010/main" val="33251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4215991-7CAC-4F04-8AF3-5C3296BA3779}" type="datetimeFigureOut">
              <a:rPr lang="en-US" smtClean="0"/>
              <a:t>2/22/19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A15DB59-51E3-4ABB-A38A-A0B70791A86D}"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215991-7CAC-4F04-8AF3-5C3296BA3779}" type="datetimeFigureOut">
              <a:rPr lang="en-US" smtClean="0"/>
              <a:t>2/22/19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215991-7CAC-4F04-8AF3-5C3296BA3779}" type="datetimeFigureOut">
              <a:rPr lang="en-US" smtClean="0"/>
              <a:t>2/22/19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4215991-7CAC-4F04-8AF3-5C3296BA3779}" type="datetimeFigureOut">
              <a:rPr lang="en-US" smtClean="0"/>
              <a:t>2/22/19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5DB59-51E3-4ABB-A38A-A0B70791A86D}"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4215991-7CAC-4F04-8AF3-5C3296BA3779}" type="datetimeFigureOut">
              <a:rPr lang="en-US" smtClean="0"/>
              <a:t>2/22/19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A15DB59-51E3-4ABB-A38A-A0B70791A86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215991-7CAC-4F04-8AF3-5C3296BA3779}" type="datetimeFigureOut">
              <a:rPr lang="en-US" smtClean="0"/>
              <a:t>2/22/19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4215991-7CAC-4F04-8AF3-5C3296BA3779}" type="datetimeFigureOut">
              <a:rPr lang="en-US" smtClean="0"/>
              <a:t>2/22/19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5DB59-51E3-4ABB-A38A-A0B70791A86D}"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4215991-7CAC-4F04-8AF3-5C3296BA3779}" type="datetimeFigureOut">
              <a:rPr lang="en-US" smtClean="0"/>
              <a:t>2/22/19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5DB59-51E3-4ABB-A38A-A0B70791A86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15991-7CAC-4F04-8AF3-5C3296BA3779}" type="datetimeFigureOut">
              <a:rPr lang="en-US" smtClean="0"/>
              <a:t>2/22/19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5DB59-51E3-4ABB-A38A-A0B70791A86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215991-7CAC-4F04-8AF3-5C3296BA3779}" type="datetimeFigureOut">
              <a:rPr lang="en-US" smtClean="0"/>
              <a:t>2/22/19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215991-7CAC-4F04-8AF3-5C3296BA3779}" type="datetimeFigureOut">
              <a:rPr lang="en-US" smtClean="0"/>
              <a:t>2/22/19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5DB59-51E3-4ABB-A38A-A0B70791A8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4215991-7CAC-4F04-8AF3-5C3296BA3779}" type="datetimeFigureOut">
              <a:rPr lang="en-US" smtClean="0"/>
              <a:t>2/22/19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A15DB59-51E3-4ABB-A38A-A0B70791A86D}"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ebster.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Software Engineering</a:t>
            </a:r>
            <a:endParaRPr lang="en-US" dirty="0"/>
          </a:p>
        </p:txBody>
      </p:sp>
      <p:sp>
        <p:nvSpPr>
          <p:cNvPr id="3" name="Subtitle 2"/>
          <p:cNvSpPr>
            <a:spLocks noGrp="1"/>
          </p:cNvSpPr>
          <p:nvPr>
            <p:ph type="subTitle" idx="1"/>
          </p:nvPr>
        </p:nvSpPr>
        <p:spPr>
          <a:xfrm>
            <a:off x="1219200" y="5085184"/>
            <a:ext cx="6858000" cy="533400"/>
          </a:xfrm>
        </p:spPr>
        <p:txBody>
          <a:bodyPr>
            <a:normAutofit fontScale="70000" lnSpcReduction="20000"/>
          </a:bodyPr>
          <a:lstStyle/>
          <a:p>
            <a:r>
              <a:rPr lang="en-US" dirty="0"/>
              <a:t>Ankara </a:t>
            </a:r>
            <a:r>
              <a:rPr lang="en-US" dirty="0" err="1"/>
              <a:t>Yıldırım</a:t>
            </a:r>
            <a:r>
              <a:rPr lang="en-US" dirty="0"/>
              <a:t> </a:t>
            </a:r>
            <a:r>
              <a:rPr lang="en-US" dirty="0" err="1"/>
              <a:t>Beyazit</a:t>
            </a:r>
            <a:r>
              <a:rPr lang="en-US" dirty="0"/>
              <a:t> University – CENG306</a:t>
            </a:r>
          </a:p>
          <a:p>
            <a:r>
              <a:rPr lang="en-US" dirty="0"/>
              <a:t>Instructor: Mehmet Ali </a:t>
            </a:r>
            <a:r>
              <a:rPr lang="en-US" dirty="0" err="1"/>
              <a:t>Akyol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sz="3600" dirty="0"/>
              <a:t>Software – Early Years of Computers</a:t>
            </a:r>
          </a:p>
        </p:txBody>
      </p:sp>
      <p:sp>
        <p:nvSpPr>
          <p:cNvPr id="3075" name="Rectangle 3"/>
          <p:cNvSpPr>
            <a:spLocks noGrp="1" noChangeArrowheads="1"/>
          </p:cNvSpPr>
          <p:nvPr>
            <p:ph type="body" idx="1"/>
          </p:nvPr>
        </p:nvSpPr>
        <p:spPr/>
        <p:txBody>
          <a:bodyPr/>
          <a:lstStyle/>
          <a:p>
            <a:r>
              <a:rPr lang="en-US" dirty="0"/>
              <a:t>Quite small programs</a:t>
            </a:r>
          </a:p>
          <a:p>
            <a:r>
              <a:rPr lang="en-US" dirty="0"/>
              <a:t>Written by one person</a:t>
            </a:r>
          </a:p>
          <a:p>
            <a:r>
              <a:rPr lang="en-US" dirty="0"/>
              <a:t>Written and used by experts in the application area concerned</a:t>
            </a:r>
          </a:p>
          <a:p>
            <a:r>
              <a:rPr lang="en-US" dirty="0"/>
              <a:t>Emphasis was on expressing known algorithms efficiently in some programming language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Software - Today</a:t>
            </a:r>
          </a:p>
        </p:txBody>
      </p:sp>
      <p:sp>
        <p:nvSpPr>
          <p:cNvPr id="5123" name="Rectangle 3"/>
          <p:cNvSpPr>
            <a:spLocks noGrp="1" noChangeArrowheads="1"/>
          </p:cNvSpPr>
          <p:nvPr>
            <p:ph type="body" idx="1"/>
          </p:nvPr>
        </p:nvSpPr>
        <p:spPr/>
        <p:txBody>
          <a:bodyPr/>
          <a:lstStyle/>
          <a:p>
            <a:r>
              <a:rPr lang="en-US" dirty="0"/>
              <a:t>Programs are:</a:t>
            </a:r>
          </a:p>
          <a:p>
            <a:pPr lvl="1"/>
            <a:r>
              <a:rPr lang="en-US" dirty="0"/>
              <a:t>often very large</a:t>
            </a:r>
          </a:p>
          <a:p>
            <a:pPr lvl="1"/>
            <a:r>
              <a:rPr lang="en-US" dirty="0"/>
              <a:t>developed by teams that collaborate over periods spanning several years</a:t>
            </a:r>
          </a:p>
          <a:p>
            <a:pPr lvl="1"/>
            <a:r>
              <a:rPr lang="en-US" dirty="0"/>
              <a:t>developers are not the future users of the system they develop and they have no expert knowledge of the application area</a:t>
            </a:r>
          </a:p>
          <a:p>
            <a:pPr lvl="1"/>
            <a:r>
              <a:rPr lang="en-US" dirty="0"/>
              <a:t>Heterogeneous: </a:t>
            </a:r>
            <a:r>
              <a:rPr lang="en-GB" dirty="0"/>
              <a:t> systems are required to operate as distributed systems across networks that include different types of computer and mobile devices. </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3408"/>
            <a:ext cx="8229600" cy="990600"/>
          </a:xfrm>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364806"/>
              </p:ext>
            </p:extLst>
          </p:nvPr>
        </p:nvGraphicFramePr>
        <p:xfrm>
          <a:off x="323528" y="764704"/>
          <a:ext cx="8568952" cy="6002883"/>
        </p:xfrm>
        <a:graphic>
          <a:graphicData uri="http://schemas.openxmlformats.org/drawingml/2006/table">
            <a:tbl>
              <a:tblPr firstRow="1" bandRow="1">
                <a:tableStyleId>{B301B821-A1FF-4177-AEE7-76D212191A09}</a:tableStyleId>
              </a:tblPr>
              <a:tblGrid>
                <a:gridCol w="180020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760323">
                <a:tc>
                  <a:txBody>
                    <a:bodyPr/>
                    <a:lstStyle/>
                    <a:p>
                      <a:pPr algn="just">
                        <a:spcAft>
                          <a:spcPts val="0"/>
                        </a:spcAft>
                      </a:pPr>
                      <a:r>
                        <a:rPr lang="en-GB" sz="1800" dirty="0">
                          <a:latin typeface="Arial"/>
                          <a:cs typeface="Arial"/>
                        </a:rPr>
                        <a:t>Product characteristic</a:t>
                      </a:r>
                      <a:endParaRPr lang="en-GB" sz="18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800" dirty="0">
                          <a:latin typeface="Arial"/>
                          <a:cs typeface="Arial"/>
                        </a:rPr>
                        <a:t>Description</a:t>
                      </a:r>
                      <a:endParaRPr lang="en-GB" sz="18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235525">
                <a:tc>
                  <a:txBody>
                    <a:bodyPr/>
                    <a:lstStyle/>
                    <a:p>
                      <a:pPr algn="just">
                        <a:spcAft>
                          <a:spcPts val="0"/>
                        </a:spcAft>
                      </a:pPr>
                      <a:r>
                        <a:rPr lang="en-GB" sz="2000" dirty="0">
                          <a:latin typeface="Arial"/>
                          <a:cs typeface="Arial"/>
                        </a:rPr>
                        <a:t>Maintainability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520646">
                <a:tc>
                  <a:txBody>
                    <a:bodyPr/>
                    <a:lstStyle/>
                    <a:p>
                      <a:pPr algn="l">
                        <a:spcAft>
                          <a:spcPts val="0"/>
                        </a:spcAft>
                      </a:pPr>
                      <a:r>
                        <a:rPr lang="en-GB" sz="2000" dirty="0">
                          <a:latin typeface="Arial"/>
                          <a:cs typeface="Arial"/>
                        </a:rPr>
                        <a:t>Dependability and security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1235525">
                <a:tc>
                  <a:txBody>
                    <a:bodyPr/>
                    <a:lstStyle/>
                    <a:p>
                      <a:pPr algn="just">
                        <a:spcAft>
                          <a:spcPts val="0"/>
                        </a:spcAft>
                      </a:pPr>
                      <a:r>
                        <a:rPr lang="en-GB" sz="2000" dirty="0">
                          <a:latin typeface="Arial"/>
                          <a:cs typeface="Arial"/>
                        </a:rPr>
                        <a:t>Efficiency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should not make wasteful use of system resources such as memory and processor cycles. Efficiency therefore includes responsiveness, processing time, memory utilisation, etc.</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950404">
                <a:tc>
                  <a:txBody>
                    <a:bodyPr/>
                    <a:lstStyle/>
                    <a:p>
                      <a:pPr algn="just">
                        <a:spcAft>
                          <a:spcPts val="0"/>
                        </a:spcAft>
                      </a:pPr>
                      <a:r>
                        <a:rPr lang="en-GB" sz="2000" dirty="0">
                          <a:latin typeface="Arial"/>
                          <a:cs typeface="Arial"/>
                        </a:rPr>
                        <a:t>Acceptability</a:t>
                      </a:r>
                      <a:endParaRPr lang="en-GB" sz="20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2000" dirty="0">
                          <a:latin typeface="Arial"/>
                          <a:cs typeface="Arial"/>
                        </a:rPr>
                        <a:t>Software must be acceptable to the type of users for which it is designed. This means that it must be understandable, usable and compatible with other systems that they use.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2955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What is Engineering?</a:t>
            </a:r>
          </a:p>
        </p:txBody>
      </p:sp>
      <p:sp>
        <p:nvSpPr>
          <p:cNvPr id="12291" name="Rectangle 3"/>
          <p:cNvSpPr>
            <a:spLocks noGrp="1" noChangeArrowheads="1"/>
          </p:cNvSpPr>
          <p:nvPr>
            <p:ph type="body" idx="1"/>
          </p:nvPr>
        </p:nvSpPr>
        <p:spPr/>
        <p:txBody>
          <a:bodyPr/>
          <a:lstStyle/>
          <a:p>
            <a:pPr>
              <a:lnSpc>
                <a:spcPct val="80000"/>
              </a:lnSpc>
            </a:pPr>
            <a:r>
              <a:rPr lang="en-US" sz="2400" dirty="0"/>
              <a:t>The creative application of scientific principles to design or develop structures, machines, apparatus, …</a:t>
            </a:r>
          </a:p>
          <a:p>
            <a:pPr lvl="1">
              <a:lnSpc>
                <a:spcPct val="80000"/>
              </a:lnSpc>
              <a:buFont typeface="Wingdings" pitchFamily="2" charset="2"/>
              <a:buNone/>
            </a:pPr>
            <a:r>
              <a:rPr lang="en-US" sz="1400" dirty="0"/>
              <a:t>(Engineers Council for Professional Development – US)</a:t>
            </a:r>
          </a:p>
          <a:p>
            <a:pPr>
              <a:lnSpc>
                <a:spcPct val="80000"/>
              </a:lnSpc>
            </a:pPr>
            <a:r>
              <a:rPr lang="en-US" sz="2400" dirty="0"/>
              <a:t>An activity of building useful things to serve recognizable purposes</a:t>
            </a:r>
          </a:p>
          <a:p>
            <a:pPr lvl="1">
              <a:lnSpc>
                <a:spcPct val="80000"/>
              </a:lnSpc>
              <a:buFont typeface="Wingdings" pitchFamily="2" charset="2"/>
              <a:buNone/>
            </a:pPr>
            <a:r>
              <a:rPr lang="en-US" sz="1400" dirty="0"/>
              <a:t>(Jackson – Software Requirements &amp; Specifications)</a:t>
            </a:r>
            <a:endParaRPr lang="tr-TR" sz="1400" dirty="0"/>
          </a:p>
          <a:p>
            <a:pPr>
              <a:lnSpc>
                <a:spcPct val="80000"/>
              </a:lnSpc>
            </a:pPr>
            <a:r>
              <a:rPr lang="tr-TR" sz="2400" dirty="0"/>
              <a:t>T</a:t>
            </a:r>
            <a:r>
              <a:rPr lang="en-US" sz="2400" dirty="0"/>
              <a:t>he application of science and mathematics by which the properties of matter and the sources of energy in nature are made useful to people </a:t>
            </a:r>
            <a:endParaRPr lang="tr-TR" sz="2400" dirty="0"/>
          </a:p>
          <a:p>
            <a:pPr>
              <a:lnSpc>
                <a:spcPct val="80000"/>
              </a:lnSpc>
              <a:buFont typeface="Wingdings" pitchFamily="2" charset="2"/>
              <a:buNone/>
            </a:pPr>
            <a:r>
              <a:rPr lang="tr-TR" sz="1800" dirty="0"/>
              <a:t>	  </a:t>
            </a:r>
            <a:r>
              <a:rPr lang="tr-TR" sz="1500" dirty="0"/>
              <a:t>(</a:t>
            </a:r>
            <a:r>
              <a:rPr lang="en-US" sz="1500" dirty="0">
                <a:hlinkClick r:id="rId2"/>
              </a:rPr>
              <a:t>http://www.webster.com/</a:t>
            </a:r>
            <a:r>
              <a:rPr lang="tr-TR" sz="1500" dirty="0"/>
              <a:t>)</a:t>
            </a:r>
          </a:p>
          <a:p>
            <a:pPr>
              <a:lnSpc>
                <a:spcPct val="80000"/>
              </a:lnSpc>
            </a:pPr>
            <a:r>
              <a:rPr lang="tr-TR" sz="2400" dirty="0"/>
              <a:t>Engineers make things </a:t>
            </a:r>
            <a:r>
              <a:rPr lang="en-US" sz="2400" dirty="0"/>
              <a:t>“work”</a:t>
            </a:r>
            <a:r>
              <a:rPr lang="tr-TR" sz="2400" dirty="0"/>
              <a:t> by appyling </a:t>
            </a:r>
            <a:r>
              <a:rPr lang="tr-TR" sz="2400" dirty="0">
                <a:solidFill>
                  <a:srgbClr val="FF3300"/>
                </a:solidFill>
              </a:rPr>
              <a:t>theories </a:t>
            </a:r>
            <a:r>
              <a:rPr lang="tr-TR" sz="2400" dirty="0"/>
              <a:t>+</a:t>
            </a:r>
            <a:r>
              <a:rPr lang="tr-TR" sz="2400" dirty="0">
                <a:solidFill>
                  <a:srgbClr val="FF3300"/>
                </a:solidFill>
              </a:rPr>
              <a:t> methods</a:t>
            </a:r>
            <a:r>
              <a:rPr lang="tr-TR" sz="2400" dirty="0"/>
              <a:t> +</a:t>
            </a:r>
            <a:r>
              <a:rPr lang="tr-TR" sz="2400" dirty="0">
                <a:solidFill>
                  <a:srgbClr val="FF3300"/>
                </a:solidFill>
              </a:rPr>
              <a:t> tools</a:t>
            </a:r>
            <a:r>
              <a:rPr lang="tr-TR" sz="2400" dirty="0"/>
              <a:t> where appropriate.</a:t>
            </a:r>
          </a:p>
          <a:p>
            <a:pPr>
              <a:lnSpc>
                <a:spcPct val="80000"/>
              </a:lnSpc>
            </a:pPr>
            <a:r>
              <a:rPr lang="tr-TR" sz="2400" dirty="0"/>
              <a:t>Try to discover solutions within </a:t>
            </a:r>
            <a:r>
              <a:rPr lang="en-US" sz="2400" dirty="0"/>
              <a:t>“constraints”</a:t>
            </a:r>
            <a:r>
              <a:rPr lang="tr-TR" sz="2400" dirty="0"/>
              <a: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tr-TR"/>
              <a:t>Principles of any Engineering activity</a:t>
            </a:r>
            <a:endParaRPr lang="en-US" dirty="0"/>
          </a:p>
        </p:txBody>
      </p:sp>
      <p:sp>
        <p:nvSpPr>
          <p:cNvPr id="128003" name="Rectangle 3"/>
          <p:cNvSpPr>
            <a:spLocks noGrp="1" noChangeArrowheads="1"/>
          </p:cNvSpPr>
          <p:nvPr>
            <p:ph type="body" idx="1"/>
          </p:nvPr>
        </p:nvSpPr>
        <p:spPr/>
        <p:txBody>
          <a:bodyPr/>
          <a:lstStyle/>
          <a:p>
            <a:pPr>
              <a:buFont typeface="Wingdings" pitchFamily="2" charset="2"/>
              <a:buNone/>
            </a:pPr>
            <a:r>
              <a:rPr lang="tr-TR"/>
              <a:t>Projects should be completed</a:t>
            </a:r>
          </a:p>
          <a:p>
            <a:r>
              <a:rPr lang="tr-TR"/>
              <a:t>Within anticipated budget </a:t>
            </a:r>
            <a:r>
              <a:rPr lang="tr-TR">
                <a:solidFill>
                  <a:srgbClr val="FF3300"/>
                </a:solidFill>
              </a:rPr>
              <a:t>Cost</a:t>
            </a:r>
          </a:p>
          <a:p>
            <a:r>
              <a:rPr lang="tr-TR"/>
              <a:t>Within anticipated schedule </a:t>
            </a:r>
            <a:r>
              <a:rPr lang="tr-TR">
                <a:solidFill>
                  <a:srgbClr val="FF3300"/>
                </a:solidFill>
              </a:rPr>
              <a:t>Time</a:t>
            </a:r>
          </a:p>
          <a:p>
            <a:r>
              <a:rPr lang="tr-TR"/>
              <a:t>With conformance to customers’ requirements </a:t>
            </a:r>
            <a:r>
              <a:rPr lang="tr-TR">
                <a:solidFill>
                  <a:srgbClr val="FF3300"/>
                </a:solidFill>
              </a:rPr>
              <a:t>Quality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dissolve">
                                      <p:cBhvr>
                                        <p:cTn id="7" dur="500"/>
                                        <p:tgtEl>
                                          <p:spTgt spid="12800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003">
                                            <p:txEl>
                                              <p:pRg st="2" end="2"/>
                                            </p:txEl>
                                          </p:spTgt>
                                        </p:tgtEl>
                                        <p:attrNameLst>
                                          <p:attrName>style.visibility</p:attrName>
                                        </p:attrNameLst>
                                      </p:cBhvr>
                                      <p:to>
                                        <p:strVal val="visible"/>
                                      </p:to>
                                    </p:set>
                                    <p:animEffect transition="in" filter="dissolve">
                                      <p:cBhvr>
                                        <p:cTn id="10" dur="500"/>
                                        <p:tgtEl>
                                          <p:spTgt spid="12800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animEffect transition="in" filter="dissolve">
                                      <p:cBhvr>
                                        <p:cTn id="13"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Engineering?</a:t>
            </a:r>
          </a:p>
        </p:txBody>
      </p:sp>
      <p:sp>
        <p:nvSpPr>
          <p:cNvPr id="3" name="Content Placeholder 2"/>
          <p:cNvSpPr>
            <a:spLocks noGrp="1"/>
          </p:cNvSpPr>
          <p:nvPr>
            <p:ph sz="quarter" idx="1"/>
          </p:nvPr>
        </p:nvSpPr>
        <p:spPr/>
        <p:txBody>
          <a:bodyPr/>
          <a:lstStyle/>
          <a:p>
            <a:r>
              <a:rPr lang="en-GB" sz="2800" dirty="0">
                <a:latin typeface="Arial"/>
                <a:cs typeface="Arial"/>
              </a:rPr>
              <a:t>“Software engineering is an engineering discipline that is </a:t>
            </a:r>
            <a:r>
              <a:rPr lang="en-GB" sz="2800" b="1" dirty="0">
                <a:latin typeface="Arial"/>
                <a:cs typeface="Arial"/>
              </a:rPr>
              <a:t>concerned with all aspects of software production</a:t>
            </a:r>
            <a:r>
              <a:rPr lang="en-GB" sz="2800" dirty="0">
                <a:latin typeface="Arial"/>
                <a:cs typeface="Arial"/>
              </a:rPr>
              <a:t>.”</a:t>
            </a:r>
            <a:endParaRPr lang="en-GB" sz="2800" dirty="0">
              <a:solidFill>
                <a:srgbClr val="000000"/>
              </a:solidFill>
              <a:latin typeface="Arial"/>
              <a:ea typeface="Times New Roman"/>
              <a:cs typeface="Arial"/>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b="1" i="1"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defTabSz="962025"/>
            <a:r>
              <a:rPr lang="en-GB" sz="2800" dirty="0"/>
              <a:t>What is the difference between Software Engineering and Computer Science?</a:t>
            </a:r>
            <a:endParaRPr lang="en-GB" sz="1800" dirty="0"/>
          </a:p>
        </p:txBody>
      </p:sp>
      <p:sp>
        <p:nvSpPr>
          <p:cNvPr id="125955" name="Rectangle 3"/>
          <p:cNvSpPr>
            <a:spLocks noGrp="1" noChangeArrowheads="1"/>
          </p:cNvSpPr>
          <p:nvPr>
            <p:ph type="body" idx="1"/>
          </p:nvPr>
        </p:nvSpPr>
        <p:spPr/>
        <p:txBody>
          <a:bodyPr/>
          <a:lstStyle/>
          <a:p>
            <a:pPr marL="488950" indent="-488950" defTabSz="962025"/>
            <a:r>
              <a:rPr lang="en-GB" dirty="0"/>
              <a:t>Computer science is concerned with theory and fundamentals; software engineering is concerned with the practicalities of developing and delivering useful software.</a:t>
            </a:r>
          </a:p>
          <a:p>
            <a:pPr marL="488950" indent="-488950" defTabSz="962025"/>
            <a:r>
              <a:rPr lang="en-GB" dirty="0"/>
              <a:t>Computer science theories are still insufficient to act as a complete underpinning for software engineering (unlike e.g. physics and electrical engineering).</a:t>
            </a:r>
          </a:p>
        </p:txBody>
      </p:sp>
    </p:spTree>
    <p:extLst>
      <p:ext uri="{BB962C8B-B14F-4D97-AF65-F5344CB8AC3E}">
        <p14:creationId xmlns:p14="http://schemas.microsoft.com/office/powerpoint/2010/main" val="2997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checkerboard(across)">
                                      <p:cBhvr>
                                        <p:cTn id="7" dur="500"/>
                                        <p:tgtEl>
                                          <p:spTgt spid="125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checkerboard(across)">
                                      <p:cBhvr>
                                        <p:cTn id="12" dur="500"/>
                                        <p:tgtEl>
                                          <p:spTgt spid="125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a:t>
            </a:r>
          </a:p>
        </p:txBody>
      </p:sp>
      <p:sp>
        <p:nvSpPr>
          <p:cNvPr id="3" name="Content Placeholder 2"/>
          <p:cNvSpPr>
            <a:spLocks noGrp="1"/>
          </p:cNvSpPr>
          <p:nvPr>
            <p:ph sz="quarter" idx="1"/>
          </p:nvPr>
        </p:nvSpPr>
        <p:spPr/>
        <p:txBody>
          <a:bodyPr>
            <a:normAutofit/>
          </a:bodyPr>
          <a:lstStyle/>
          <a:p>
            <a:pPr>
              <a:buNone/>
            </a:pPr>
            <a:r>
              <a:rPr lang="en-US" u="sng" dirty="0"/>
              <a:t>Recommended Textbooks:</a:t>
            </a:r>
            <a:endParaRPr lang="en-US" dirty="0"/>
          </a:p>
          <a:p>
            <a:r>
              <a:rPr lang="en-US" dirty="0"/>
              <a:t>Ian Summerville, Software Engineering 9</a:t>
            </a:r>
            <a:r>
              <a:rPr lang="en-US" baseline="30000" dirty="0"/>
              <a:t>th</a:t>
            </a:r>
            <a:r>
              <a:rPr lang="en-US" dirty="0"/>
              <a:t> Edition, Addison Wesley, March 2010</a:t>
            </a:r>
          </a:p>
          <a:p>
            <a:r>
              <a:rPr lang="en-US" dirty="0"/>
              <a:t>Roger Pressman, Software Engineering: A Practitioner's Approach,7</a:t>
            </a:r>
            <a:r>
              <a:rPr lang="en-US" baseline="30000" dirty="0"/>
              <a:t>th</a:t>
            </a:r>
            <a:r>
              <a:rPr lang="en-US" dirty="0"/>
              <a:t> edition, R. S. Pressman &amp; Associates, Inc. 2010</a:t>
            </a:r>
          </a:p>
          <a:p>
            <a:endParaRPr lang="en-US" dirty="0"/>
          </a:p>
          <a:p>
            <a:pPr>
              <a:buNone/>
            </a:pPr>
            <a:r>
              <a:rPr lang="en-US" sz="2000" dirty="0"/>
              <a:t>The lecture slides are designed and adapted from slides provided </a:t>
            </a:r>
          </a:p>
          <a:p>
            <a:pPr>
              <a:buNone/>
            </a:pPr>
            <a:r>
              <a:rPr lang="en-US" sz="2000" dirty="0"/>
              <a:t>by Software Engineering: A Practitioner’s Approach, 7/e (McGraw-Hill 2009) </a:t>
            </a:r>
          </a:p>
          <a:p>
            <a:pPr>
              <a:buNone/>
            </a:pPr>
            <a:r>
              <a:rPr lang="en-US" sz="2000" dirty="0"/>
              <a:t>by Roger Pressman and Software Engineering 9/e Addison Wesley 2011 by Ian </a:t>
            </a:r>
            <a:r>
              <a:rPr lang="en-US" sz="2000" dirty="0" err="1"/>
              <a:t>Sommervill</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defTabSz="962025"/>
            <a:r>
              <a:rPr lang="en-GB" sz="2800" dirty="0"/>
              <a:t>What is the difference between Software Engineering and System Engineering?</a:t>
            </a:r>
            <a:endParaRPr lang="en-GB" sz="1800" dirty="0"/>
          </a:p>
        </p:txBody>
      </p:sp>
      <p:sp>
        <p:nvSpPr>
          <p:cNvPr id="126979" name="Rectangle 3"/>
          <p:cNvSpPr>
            <a:spLocks noGrp="1" noChangeArrowheads="1"/>
          </p:cNvSpPr>
          <p:nvPr>
            <p:ph type="body" idx="1"/>
          </p:nvPr>
        </p:nvSpPr>
        <p:spPr/>
        <p:txBody>
          <a:bodyPr/>
          <a:lstStyle/>
          <a:p>
            <a:pPr marL="488950" indent="-488950" defTabSz="962025">
              <a:lnSpc>
                <a:spcPct val="90000"/>
              </a:lnSpc>
            </a:pPr>
            <a:r>
              <a:rPr lang="en-GB" dirty="0"/>
              <a:t>System engineering is concerned with all aspects of computer-based systems development including hardware, software and process engineering.</a:t>
            </a:r>
          </a:p>
          <a:p>
            <a:pPr marL="488950" indent="-488950" defTabSz="962025">
              <a:lnSpc>
                <a:spcPct val="90000"/>
              </a:lnSpc>
            </a:pPr>
            <a:endParaRPr lang="tr-TR" dirty="0"/>
          </a:p>
          <a:p>
            <a:pPr marL="488950" indent="-488950" defTabSz="962025">
              <a:lnSpc>
                <a:spcPct val="90000"/>
              </a:lnSpc>
            </a:pPr>
            <a:r>
              <a:rPr lang="en-GB" dirty="0"/>
              <a:t>Software engineering is part of this process concerned with developing the software infrastructure, control, applications and databases in the system.</a:t>
            </a:r>
          </a:p>
        </p:txBody>
      </p:sp>
    </p:spTree>
    <p:extLst>
      <p:ext uri="{BB962C8B-B14F-4D97-AF65-F5344CB8AC3E}">
        <p14:creationId xmlns:p14="http://schemas.microsoft.com/office/powerpoint/2010/main" val="243323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checkerboard(across)">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6979">
                                            <p:txEl>
                                              <p:pRg st="2" end="2"/>
                                            </p:txEl>
                                          </p:spTgt>
                                        </p:tgtEl>
                                        <p:attrNameLst>
                                          <p:attrName>style.visibility</p:attrName>
                                        </p:attrNameLst>
                                      </p:cBhvr>
                                      <p:to>
                                        <p:strVal val="visible"/>
                                      </p:to>
                                    </p:set>
                                    <p:animEffect transition="in" filter="checkerboard(across)">
                                      <p:cBhvr>
                                        <p:cTn id="12" dur="500"/>
                                        <p:tgtEl>
                                          <p:spTgt spid="12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normAutofit lnSpcReduction="10000"/>
          </a:bodyPr>
          <a:lstStyle/>
          <a:p>
            <a:r>
              <a:rPr lang="en-GB" dirty="0"/>
              <a:t>More and more, individuals and society rely on advanced software systems. We need to be able to produce </a:t>
            </a:r>
            <a:r>
              <a:rPr lang="en-GB" b="1" dirty="0"/>
              <a:t>reliable and trustworthy systems economically and quickly.</a:t>
            </a:r>
          </a:p>
          <a:p>
            <a:r>
              <a:rPr lang="en-GB" i="1" dirty="0"/>
              <a:t>Software engineering is concerned with cost-effective software development.</a:t>
            </a:r>
            <a:endParaRPr lang="en-GB" b="1" i="1" dirty="0"/>
          </a:p>
          <a:p>
            <a:r>
              <a:rPr lang="en-GB" dirty="0"/>
              <a:t>It is usually </a:t>
            </a:r>
            <a:r>
              <a:rPr lang="en-GB" b="1" dirty="0"/>
              <a:t>cheaper, in the long run</a:t>
            </a:r>
            <a:r>
              <a:rPr lang="en-GB" dirty="0"/>
              <a:t>, to use software engineering methods and techniques for software systems rather than just write the programs as if it was a personal programming project. For most types of system, the majority of costs are the </a:t>
            </a:r>
            <a:r>
              <a:rPr lang="en-GB" b="1" dirty="0"/>
              <a:t>costs of changing </a:t>
            </a:r>
            <a:r>
              <a:rPr lang="en-GB" dirty="0"/>
              <a:t>the software after it has gone into use.</a:t>
            </a:r>
          </a:p>
          <a:p>
            <a:endParaRPr 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normAutofit lnSpcReduction="10000"/>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dirty="0"/>
          </a:p>
        </p:txBody>
      </p:sp>
    </p:spTree>
    <p:extLst>
      <p:ext uri="{BB962C8B-B14F-4D97-AF65-F5344CB8AC3E}">
        <p14:creationId xmlns:p14="http://schemas.microsoft.com/office/powerpoint/2010/main" val="135555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Example</a:t>
            </a:r>
            <a:endParaRPr lang="tr-TR" dirty="0"/>
          </a:p>
        </p:txBody>
      </p:sp>
      <p:sp>
        <p:nvSpPr>
          <p:cNvPr id="3" name="Content Placeholder 2"/>
          <p:cNvSpPr>
            <a:spLocks noGrp="1"/>
          </p:cNvSpPr>
          <p:nvPr>
            <p:ph idx="1"/>
          </p:nvPr>
        </p:nvSpPr>
        <p:spPr/>
        <p:txBody>
          <a:bodyPr/>
          <a:lstStyle/>
          <a:p>
            <a:r>
              <a:rPr lang="en-US" dirty="0"/>
              <a:t>Here is an example that briefly covers what we will discuss in depth in terms of </a:t>
            </a:r>
            <a:r>
              <a:rPr lang="en-US" u="sng" dirty="0"/>
              <a:t>software development process activities</a:t>
            </a:r>
          </a:p>
          <a:p>
            <a:pPr lvl="1"/>
            <a:r>
              <a:rPr lang="en-US" dirty="0"/>
              <a:t>We will see each of these activities in depth</a:t>
            </a:r>
          </a:p>
          <a:p>
            <a:pPr lvl="1"/>
            <a:endParaRPr lang="en-US" dirty="0"/>
          </a:p>
          <a:p>
            <a:pPr lvl="1"/>
            <a:r>
              <a:rPr lang="en-US" dirty="0"/>
              <a:t>Note that this example does not cover all parts of software engineering</a:t>
            </a:r>
          </a:p>
          <a:p>
            <a:pPr lvl="1"/>
            <a:endParaRPr lang="en-US" dirty="0"/>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dirty="0"/>
          </a:p>
        </p:txBody>
      </p:sp>
    </p:spTree>
    <p:extLst>
      <p:ext uri="{BB962C8B-B14F-4D97-AF65-F5344CB8AC3E}">
        <p14:creationId xmlns:p14="http://schemas.microsoft.com/office/powerpoint/2010/main" val="137078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Small Example</a:t>
            </a:r>
          </a:p>
        </p:txBody>
      </p:sp>
      <p:sp>
        <p:nvSpPr>
          <p:cNvPr id="153603" name="Rectangle 3"/>
          <p:cNvSpPr>
            <a:spLocks noGrp="1" noChangeArrowheads="1"/>
          </p:cNvSpPr>
          <p:nvPr>
            <p:ph type="body" idx="1"/>
          </p:nvPr>
        </p:nvSpPr>
        <p:spPr/>
        <p:txBody>
          <a:bodyPr/>
          <a:lstStyle/>
          <a:p>
            <a:pPr>
              <a:lnSpc>
                <a:spcPct val="80000"/>
              </a:lnSpc>
            </a:pPr>
            <a:r>
              <a:rPr lang="en-US" sz="2400" dirty="0"/>
              <a:t>Software Project:</a:t>
            </a:r>
          </a:p>
          <a:p>
            <a:pPr lvl="1">
              <a:lnSpc>
                <a:spcPct val="80000"/>
              </a:lnSpc>
              <a:buFont typeface="Wingdings" pitchFamily="2" charset="2"/>
              <a:buNone/>
            </a:pPr>
            <a:r>
              <a:rPr lang="en-US" dirty="0"/>
              <a:t>“Write a program that sorts a set of integers”</a:t>
            </a:r>
          </a:p>
          <a:p>
            <a:pPr lvl="1">
              <a:lnSpc>
                <a:spcPct val="80000"/>
              </a:lnSpc>
            </a:pPr>
            <a:r>
              <a:rPr lang="en-US" sz="2000" dirty="0"/>
              <a:t>Not a large software project we can still finds hints of the problems that can arise in large projects</a:t>
            </a:r>
          </a:p>
          <a:p>
            <a:pPr lvl="1">
              <a:lnSpc>
                <a:spcPct val="80000"/>
              </a:lnSpc>
            </a:pPr>
            <a:endParaRPr lang="en-US" sz="2000" dirty="0"/>
          </a:p>
          <a:p>
            <a:pPr>
              <a:lnSpc>
                <a:spcPct val="80000"/>
              </a:lnSpc>
            </a:pPr>
            <a:r>
              <a:rPr lang="en-US" sz="2400" dirty="0"/>
              <a:t>First of all, </a:t>
            </a:r>
            <a:r>
              <a:rPr lang="en-US" sz="2400" u="sng" dirty="0"/>
              <a:t>what is the input?</a:t>
            </a:r>
            <a:r>
              <a:rPr lang="en-US" sz="2400" dirty="0"/>
              <a:t> </a:t>
            </a:r>
          </a:p>
        </p:txBody>
      </p:sp>
      <p:sp>
        <p:nvSpPr>
          <p:cNvPr id="153604" name="Text Box 4"/>
          <p:cNvSpPr txBox="1">
            <a:spLocks noChangeArrowheads="1"/>
          </p:cNvSpPr>
          <p:nvPr/>
        </p:nvSpPr>
        <p:spPr bwMode="auto">
          <a:xfrm>
            <a:off x="517525" y="6127750"/>
            <a:ext cx="4610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Source: Lecture notes of </a:t>
            </a:r>
            <a:r>
              <a:rPr lang="en-US" dirty="0" err="1"/>
              <a:t>Tevfik</a:t>
            </a:r>
            <a:r>
              <a:rPr lang="en-US" dirty="0"/>
              <a:t> </a:t>
            </a:r>
            <a:r>
              <a:rPr lang="en-US" dirty="0" err="1"/>
              <a:t>Bultan</a:t>
            </a:r>
            <a:endParaRPr lang="en-US" dirty="0"/>
          </a:p>
        </p:txBody>
      </p:sp>
    </p:spTree>
    <p:extLst>
      <p:ext uri="{BB962C8B-B14F-4D97-AF65-F5344CB8AC3E}">
        <p14:creationId xmlns:p14="http://schemas.microsoft.com/office/powerpoint/2010/main" val="234101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Small Example</a:t>
            </a:r>
          </a:p>
        </p:txBody>
      </p:sp>
      <p:sp>
        <p:nvSpPr>
          <p:cNvPr id="153603" name="Rectangle 3"/>
          <p:cNvSpPr>
            <a:spLocks noGrp="1" noChangeArrowheads="1"/>
          </p:cNvSpPr>
          <p:nvPr>
            <p:ph type="body" idx="1"/>
          </p:nvPr>
        </p:nvSpPr>
        <p:spPr/>
        <p:txBody>
          <a:bodyPr/>
          <a:lstStyle/>
          <a:p>
            <a:pPr>
              <a:lnSpc>
                <a:spcPct val="80000"/>
              </a:lnSpc>
            </a:pPr>
            <a:r>
              <a:rPr lang="en-US" sz="2400" dirty="0"/>
              <a:t>Software Project:</a:t>
            </a:r>
          </a:p>
          <a:p>
            <a:pPr lvl="1">
              <a:lnSpc>
                <a:spcPct val="80000"/>
              </a:lnSpc>
              <a:buFont typeface="Wingdings" pitchFamily="2" charset="2"/>
              <a:buNone/>
            </a:pPr>
            <a:r>
              <a:rPr lang="en-US" dirty="0"/>
              <a:t>“Write a program that sorts a set of integers”</a:t>
            </a:r>
          </a:p>
          <a:p>
            <a:pPr lvl="1">
              <a:lnSpc>
                <a:spcPct val="80000"/>
              </a:lnSpc>
            </a:pPr>
            <a:r>
              <a:rPr lang="en-US" sz="2000" dirty="0"/>
              <a:t>Not a large software project we can still finds hints of the problems that can arise in large projects</a:t>
            </a:r>
          </a:p>
          <a:p>
            <a:pPr lvl="1">
              <a:lnSpc>
                <a:spcPct val="80000"/>
              </a:lnSpc>
            </a:pPr>
            <a:endParaRPr lang="en-US" sz="2000" dirty="0"/>
          </a:p>
          <a:p>
            <a:pPr>
              <a:lnSpc>
                <a:spcPct val="80000"/>
              </a:lnSpc>
            </a:pPr>
            <a:r>
              <a:rPr lang="en-US" sz="2400" dirty="0"/>
              <a:t>First of all, </a:t>
            </a:r>
            <a:r>
              <a:rPr lang="en-US" sz="2400" u="sng" dirty="0"/>
              <a:t>what is the input?</a:t>
            </a:r>
            <a:r>
              <a:rPr lang="en-US" sz="2400" dirty="0"/>
              <a:t> </a:t>
            </a:r>
          </a:p>
          <a:p>
            <a:pPr lvl="1">
              <a:lnSpc>
                <a:spcPct val="80000"/>
              </a:lnSpc>
            </a:pPr>
            <a:r>
              <a:rPr lang="en-US" sz="2000" dirty="0"/>
              <a:t>Will the program read a set of integers from a file? ASCII file? How will the program read the name of the input file? </a:t>
            </a:r>
          </a:p>
          <a:p>
            <a:pPr lvl="1">
              <a:lnSpc>
                <a:spcPct val="80000"/>
              </a:lnSpc>
            </a:pPr>
            <a:r>
              <a:rPr lang="en-US" sz="2000" dirty="0"/>
              <a:t>Will there be white space between integers (What is the definition of white space?) or commas, etc.? </a:t>
            </a:r>
          </a:p>
          <a:p>
            <a:pPr lvl="1">
              <a:lnSpc>
                <a:spcPct val="80000"/>
              </a:lnSpc>
            </a:pPr>
            <a:r>
              <a:rPr lang="en-US" sz="2000" dirty="0"/>
              <a:t>Is there a bound on number of integers in the input file? </a:t>
            </a:r>
          </a:p>
          <a:p>
            <a:pPr lvl="1">
              <a:lnSpc>
                <a:spcPct val="80000"/>
              </a:lnSpc>
            </a:pPr>
            <a:r>
              <a:rPr lang="en-US" sz="2000" dirty="0"/>
              <a:t>What happens if the input is an empty file? What happens if the input file contains characters other than integers</a:t>
            </a:r>
          </a:p>
        </p:txBody>
      </p:sp>
      <p:sp>
        <p:nvSpPr>
          <p:cNvPr id="153604" name="Text Box 4"/>
          <p:cNvSpPr txBox="1">
            <a:spLocks noChangeArrowheads="1"/>
          </p:cNvSpPr>
          <p:nvPr/>
        </p:nvSpPr>
        <p:spPr bwMode="auto">
          <a:xfrm>
            <a:off x="517525" y="6127750"/>
            <a:ext cx="4610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Source: Lecture notes of </a:t>
            </a:r>
            <a:r>
              <a:rPr lang="en-US" dirty="0" err="1"/>
              <a:t>Tevfik</a:t>
            </a:r>
            <a:r>
              <a:rPr lang="en-US" dirty="0"/>
              <a:t> </a:t>
            </a:r>
            <a:r>
              <a:rPr lang="en-US" dirty="0" err="1"/>
              <a:t>Bultan</a:t>
            </a:r>
            <a:endParaRPr lang="en-US" dirty="0"/>
          </a:p>
        </p:txBody>
      </p:sp>
    </p:spTree>
    <p:extLst>
      <p:ext uri="{BB962C8B-B14F-4D97-AF65-F5344CB8AC3E}">
        <p14:creationId xmlns:p14="http://schemas.microsoft.com/office/powerpoint/2010/main" val="1557292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0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Small Example (cont’d)</a:t>
            </a:r>
          </a:p>
        </p:txBody>
      </p:sp>
      <p:sp>
        <p:nvSpPr>
          <p:cNvPr id="154627" name="Rectangle 3"/>
          <p:cNvSpPr>
            <a:spLocks noGrp="1" noChangeArrowheads="1"/>
          </p:cNvSpPr>
          <p:nvPr>
            <p:ph type="body" idx="1"/>
          </p:nvPr>
        </p:nvSpPr>
        <p:spPr>
          <a:xfrm>
            <a:off x="457200" y="1600200"/>
            <a:ext cx="8686800" cy="4530725"/>
          </a:xfrm>
        </p:spPr>
        <p:txBody>
          <a:bodyPr/>
          <a:lstStyle/>
          <a:p>
            <a:pPr>
              <a:lnSpc>
                <a:spcPct val="90000"/>
              </a:lnSpc>
            </a:pPr>
            <a:r>
              <a:rPr lang="en-US" dirty="0"/>
              <a:t>Next, What is the output?</a:t>
            </a:r>
          </a:p>
          <a:p>
            <a:pPr lvl="1">
              <a:lnSpc>
                <a:spcPct val="90000"/>
              </a:lnSpc>
            </a:pPr>
            <a:r>
              <a:rPr lang="en-US" dirty="0"/>
              <a:t>Is the output format ascending or descending? One integer per line?</a:t>
            </a:r>
          </a:p>
          <a:p>
            <a:pPr lvl="1">
              <a:lnSpc>
                <a:spcPct val="90000"/>
              </a:lnSpc>
            </a:pPr>
            <a:r>
              <a:rPr lang="en-US" dirty="0"/>
              <a:t>Will  the program overwrite the input file or generate an output file? What is the name of the output file? How is the name of the output file read?</a:t>
            </a:r>
          </a:p>
          <a:p>
            <a:pPr>
              <a:lnSpc>
                <a:spcPct val="90000"/>
              </a:lnSpc>
            </a:pPr>
            <a:r>
              <a:rPr lang="en-US" dirty="0"/>
              <a:t>All these issues should be clarified in the </a:t>
            </a:r>
            <a:r>
              <a:rPr lang="en-US" b="1" dirty="0"/>
              <a:t>Requirements Specifications </a:t>
            </a:r>
            <a:r>
              <a:rPr lang="en-US" dirty="0"/>
              <a:t>(Requirement phase)</a:t>
            </a:r>
            <a:endParaRPr lang="en-US" b="1" dirty="0"/>
          </a:p>
          <a:p>
            <a:pPr lvl="1">
              <a:lnSpc>
                <a:spcPct val="90000"/>
              </a:lnSpc>
            </a:pPr>
            <a:r>
              <a:rPr lang="en-US" dirty="0"/>
              <a:t>We’ll discuss this quite intensively in this course</a:t>
            </a:r>
          </a:p>
        </p:txBody>
      </p:sp>
    </p:spTree>
    <p:extLst>
      <p:ext uri="{BB962C8B-B14F-4D97-AF65-F5344CB8AC3E}">
        <p14:creationId xmlns:p14="http://schemas.microsoft.com/office/powerpoint/2010/main" val="15753437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Small Example (cont’d)</a:t>
            </a:r>
          </a:p>
        </p:txBody>
      </p:sp>
      <p:sp>
        <p:nvSpPr>
          <p:cNvPr id="155651" name="Rectangle 3"/>
          <p:cNvSpPr>
            <a:spLocks noGrp="1" noChangeArrowheads="1"/>
          </p:cNvSpPr>
          <p:nvPr>
            <p:ph type="body" idx="1"/>
          </p:nvPr>
        </p:nvSpPr>
        <p:spPr/>
        <p:txBody>
          <a:bodyPr/>
          <a:lstStyle/>
          <a:p>
            <a:r>
              <a:rPr lang="en-US" sz="2400"/>
              <a:t>When the requirements are clear, we have to build the software</a:t>
            </a:r>
          </a:p>
          <a:p>
            <a:pPr lvl="1"/>
            <a:r>
              <a:rPr lang="en-US" sz="2000"/>
              <a:t>Seems easy, read the input to an array, sort it using one of the algorithms from a textbook, and then print the output </a:t>
            </a:r>
          </a:p>
          <a:p>
            <a:pPr lvl="1"/>
            <a:r>
              <a:rPr lang="en-US" sz="2000"/>
              <a:t>Should we just do everything in the main method?</a:t>
            </a:r>
          </a:p>
          <a:p>
            <a:pPr lvl="1"/>
            <a:r>
              <a:rPr lang="en-US" sz="2000"/>
              <a:t>What modules do we need? Which layers?</a:t>
            </a:r>
          </a:p>
          <a:p>
            <a:pPr lvl="1"/>
            <a:r>
              <a:rPr lang="en-US" sz="2000"/>
              <a:t>What classes do we need to implement? What methods do we need implement?</a:t>
            </a:r>
          </a:p>
          <a:p>
            <a:r>
              <a:rPr lang="en-US" sz="2400"/>
              <a:t>Deciding on how to modularize the software is part of the </a:t>
            </a:r>
            <a:r>
              <a:rPr lang="en-US" sz="2400" b="1"/>
              <a:t>Architectural Design.</a:t>
            </a:r>
            <a:r>
              <a:rPr lang="en-US" sz="2400"/>
              <a:t> </a:t>
            </a:r>
          </a:p>
          <a:p>
            <a:pPr lvl="1"/>
            <a:r>
              <a:rPr lang="en-US" sz="2000"/>
              <a:t>Design Phase –deciding on how to build the software</a:t>
            </a:r>
          </a:p>
        </p:txBody>
      </p:sp>
    </p:spTree>
    <p:extLst>
      <p:ext uri="{BB962C8B-B14F-4D97-AF65-F5344CB8AC3E}">
        <p14:creationId xmlns:p14="http://schemas.microsoft.com/office/powerpoint/2010/main" val="28759358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Small Example (cont’d)</a:t>
            </a:r>
          </a:p>
        </p:txBody>
      </p:sp>
      <p:sp>
        <p:nvSpPr>
          <p:cNvPr id="156675" name="Rectangle 3"/>
          <p:cNvSpPr>
            <a:spLocks noGrp="1" noChangeArrowheads="1"/>
          </p:cNvSpPr>
          <p:nvPr>
            <p:ph type="body" idx="1"/>
          </p:nvPr>
        </p:nvSpPr>
        <p:spPr/>
        <p:txBody>
          <a:bodyPr/>
          <a:lstStyle/>
          <a:p>
            <a:r>
              <a:rPr lang="en-US"/>
              <a:t>You know what to do and how to do, so implement it (implementation phase)</a:t>
            </a:r>
          </a:p>
          <a:p>
            <a:r>
              <a:rPr lang="en-US"/>
              <a:t>After the implementation is finished we need to check if the software does what it is supposed to do: </a:t>
            </a:r>
          </a:p>
          <a:p>
            <a:pPr lvl="1">
              <a:buFont typeface="Wingdings" pitchFamily="2" charset="2"/>
              <a:buNone/>
            </a:pPr>
            <a:r>
              <a:rPr lang="en-US"/>
              <a:t>	</a:t>
            </a:r>
            <a:r>
              <a:rPr lang="en-US" sz="2800"/>
              <a:t>Is it sorting correctly?</a:t>
            </a:r>
          </a:p>
          <a:p>
            <a:r>
              <a:rPr lang="en-US"/>
              <a:t>Use a set of inputs to </a:t>
            </a:r>
            <a:r>
              <a:rPr lang="en-US" b="1"/>
              <a:t>Test </a:t>
            </a:r>
            <a:r>
              <a:rPr lang="en-US"/>
              <a:t>the program</a:t>
            </a:r>
          </a:p>
          <a:p>
            <a:pPr lvl="1"/>
            <a:r>
              <a:rPr lang="en-US"/>
              <a:t>When should we be done with testing?</a:t>
            </a:r>
          </a:p>
          <a:p>
            <a:pPr lvl="1"/>
            <a:r>
              <a:rPr lang="en-US"/>
              <a:t>Can we test parts of the program in isolation?</a:t>
            </a:r>
          </a:p>
        </p:txBody>
      </p:sp>
    </p:spTree>
    <p:extLst>
      <p:ext uri="{BB962C8B-B14F-4D97-AF65-F5344CB8AC3E}">
        <p14:creationId xmlns:p14="http://schemas.microsoft.com/office/powerpoint/2010/main" val="416462142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Small Example (cont’d)</a:t>
            </a:r>
          </a:p>
        </p:txBody>
      </p:sp>
      <p:sp>
        <p:nvSpPr>
          <p:cNvPr id="158723" name="Rectangle 3"/>
          <p:cNvSpPr>
            <a:spLocks noGrp="1" noChangeArrowheads="1"/>
          </p:cNvSpPr>
          <p:nvPr>
            <p:ph type="body" idx="1"/>
          </p:nvPr>
        </p:nvSpPr>
        <p:spPr/>
        <p:txBody>
          <a:bodyPr/>
          <a:lstStyle/>
          <a:p>
            <a:r>
              <a:rPr lang="en-US"/>
              <a:t>We delivered the sorting program, are we done?</a:t>
            </a:r>
          </a:p>
          <a:p>
            <a:pPr lvl="1"/>
            <a:r>
              <a:rPr lang="en-US"/>
              <a:t>No, the client says, “You know, it would be better if the program also sorts strings.”</a:t>
            </a:r>
          </a:p>
          <a:p>
            <a:pPr lvl="2"/>
            <a:r>
              <a:rPr lang="en-US"/>
              <a:t>If we used an integer array to hold the data this modification could be difficult. 	</a:t>
            </a:r>
          </a:p>
          <a:p>
            <a:pPr lvl="1"/>
            <a:r>
              <a:rPr lang="en-US" b="1"/>
              <a:t>Maintenance </a:t>
            </a:r>
            <a:r>
              <a:rPr lang="en-US"/>
              <a:t>phase: software is continually modified to adopt to the changing needs of the customer and the environment.</a:t>
            </a:r>
            <a:r>
              <a:rPr lang="en-US" b="1"/>
              <a:t> </a:t>
            </a:r>
          </a:p>
        </p:txBody>
      </p:sp>
    </p:spTree>
    <p:extLst>
      <p:ext uri="{BB962C8B-B14F-4D97-AF65-F5344CB8AC3E}">
        <p14:creationId xmlns:p14="http://schemas.microsoft.com/office/powerpoint/2010/main" val="10842529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84511236"/>
              </p:ext>
            </p:extLst>
          </p:nvPr>
        </p:nvGraphicFramePr>
        <p:xfrm>
          <a:off x="683568" y="2060846"/>
          <a:ext cx="7704856" cy="2232249"/>
        </p:xfrm>
        <a:graphic>
          <a:graphicData uri="http://schemas.openxmlformats.org/drawingml/2006/table">
            <a:tbl>
              <a:tblPr/>
              <a:tblGrid>
                <a:gridCol w="3852428">
                  <a:extLst>
                    <a:ext uri="{9D8B030D-6E8A-4147-A177-3AD203B41FA5}">
                      <a16:colId xmlns:a16="http://schemas.microsoft.com/office/drawing/2014/main" val="20000"/>
                    </a:ext>
                  </a:extLst>
                </a:gridCol>
                <a:gridCol w="3852428">
                  <a:extLst>
                    <a:ext uri="{9D8B030D-6E8A-4147-A177-3AD203B41FA5}">
                      <a16:colId xmlns:a16="http://schemas.microsoft.com/office/drawing/2014/main" val="20001"/>
                    </a:ext>
                  </a:extLst>
                </a:gridCol>
              </a:tblGrid>
              <a:tr h="744083">
                <a:tc>
                  <a:txBody>
                    <a:bodyPr/>
                    <a:lstStyle/>
                    <a:p>
                      <a:pPr>
                        <a:lnSpc>
                          <a:spcPct val="115000"/>
                        </a:lnSpc>
                        <a:spcAft>
                          <a:spcPts val="0"/>
                        </a:spcAft>
                      </a:pPr>
                      <a:r>
                        <a:rPr lang="en-US" sz="2400" dirty="0">
                          <a:latin typeface="Calibri"/>
                          <a:ea typeface="Calibri"/>
                          <a:cs typeface="Times New Roman"/>
                        </a:rPr>
                        <a:t>Homework/Project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dirty="0">
                          <a:latin typeface="Calibri"/>
                          <a:ea typeface="Calibri"/>
                          <a:cs typeface="Times New Roman"/>
                        </a:rPr>
                        <a:t>30%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4083">
                <a:tc>
                  <a:txBody>
                    <a:bodyPr/>
                    <a:lstStyle/>
                    <a:p>
                      <a:pPr>
                        <a:lnSpc>
                          <a:spcPct val="115000"/>
                        </a:lnSpc>
                        <a:spcAft>
                          <a:spcPts val="0"/>
                        </a:spcAft>
                      </a:pPr>
                      <a:r>
                        <a:rPr lang="en-US" sz="2400">
                          <a:latin typeface="Calibri"/>
                          <a:ea typeface="Calibri"/>
                          <a:cs typeface="Times New Roman"/>
                        </a:rPr>
                        <a:t>Midterm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dirty="0">
                          <a:latin typeface="Calibri"/>
                          <a:ea typeface="Calibri"/>
                          <a:cs typeface="Times New Roman"/>
                        </a:rPr>
                        <a:t>30%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4083">
                <a:tc>
                  <a:txBody>
                    <a:bodyPr/>
                    <a:lstStyle/>
                    <a:p>
                      <a:pPr>
                        <a:lnSpc>
                          <a:spcPct val="115000"/>
                        </a:lnSpc>
                        <a:spcAft>
                          <a:spcPts val="0"/>
                        </a:spcAft>
                      </a:pPr>
                      <a:r>
                        <a:rPr lang="en-US" sz="2400">
                          <a:latin typeface="Calibri"/>
                          <a:ea typeface="Calibri"/>
                          <a:cs typeface="Times New Roman"/>
                        </a:rPr>
                        <a:t>Final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u="sng" dirty="0">
                          <a:latin typeface="Calibri"/>
                          <a:ea typeface="Calibri"/>
                          <a:cs typeface="Times New Roman"/>
                        </a:rPr>
                        <a:t>40%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AF18758D-5E7D-8847-8AAF-62AC404F167A}"/>
              </a:ext>
            </a:extLst>
          </p:cNvPr>
          <p:cNvSpPr txBox="1"/>
          <p:nvPr/>
        </p:nvSpPr>
        <p:spPr>
          <a:xfrm>
            <a:off x="683568" y="4653136"/>
            <a:ext cx="7704856" cy="923330"/>
          </a:xfrm>
          <a:prstGeom prst="rect">
            <a:avLst/>
          </a:prstGeom>
          <a:noFill/>
        </p:spPr>
        <p:txBody>
          <a:bodyPr wrap="square" rtlCol="0">
            <a:spAutoFit/>
          </a:bodyPr>
          <a:lstStyle/>
          <a:p>
            <a:r>
              <a:rPr lang="tr-TR" dirty="0" err="1"/>
              <a:t>You</a:t>
            </a:r>
            <a:r>
              <a:rPr lang="tr-TR" dirty="0"/>
              <a:t> </a:t>
            </a:r>
            <a:r>
              <a:rPr lang="tr-TR" dirty="0" err="1"/>
              <a:t>must</a:t>
            </a:r>
            <a:r>
              <a:rPr lang="tr-TR" dirty="0"/>
              <a:t> </a:t>
            </a:r>
            <a:r>
              <a:rPr lang="tr-TR" dirty="0" err="1"/>
              <a:t>follow</a:t>
            </a:r>
            <a:r>
              <a:rPr lang="tr-TR" dirty="0"/>
              <a:t> </a:t>
            </a:r>
            <a:r>
              <a:rPr lang="tr-TR" dirty="0" err="1"/>
              <a:t>the</a:t>
            </a:r>
            <a:r>
              <a:rPr lang="tr-TR" dirty="0"/>
              <a:t> </a:t>
            </a:r>
            <a:r>
              <a:rPr lang="tr-TR" dirty="0" err="1"/>
              <a:t>univerysity</a:t>
            </a:r>
            <a:r>
              <a:rPr lang="tr-TR" dirty="0"/>
              <a:t> </a:t>
            </a:r>
            <a:r>
              <a:rPr lang="tr-TR" dirty="0" err="1"/>
              <a:t>ethics</a:t>
            </a:r>
            <a:r>
              <a:rPr lang="tr-TR" dirty="0"/>
              <a:t> </a:t>
            </a:r>
            <a:r>
              <a:rPr lang="tr-TR" dirty="0" err="1"/>
              <a:t>and</a:t>
            </a:r>
            <a:r>
              <a:rPr lang="tr-TR" dirty="0"/>
              <a:t> </a:t>
            </a:r>
            <a:r>
              <a:rPr lang="tr-TR" dirty="0" err="1"/>
              <a:t>prepare</a:t>
            </a:r>
            <a:r>
              <a:rPr lang="tr-TR" dirty="0"/>
              <a:t> </a:t>
            </a:r>
            <a:r>
              <a:rPr lang="tr-TR" dirty="0" err="1"/>
              <a:t>your</a:t>
            </a:r>
            <a:r>
              <a:rPr lang="tr-TR" dirty="0"/>
              <a:t> </a:t>
            </a:r>
            <a:r>
              <a:rPr lang="tr-TR" dirty="0" err="1"/>
              <a:t>deliverables</a:t>
            </a:r>
            <a:r>
              <a:rPr lang="tr-TR" dirty="0"/>
              <a:t> </a:t>
            </a:r>
            <a:r>
              <a:rPr lang="tr-TR" dirty="0" err="1"/>
              <a:t>by</a:t>
            </a:r>
            <a:r>
              <a:rPr lang="tr-TR" dirty="0"/>
              <a:t> </a:t>
            </a:r>
            <a:r>
              <a:rPr lang="tr-TR" dirty="0" err="1"/>
              <a:t>yourself</a:t>
            </a:r>
            <a:r>
              <a:rPr lang="tr-TR" dirty="0"/>
              <a:t>. </a:t>
            </a:r>
            <a:r>
              <a:rPr lang="tr-TR" dirty="0" err="1"/>
              <a:t>You</a:t>
            </a:r>
            <a:r>
              <a:rPr lang="tr-TR" dirty="0"/>
              <a:t> </a:t>
            </a:r>
            <a:r>
              <a:rPr lang="tr-TR" dirty="0" err="1"/>
              <a:t>are</a:t>
            </a:r>
            <a:r>
              <a:rPr lang="tr-TR" dirty="0"/>
              <a:t> </a:t>
            </a:r>
            <a:r>
              <a:rPr lang="tr-TR" dirty="0" err="1"/>
              <a:t>allowed</a:t>
            </a:r>
            <a:r>
              <a:rPr lang="tr-TR" dirty="0"/>
              <a:t> </a:t>
            </a:r>
            <a:r>
              <a:rPr lang="tr-TR" dirty="0" err="1"/>
              <a:t>to</a:t>
            </a:r>
            <a:r>
              <a:rPr lang="tr-TR" dirty="0"/>
              <a:t> </a:t>
            </a:r>
            <a:r>
              <a:rPr lang="tr-TR" dirty="0" err="1"/>
              <a:t>collaborate</a:t>
            </a:r>
            <a:r>
              <a:rPr lang="tr-TR" dirty="0"/>
              <a:t> but </a:t>
            </a:r>
            <a:r>
              <a:rPr lang="tr-TR" dirty="0" err="1"/>
              <a:t>all</a:t>
            </a:r>
            <a:r>
              <a:rPr lang="tr-TR" dirty="0"/>
              <a:t> </a:t>
            </a:r>
            <a:r>
              <a:rPr lang="tr-TR" dirty="0" err="1"/>
              <a:t>the</a:t>
            </a:r>
            <a:r>
              <a:rPr lang="tr-TR" dirty="0"/>
              <a:t> </a:t>
            </a:r>
            <a:r>
              <a:rPr lang="tr-TR" dirty="0" err="1"/>
              <a:t>homeworks</a:t>
            </a:r>
            <a:r>
              <a:rPr lang="tr-TR" dirty="0"/>
              <a:t>/</a:t>
            </a:r>
            <a:r>
              <a:rPr lang="tr-TR" dirty="0" err="1"/>
              <a:t>projects</a:t>
            </a:r>
            <a:r>
              <a:rPr lang="tr-TR" dirty="0"/>
              <a:t> </a:t>
            </a:r>
            <a:r>
              <a:rPr lang="tr-TR" dirty="0" err="1"/>
              <a:t>must</a:t>
            </a:r>
            <a:r>
              <a:rPr lang="tr-TR" dirty="0"/>
              <a:t> be </a:t>
            </a:r>
            <a:r>
              <a:rPr lang="tr-TR" dirty="0" err="1"/>
              <a:t>your</a:t>
            </a:r>
            <a:r>
              <a:rPr lang="tr-TR" dirty="0"/>
              <a:t> </a:t>
            </a:r>
            <a:r>
              <a:rPr lang="tr-TR" dirty="0" err="1"/>
              <a:t>own</a:t>
            </a:r>
            <a:r>
              <a:rPr lang="tr-TR" dirty="0"/>
              <a:t> </a:t>
            </a:r>
            <a:r>
              <a:rPr lang="tr-TR" dirty="0" err="1"/>
              <a:t>work</a:t>
            </a:r>
            <a:r>
              <a:rPr lang="tr-TR" dirty="0"/>
              <a:t>. </a:t>
            </a:r>
            <a:r>
              <a:rPr lang="tr-TR" dirty="0" err="1"/>
              <a:t>If</a:t>
            </a:r>
            <a:r>
              <a:rPr lang="tr-TR" dirty="0"/>
              <a:t> </a:t>
            </a:r>
            <a:r>
              <a:rPr lang="tr-TR" dirty="0" err="1"/>
              <a:t>any</a:t>
            </a:r>
            <a:r>
              <a:rPr lang="tr-TR" dirty="0"/>
              <a:t> </a:t>
            </a:r>
            <a:r>
              <a:rPr lang="tr-TR" dirty="0" err="1"/>
              <a:t>plagiarism</a:t>
            </a:r>
            <a:r>
              <a:rPr lang="tr-TR" dirty="0"/>
              <a:t> is </a:t>
            </a:r>
            <a:r>
              <a:rPr lang="tr-TR" dirty="0" err="1"/>
              <a:t>detected</a:t>
            </a:r>
            <a:r>
              <a:rPr lang="tr-TR" dirty="0"/>
              <a:t>, </a:t>
            </a:r>
            <a:r>
              <a:rPr lang="tr-TR" dirty="0" err="1"/>
              <a:t>you</a:t>
            </a:r>
            <a:r>
              <a:rPr lang="tr-TR" dirty="0"/>
              <a:t> fail </a:t>
            </a:r>
            <a:r>
              <a:rPr lang="tr-TR" dirty="0" err="1"/>
              <a:t>this</a:t>
            </a:r>
            <a:r>
              <a:rPr lang="tr-TR" dirty="0"/>
              <a:t> </a:t>
            </a:r>
            <a:r>
              <a:rPr lang="tr-TR" dirty="0" err="1"/>
              <a:t>course</a:t>
            </a:r>
            <a:r>
              <a:rPr lang="tr-TR" dirty="0"/>
              <a:t> </a:t>
            </a:r>
            <a:r>
              <a:rPr lang="tr-TR" dirty="0" err="1"/>
              <a:t>miserable</a:t>
            </a:r>
            <a:r>
              <a:rPr lang="tr-TR"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That’s not all….</a:t>
            </a:r>
          </a:p>
          <a:p>
            <a:pPr lvl="1"/>
            <a:r>
              <a:rPr lang="en-US" dirty="0"/>
              <a:t>When can I deliver?</a:t>
            </a:r>
          </a:p>
          <a:p>
            <a:pPr lvl="1"/>
            <a:r>
              <a:rPr lang="en-US" dirty="0"/>
              <a:t>How many people do I need?</a:t>
            </a:r>
          </a:p>
          <a:p>
            <a:pPr lvl="1"/>
            <a:r>
              <a:rPr lang="en-US" dirty="0"/>
              <a:t>How much does it worth it?</a:t>
            </a:r>
          </a:p>
          <a:p>
            <a:pPr lvl="1"/>
            <a:r>
              <a:rPr lang="en-US" dirty="0"/>
              <a:t>Need to explain the user how should one use this program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r>
              <a:rPr lang="en-GB" dirty="0" err="1"/>
              <a:t>SoS</a:t>
            </a:r>
            <a:r>
              <a:rPr lang="en-GB" dirty="0"/>
              <a:t>)</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Tree>
    <p:extLst>
      <p:ext uri="{BB962C8B-B14F-4D97-AF65-F5344CB8AC3E}">
        <p14:creationId xmlns:p14="http://schemas.microsoft.com/office/powerpoint/2010/main" val="2233446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990600"/>
          </a:xfrm>
        </p:spPr>
        <p:txBody>
          <a:bodyPr>
            <a:normAutofit/>
          </a:bodyPr>
          <a:lstStyle/>
          <a:p>
            <a:r>
              <a:rPr lang="en-GB" dirty="0"/>
              <a:t>FAQ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2486380"/>
              </p:ext>
            </p:extLst>
          </p:nvPr>
        </p:nvGraphicFramePr>
        <p:xfrm>
          <a:off x="251520" y="116632"/>
          <a:ext cx="8892480" cy="6820414"/>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5652120">
                  <a:extLst>
                    <a:ext uri="{9D8B030D-6E8A-4147-A177-3AD203B41FA5}">
                      <a16:colId xmlns:a16="http://schemas.microsoft.com/office/drawing/2014/main" val="20001"/>
                    </a:ext>
                  </a:extLst>
                </a:gridCol>
              </a:tblGrid>
              <a:tr h="288032">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882323">
                <a:tc>
                  <a:txBody>
                    <a:bodyPr/>
                    <a:lstStyle/>
                    <a:p>
                      <a:pPr algn="just">
                        <a:spcAft>
                          <a:spcPts val="0"/>
                        </a:spcAft>
                      </a:pPr>
                      <a:r>
                        <a:rPr lang="en-GB" sz="1800" dirty="0">
                          <a:latin typeface="Arial"/>
                          <a:cs typeface="Arial"/>
                        </a:rPr>
                        <a:t>What are the key challenges facing software 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Coping with increasing diversity, demands for reduced delivery times and developing trustworthy software.</a:t>
                      </a:r>
                      <a:endParaRPr lang="en-GB" sz="18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1153807">
                <a:tc>
                  <a:txBody>
                    <a:bodyPr/>
                    <a:lstStyle/>
                    <a:p>
                      <a:pPr algn="just">
                        <a:spcAft>
                          <a:spcPts val="0"/>
                        </a:spcAft>
                      </a:pPr>
                      <a:r>
                        <a:rPr lang="en-GB" sz="1800" dirty="0">
                          <a:latin typeface="Arial"/>
                          <a:cs typeface="Arial"/>
                        </a:rPr>
                        <a:t>What are the costs of software 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Roughly 60% of software costs are development costs, 40% are testing costs. For custom software, evolution costs often exceed development costs.</a:t>
                      </a:r>
                      <a:endParaRPr lang="en-GB" sz="18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2782710">
                <a:tc>
                  <a:txBody>
                    <a:bodyPr/>
                    <a:lstStyle/>
                    <a:p>
                      <a:pPr algn="just">
                        <a:spcAft>
                          <a:spcPts val="0"/>
                        </a:spcAft>
                      </a:pPr>
                      <a:r>
                        <a:rPr lang="en-GB" sz="1800" dirty="0">
                          <a:latin typeface="Arial"/>
                          <a:cs typeface="Arial"/>
                        </a:rPr>
                        <a:t>What are the best software engineering techniques and methods?</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8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1696774">
                <a:tc>
                  <a:txBody>
                    <a:bodyPr/>
                    <a:lstStyle/>
                    <a:p>
                      <a:pPr algn="just">
                        <a:spcAft>
                          <a:spcPts val="0"/>
                        </a:spcAft>
                      </a:pPr>
                      <a:r>
                        <a:rPr lang="en-GB" sz="1800" dirty="0">
                          <a:latin typeface="Arial"/>
                          <a:cs typeface="Arial"/>
                        </a:rPr>
                        <a:t>What differences has </a:t>
                      </a:r>
                    </a:p>
                    <a:p>
                      <a:pPr algn="just">
                        <a:spcAft>
                          <a:spcPts val="0"/>
                        </a:spcAft>
                      </a:pPr>
                      <a:r>
                        <a:rPr lang="en-GB" sz="1800" dirty="0">
                          <a:latin typeface="Arial"/>
                          <a:cs typeface="Arial"/>
                        </a:rPr>
                        <a:t>the web made to software engineering?</a:t>
                      </a:r>
                      <a:endParaRPr lang="en-GB" sz="18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8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8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History of Software Engineering</a:t>
            </a:r>
          </a:p>
        </p:txBody>
      </p:sp>
      <p:sp>
        <p:nvSpPr>
          <p:cNvPr id="16387" name="Rectangle 3"/>
          <p:cNvSpPr>
            <a:spLocks noGrp="1" noChangeArrowheads="1"/>
          </p:cNvSpPr>
          <p:nvPr>
            <p:ph type="body" idx="1"/>
          </p:nvPr>
        </p:nvSpPr>
        <p:spPr/>
        <p:txBody>
          <a:bodyPr/>
          <a:lstStyle/>
          <a:p>
            <a:r>
              <a:rPr lang="en-US"/>
              <a:t>It is best to look at definitions of software engineering through the history to understand how software engineering is emerged</a:t>
            </a:r>
            <a:r>
              <a:rPr lang="tr-TR"/>
              <a:t>.</a:t>
            </a:r>
            <a:endParaRPr lang="en-US"/>
          </a:p>
          <a:p>
            <a:r>
              <a:rPr lang="en-US"/>
              <a:t>Changes in the definitions also demonstrate the shifting focus of the discipline in time</a:t>
            </a:r>
            <a:r>
              <a:rPr lang="tr-TR"/>
              <a: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3600"/>
              <a:t>Software Engineering – First Definition</a:t>
            </a:r>
          </a:p>
        </p:txBody>
      </p:sp>
      <p:sp>
        <p:nvSpPr>
          <p:cNvPr id="17411" name="Rectangle 3"/>
          <p:cNvSpPr>
            <a:spLocks noGrp="1" noChangeArrowheads="1"/>
          </p:cNvSpPr>
          <p:nvPr>
            <p:ph type="body" idx="1"/>
          </p:nvPr>
        </p:nvSpPr>
        <p:spPr/>
        <p:txBody>
          <a:bodyPr/>
          <a:lstStyle/>
          <a:p>
            <a:r>
              <a:rPr lang="en-US"/>
              <a:t>"Software engineering is the establishment of sound engineering principles in order to obtain economical software that is reliable and works efficiently on real machines" </a:t>
            </a:r>
            <a:r>
              <a:rPr lang="en-US" sz="2000"/>
              <a:t>[Fritz Bauer]</a:t>
            </a:r>
          </a:p>
          <a:p>
            <a:pPr algn="ctr">
              <a:buFont typeface="Wingdings" pitchFamily="2" charset="2"/>
              <a:buNone/>
            </a:pPr>
            <a:r>
              <a:rPr lang="en-US"/>
              <a:t>	</a:t>
            </a:r>
          </a:p>
          <a:p>
            <a:pPr>
              <a:buFont typeface="Wingdings" pitchFamily="2" charset="2"/>
              <a:buNone/>
            </a:pPr>
            <a:r>
              <a:rPr lang="en-US" sz="2000"/>
              <a:t>	</a:t>
            </a:r>
            <a:r>
              <a:rPr lang="en-US" sz="2400">
                <a:solidFill>
                  <a:schemeClr val="tx2"/>
                </a:solidFill>
              </a:rPr>
              <a:t>What about software quality, customer satisfaction, timely product delivery, importance of measurement and metrics, importance of mature process?!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Software Engineering – 80’s</a:t>
            </a:r>
          </a:p>
        </p:txBody>
      </p:sp>
      <p:sp>
        <p:nvSpPr>
          <p:cNvPr id="18435" name="Rectangle 3"/>
          <p:cNvSpPr>
            <a:spLocks noGrp="1" noChangeArrowheads="1"/>
          </p:cNvSpPr>
          <p:nvPr>
            <p:ph type="body" idx="1"/>
          </p:nvPr>
        </p:nvSpPr>
        <p:spPr>
          <a:xfrm>
            <a:off x="457200" y="1600200"/>
            <a:ext cx="8435975" cy="4525963"/>
          </a:xfrm>
        </p:spPr>
        <p:txBody>
          <a:bodyPr/>
          <a:lstStyle/>
          <a:p>
            <a:pPr>
              <a:lnSpc>
                <a:spcPct val="90000"/>
              </a:lnSpc>
            </a:pPr>
            <a:r>
              <a:rPr lang="en-US" sz="2400"/>
              <a:t>“Software engineering is the practical application of </a:t>
            </a:r>
            <a:r>
              <a:rPr lang="en-US" sz="2400" u="sng"/>
              <a:t>scientific knowledge</a:t>
            </a:r>
            <a:r>
              <a:rPr lang="en-US" sz="2400"/>
              <a:t> in the design and construction of computer programs and the associated </a:t>
            </a:r>
            <a:r>
              <a:rPr lang="en-US" sz="2400" u="sng"/>
              <a:t>documentation</a:t>
            </a:r>
            <a:r>
              <a:rPr lang="en-US" sz="2400"/>
              <a:t> to develop, </a:t>
            </a:r>
            <a:r>
              <a:rPr lang="en-US" sz="2400" u="sng"/>
              <a:t>operate and maintain</a:t>
            </a:r>
            <a:r>
              <a:rPr lang="en-US" sz="2400"/>
              <a:t> them.”</a:t>
            </a:r>
            <a:r>
              <a:rPr lang="tr-TR" sz="2400"/>
              <a:t>	</a:t>
            </a:r>
            <a:r>
              <a:rPr lang="en-US" sz="1800"/>
              <a:t>[Boehm, 1976]</a:t>
            </a:r>
          </a:p>
          <a:p>
            <a:pPr>
              <a:lnSpc>
                <a:spcPct val="90000"/>
              </a:lnSpc>
            </a:pPr>
            <a:r>
              <a:rPr lang="en-US" sz="2400"/>
              <a:t>“Software engineering is the systematic approach to the development, </a:t>
            </a:r>
            <a:r>
              <a:rPr lang="en-US" sz="2400" u="sng"/>
              <a:t>operation, maintenance, and retirement</a:t>
            </a:r>
            <a:r>
              <a:rPr lang="en-US" sz="2400"/>
              <a:t> of software.” </a:t>
            </a:r>
            <a:r>
              <a:rPr lang="en-US" sz="1800"/>
              <a:t>[IEEE, 1983]</a:t>
            </a:r>
          </a:p>
          <a:p>
            <a:pPr algn="ctr">
              <a:lnSpc>
                <a:spcPct val="90000"/>
              </a:lnSpc>
              <a:buFont typeface="Wingdings" pitchFamily="2" charset="2"/>
              <a:buNone/>
            </a:pPr>
            <a:r>
              <a:rPr lang="en-US"/>
              <a:t>	</a:t>
            </a:r>
          </a:p>
          <a:p>
            <a:pPr algn="ctr">
              <a:lnSpc>
                <a:spcPct val="90000"/>
              </a:lnSpc>
              <a:buFont typeface="Wingdings" pitchFamily="2" charset="2"/>
              <a:buNone/>
            </a:pPr>
            <a:endParaRPr lang="en-US"/>
          </a:p>
          <a:p>
            <a:pPr>
              <a:lnSpc>
                <a:spcPct val="90000"/>
              </a:lnSpc>
              <a:buFont typeface="Wingdings" pitchFamily="2" charset="2"/>
              <a:buNone/>
            </a:pPr>
            <a:r>
              <a:rPr lang="en-US" sz="2400"/>
              <a:t>   </a:t>
            </a:r>
            <a:r>
              <a:rPr lang="en-US" sz="2400">
                <a:solidFill>
                  <a:schemeClr val="tx2"/>
                </a:solidFill>
              </a:rPr>
              <a:t>Significance of challenges of operation and maintenance as well as construction are also realized</a:t>
            </a:r>
            <a:r>
              <a:rPr lang="tr-TR" sz="2400">
                <a:solidFill>
                  <a:schemeClr val="tx2"/>
                </a:solidFill>
              </a:rPr>
              <a:t>.</a:t>
            </a:r>
            <a:endParaRPr lang="en-US" sz="20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normAutofit/>
          </a:bodyPr>
          <a:lstStyle/>
          <a:p>
            <a:r>
              <a:rPr lang="en-US" dirty="0"/>
              <a:t>Introduction</a:t>
            </a:r>
          </a:p>
          <a:p>
            <a:r>
              <a:rPr lang="en-US" dirty="0"/>
              <a:t>Software Development Process Models </a:t>
            </a:r>
          </a:p>
          <a:p>
            <a:r>
              <a:rPr lang="en-US" dirty="0"/>
              <a:t>Requirements and problem analysis</a:t>
            </a:r>
          </a:p>
          <a:p>
            <a:r>
              <a:rPr lang="en-US" dirty="0"/>
              <a:t>Requirements modeling</a:t>
            </a:r>
          </a:p>
          <a:p>
            <a:r>
              <a:rPr lang="en-US" dirty="0"/>
              <a:t>Software Requirement Specification</a:t>
            </a:r>
          </a:p>
          <a:p>
            <a:r>
              <a:rPr lang="en-US" dirty="0"/>
              <a:t>Formal Specification Models</a:t>
            </a:r>
          </a:p>
          <a:p>
            <a:r>
              <a:rPr lang="en-US" dirty="0"/>
              <a:t>Software Design</a:t>
            </a:r>
          </a:p>
          <a:p>
            <a:r>
              <a:rPr lang="en-US" dirty="0"/>
              <a:t>Project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sz="4000"/>
              <a:t>Software Engineering – Late 80’s</a:t>
            </a:r>
          </a:p>
        </p:txBody>
      </p:sp>
      <p:sp>
        <p:nvSpPr>
          <p:cNvPr id="19459" name="Rectangle 3"/>
          <p:cNvSpPr>
            <a:spLocks noGrp="1" noChangeArrowheads="1"/>
          </p:cNvSpPr>
          <p:nvPr>
            <p:ph type="body" idx="1"/>
          </p:nvPr>
        </p:nvSpPr>
        <p:spPr/>
        <p:txBody>
          <a:bodyPr/>
          <a:lstStyle/>
          <a:p>
            <a:r>
              <a:rPr lang="en-US" dirty="0"/>
              <a:t>“... the technological and </a:t>
            </a:r>
            <a:r>
              <a:rPr lang="en-US" u="sng" dirty="0"/>
              <a:t>managerial discipline</a:t>
            </a:r>
            <a:r>
              <a:rPr lang="en-US" dirty="0"/>
              <a:t> concerned with systematic production and maintenance of software products that are developed and modified </a:t>
            </a:r>
            <a:r>
              <a:rPr lang="en-US" u="sng" dirty="0"/>
              <a:t>on time and within cost estimates</a:t>
            </a:r>
            <a:r>
              <a:rPr lang="en-US" dirty="0"/>
              <a:t>” </a:t>
            </a:r>
            <a:r>
              <a:rPr lang="en-US" sz="2000" dirty="0"/>
              <a:t>[Fairley, 1985]</a:t>
            </a:r>
          </a:p>
          <a:p>
            <a:pPr algn="ctr">
              <a:buFont typeface="Wingdings" pitchFamily="2" charset="2"/>
              <a:buNone/>
            </a:pPr>
            <a:endParaRPr lang="en-US" dirty="0"/>
          </a:p>
          <a:p>
            <a:pPr>
              <a:buFont typeface="Wingdings" pitchFamily="2" charset="2"/>
              <a:buNone/>
            </a:pPr>
            <a:r>
              <a:rPr lang="en-US" sz="2000" dirty="0">
                <a:solidFill>
                  <a:schemeClr val="tx2"/>
                </a:solidFill>
              </a:rPr>
              <a:t>	</a:t>
            </a:r>
            <a:r>
              <a:rPr lang="en-US" sz="2400" dirty="0">
                <a:solidFill>
                  <a:schemeClr val="tx2"/>
                </a:solidFill>
              </a:rPr>
              <a:t>It is inferred that the difficulties faced were not due to the lack of technology but due to lack of properly managed software teams</a:t>
            </a:r>
            <a:r>
              <a:rPr lang="tr-TR" sz="2400" dirty="0">
                <a:solidFill>
                  <a:schemeClr val="tx2"/>
                </a:solidFill>
              </a:rPr>
              <a:t>.</a:t>
            </a:r>
            <a:endParaRPr lang="en-US" sz="2400"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Software Engineering – 90’s</a:t>
            </a:r>
          </a:p>
        </p:txBody>
      </p:sp>
      <p:sp>
        <p:nvSpPr>
          <p:cNvPr id="20483" name="Rectangle 3"/>
          <p:cNvSpPr>
            <a:spLocks noGrp="1" noChangeArrowheads="1"/>
          </p:cNvSpPr>
          <p:nvPr>
            <p:ph type="body" idx="1"/>
          </p:nvPr>
        </p:nvSpPr>
        <p:spPr/>
        <p:txBody>
          <a:bodyPr/>
          <a:lstStyle/>
          <a:p>
            <a:r>
              <a:rPr lang="en-US" sz="2400"/>
              <a:t>Software engineering is concerned with the </a:t>
            </a:r>
            <a:r>
              <a:rPr lang="en-US" sz="2400" u="sng"/>
              <a:t>definition, refinement and evaluation of principles, methods, techniques and tools</a:t>
            </a:r>
            <a:r>
              <a:rPr lang="en-US" sz="2400"/>
              <a:t> to support:</a:t>
            </a:r>
          </a:p>
          <a:p>
            <a:pPr lvl="1"/>
            <a:r>
              <a:rPr lang="en-US" sz="2000"/>
              <a:t>Individual aspects of software development and maintenance (design, coding, etc.)</a:t>
            </a:r>
          </a:p>
          <a:p>
            <a:pPr lvl="1"/>
            <a:r>
              <a:rPr lang="en-US" sz="2000" u="sng"/>
              <a:t>Planning of software development projects</a:t>
            </a:r>
          </a:p>
          <a:p>
            <a:pPr lvl="1"/>
            <a:r>
              <a:rPr lang="en-US" sz="2000"/>
              <a:t>Performing development, </a:t>
            </a:r>
            <a:r>
              <a:rPr lang="en-US" sz="2000" u="sng"/>
              <a:t>project management and quality assurance activities</a:t>
            </a:r>
            <a:r>
              <a:rPr lang="en-US" sz="2000"/>
              <a:t> according to the plan</a:t>
            </a:r>
          </a:p>
          <a:p>
            <a:pPr lvl="1"/>
            <a:r>
              <a:rPr lang="en-US" sz="2000" u="sng"/>
              <a:t>Assessing the performance of the development and improving products, methods, techniques and tools</a:t>
            </a:r>
            <a:r>
              <a:rPr lang="en-US" sz="2000"/>
              <a:t>.</a:t>
            </a:r>
          </a:p>
          <a:p>
            <a:pPr>
              <a:buFont typeface="Wingdings" pitchFamily="2" charset="2"/>
              <a:buNone/>
            </a:pPr>
            <a:r>
              <a:rPr lang="tr-TR" sz="2400"/>
              <a:t>	</a:t>
            </a:r>
            <a:r>
              <a:rPr lang="en-US" sz="2400"/>
              <a:t>[Rombach and Verlage, 1995]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b="1" i="1" dirty="0"/>
              <a:t>Software engineering is an engineering discipline that is concerned with all aspects of software production from the early stages of system specification through to maintaining the system after it has gone into use.</a:t>
            </a:r>
          </a:p>
          <a:p>
            <a:endParaRPr lang="en-US" dirty="0"/>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dirty="0"/>
          </a:p>
        </p:txBody>
      </p:sp>
    </p:spTree>
    <p:extLst>
      <p:ext uri="{BB962C8B-B14F-4D97-AF65-F5344CB8AC3E}">
        <p14:creationId xmlns:p14="http://schemas.microsoft.com/office/powerpoint/2010/main" val="3131517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sz="4000"/>
              <a:t>Evolution of Software Engineering</a:t>
            </a:r>
          </a:p>
        </p:txBody>
      </p:sp>
      <p:sp>
        <p:nvSpPr>
          <p:cNvPr id="163843" name="Rectangle 3"/>
          <p:cNvSpPr>
            <a:spLocks noGrp="1" noChangeArrowheads="1"/>
          </p:cNvSpPr>
          <p:nvPr>
            <p:ph type="body" idx="1"/>
          </p:nvPr>
        </p:nvSpPr>
        <p:spPr/>
        <p:txBody>
          <a:bodyPr/>
          <a:lstStyle/>
          <a:p>
            <a:pPr>
              <a:lnSpc>
                <a:spcPct val="90000"/>
              </a:lnSpc>
            </a:pPr>
            <a:r>
              <a:rPr lang="en-US" sz="2400"/>
              <a:t>1945 to 1965: The origins </a:t>
            </a:r>
          </a:p>
          <a:p>
            <a:pPr lvl="1">
              <a:lnSpc>
                <a:spcPct val="90000"/>
              </a:lnSpc>
            </a:pPr>
            <a:r>
              <a:rPr lang="en-US" sz="2000"/>
              <a:t>The term “software engineering” has emerged. The NATO Science Committee sponsored two conferences on software engineering in 1968 and 1969, which gave the field its initial boost. </a:t>
            </a:r>
          </a:p>
          <a:p>
            <a:pPr>
              <a:lnSpc>
                <a:spcPct val="90000"/>
              </a:lnSpc>
            </a:pPr>
            <a:r>
              <a:rPr lang="en-US" sz="2400"/>
              <a:t>1965 to 1985: The software crisis </a:t>
            </a:r>
          </a:p>
          <a:p>
            <a:pPr lvl="1">
              <a:lnSpc>
                <a:spcPct val="90000"/>
              </a:lnSpc>
            </a:pPr>
            <a:r>
              <a:rPr lang="en-US" sz="2000"/>
              <a:t>Software engineering was spurred by the software crisis of the 1960s, 1970s, and 1980s, which identified many of the problems of software development. </a:t>
            </a:r>
          </a:p>
          <a:p>
            <a:pPr lvl="1">
              <a:lnSpc>
                <a:spcPct val="90000"/>
              </a:lnSpc>
            </a:pPr>
            <a:r>
              <a:rPr lang="en-US" sz="2000"/>
              <a:t>Many software projects ran over budget and schedule. Some projects caused property damage. A few projects caused loss of life. The software crisis was originally defined in terms of productivity, but evolved to emphasize quality. </a:t>
            </a:r>
            <a:endParaRPr lang="en-US" sz="2000" i="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sz="4000"/>
              <a:t>Evolution of Software Engineering</a:t>
            </a:r>
          </a:p>
        </p:txBody>
      </p:sp>
      <p:sp>
        <p:nvSpPr>
          <p:cNvPr id="162819" name="Rectangle 3"/>
          <p:cNvSpPr>
            <a:spLocks noGrp="1" noChangeArrowheads="1"/>
          </p:cNvSpPr>
          <p:nvPr>
            <p:ph type="body" idx="1"/>
          </p:nvPr>
        </p:nvSpPr>
        <p:spPr/>
        <p:txBody>
          <a:bodyPr/>
          <a:lstStyle/>
          <a:p>
            <a:r>
              <a:rPr lang="en-US" sz="2400"/>
              <a:t>1985 to 1989: No silver bullet </a:t>
            </a:r>
          </a:p>
          <a:p>
            <a:pPr lvl="1"/>
            <a:r>
              <a:rPr lang="en-US" sz="2000"/>
              <a:t>Solving the software crisis was paramount to researchers and companies producing software tools. Tools, discipline, formal methods, process, and professionalism were touted as silver bullets to solve the problem. </a:t>
            </a:r>
          </a:p>
          <a:p>
            <a:pPr lvl="1"/>
            <a:r>
              <a:rPr lang="en-US" sz="2000"/>
              <a:t>“No Silver Bullet” [Brooks `87]: no individual technology or practice would ever make a 10-fold improvement in productivity within 10 years. </a:t>
            </a:r>
          </a:p>
          <a:p>
            <a:pPr lvl="1"/>
            <a:r>
              <a:rPr lang="en-US" sz="2000"/>
              <a:t>The field of software engineering appears too complex and diverse for a single "silver bullet" to improve most issues, and each issue accounts for only a small portion of all software problems.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fontScale="90000"/>
          </a:bodyPr>
          <a:lstStyle/>
          <a:p>
            <a:r>
              <a:rPr lang="en-US" sz="4000"/>
              <a:t>Evolution of Software Engineering</a:t>
            </a:r>
          </a:p>
        </p:txBody>
      </p:sp>
      <p:sp>
        <p:nvSpPr>
          <p:cNvPr id="184323" name="Rectangle 3"/>
          <p:cNvSpPr>
            <a:spLocks noGrp="1" noChangeArrowheads="1"/>
          </p:cNvSpPr>
          <p:nvPr>
            <p:ph type="body" idx="1"/>
          </p:nvPr>
        </p:nvSpPr>
        <p:spPr/>
        <p:txBody>
          <a:bodyPr/>
          <a:lstStyle/>
          <a:p>
            <a:r>
              <a:rPr lang="en-US"/>
              <a:t>1990 to 1999: Information Superhighway </a:t>
            </a:r>
          </a:p>
          <a:p>
            <a:pPr lvl="1"/>
            <a:r>
              <a:rPr lang="en-US"/>
              <a:t>The rise of the Internet led to very rapid growth in the demand for information display/e-mail systems on the World Wide Web. </a:t>
            </a:r>
          </a:p>
          <a:p>
            <a:pPr lvl="1"/>
            <a:r>
              <a:rPr lang="en-US"/>
              <a:t>The growth of browser usage changed the way in which information-display and retrieval was organized. Typical computer-user bases became many-millions of international users.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sz="4000"/>
              <a:t>Evolution of Software Engineering</a:t>
            </a:r>
          </a:p>
        </p:txBody>
      </p:sp>
      <p:sp>
        <p:nvSpPr>
          <p:cNvPr id="164867" name="Rectangle 3"/>
          <p:cNvSpPr>
            <a:spLocks noGrp="1" noChangeArrowheads="1"/>
          </p:cNvSpPr>
          <p:nvPr>
            <p:ph type="body" idx="1"/>
          </p:nvPr>
        </p:nvSpPr>
        <p:spPr/>
        <p:txBody>
          <a:bodyPr/>
          <a:lstStyle/>
          <a:p>
            <a:pPr>
              <a:lnSpc>
                <a:spcPct val="90000"/>
              </a:lnSpc>
            </a:pPr>
            <a:r>
              <a:rPr lang="en-US"/>
              <a:t>2000 to Present: Lightweight Methodologies </a:t>
            </a:r>
          </a:p>
          <a:p>
            <a:pPr lvl="1">
              <a:lnSpc>
                <a:spcPct val="90000"/>
              </a:lnSpc>
            </a:pPr>
            <a:r>
              <a:rPr lang="en-US"/>
              <a:t>High demand for software led to a demand for simpler, faster methodologies that developed running software, from requirements to deployment, quicker &amp; easier. </a:t>
            </a:r>
          </a:p>
          <a:p>
            <a:pPr lvl="1">
              <a:lnSpc>
                <a:spcPct val="90000"/>
              </a:lnSpc>
            </a:pPr>
            <a:r>
              <a:rPr lang="en-US"/>
              <a:t>Evolution of lightweight methodologies, such as Extreme Programming (XP), </a:t>
            </a:r>
          </a:p>
          <a:p>
            <a:pPr lvl="2">
              <a:lnSpc>
                <a:spcPct val="90000"/>
              </a:lnSpc>
            </a:pPr>
            <a:r>
              <a:rPr lang="en-US"/>
              <a:t>attempts to simplify many areas of software engineering, including requirements gathering and reliability testing for the growing, vast number of small software systems.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sz="2000" dirty="0"/>
              <a:t>Software engineering involves wider responsibilities than simply the application of technical skills.</a:t>
            </a:r>
          </a:p>
          <a:p>
            <a:pPr lvl="1">
              <a:lnSpc>
                <a:spcPct val="90000"/>
              </a:lnSpc>
            </a:pPr>
            <a:r>
              <a:rPr lang="en-GB" sz="1800" dirty="0"/>
              <a:t>Confidentiality </a:t>
            </a:r>
          </a:p>
          <a:p>
            <a:pPr lvl="1">
              <a:lnSpc>
                <a:spcPct val="90000"/>
              </a:lnSpc>
            </a:pPr>
            <a:r>
              <a:rPr lang="en-GB" sz="1800" dirty="0"/>
              <a:t>Competence </a:t>
            </a:r>
          </a:p>
          <a:p>
            <a:pPr lvl="1">
              <a:lnSpc>
                <a:spcPct val="90000"/>
              </a:lnSpc>
            </a:pPr>
            <a:r>
              <a:rPr lang="en-GB" sz="1800" dirty="0"/>
              <a:t>Intellectual property rights </a:t>
            </a:r>
          </a:p>
          <a:p>
            <a:pPr lvl="1">
              <a:lnSpc>
                <a:spcPct val="90000"/>
              </a:lnSpc>
            </a:pPr>
            <a:r>
              <a:rPr lang="en-GB" sz="1800" dirty="0"/>
              <a:t>Computer misuse </a:t>
            </a:r>
          </a:p>
          <a:p>
            <a:r>
              <a:rPr lang="en-GB" sz="2000" dirty="0"/>
              <a:t>Software engineers must behave in an honest and ethically responsible way if they are to be respected as </a:t>
            </a:r>
            <a:r>
              <a:rPr lang="en-GB" sz="2000" b="1" dirty="0"/>
              <a:t>professionals.</a:t>
            </a:r>
          </a:p>
          <a:p>
            <a:r>
              <a:rPr lang="en-GB" sz="2000" dirty="0"/>
              <a:t>Ethical behaviour is more than simply upholding the law but involves following a set of principles that are morally correct.</a:t>
            </a:r>
          </a:p>
          <a:p>
            <a:r>
              <a:rPr lang="en-GB" sz="2000" b="1" dirty="0"/>
              <a:t>ACM/IEEE Code of Ethics contain 8 principles: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48</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defTabSz="962025"/>
            <a:r>
              <a:rPr lang="tr-TR"/>
              <a:t>Today’s Objectives</a:t>
            </a:r>
            <a:endParaRPr lang="en-GB"/>
          </a:p>
        </p:txBody>
      </p:sp>
      <p:sp>
        <p:nvSpPr>
          <p:cNvPr id="60419" name="Rectangle 3"/>
          <p:cNvSpPr>
            <a:spLocks noGrp="1" noChangeArrowheads="1"/>
          </p:cNvSpPr>
          <p:nvPr>
            <p:ph type="body" idx="1"/>
          </p:nvPr>
        </p:nvSpPr>
        <p:spPr/>
        <p:txBody>
          <a:bodyPr/>
          <a:lstStyle/>
          <a:p>
            <a:pPr marL="488950" indent="-488950" defTabSz="962025"/>
            <a:r>
              <a:rPr lang="en-GB"/>
              <a:t>To introduce software engineering</a:t>
            </a:r>
            <a:endParaRPr lang="tr-TR"/>
          </a:p>
          <a:p>
            <a:pPr marL="1089025" lvl="1" indent="-479425" defTabSz="962025"/>
            <a:r>
              <a:rPr lang="en-GB"/>
              <a:t>explain its importance</a:t>
            </a:r>
            <a:endParaRPr lang="tr-TR"/>
          </a:p>
          <a:p>
            <a:pPr marL="1089025" lvl="1" indent="-479425" defTabSz="962025"/>
            <a:r>
              <a:rPr lang="tr-TR"/>
              <a:t>present some terminology </a:t>
            </a:r>
          </a:p>
          <a:p>
            <a:pPr marL="488950" indent="-488950" defTabSz="962025"/>
            <a:r>
              <a:rPr lang="en-GB"/>
              <a:t>To set out the answers to key questions </a:t>
            </a:r>
            <a:r>
              <a:rPr lang="tr-TR"/>
              <a:t>related to</a:t>
            </a:r>
            <a:r>
              <a:rPr lang="en-GB"/>
              <a:t> software engineering</a:t>
            </a:r>
            <a:endParaRPr lang="tr-TR"/>
          </a:p>
        </p:txBody>
      </p:sp>
      <p:sp>
        <p:nvSpPr>
          <p:cNvPr id="2" name="TextBox 1"/>
          <p:cNvSpPr txBox="1"/>
          <p:nvPr/>
        </p:nvSpPr>
        <p:spPr>
          <a:xfrm>
            <a:off x="5868144" y="6453336"/>
            <a:ext cx="3312368" cy="261610"/>
          </a:xfrm>
          <a:prstGeom prst="rect">
            <a:avLst/>
          </a:prstGeom>
          <a:noFill/>
        </p:spPr>
        <p:txBody>
          <a:bodyPr wrap="square" rtlCol="0">
            <a:spAutoFit/>
          </a:bodyPr>
          <a:lstStyle/>
          <a:p>
            <a:r>
              <a:rPr lang="en-US" sz="1100" dirty="0"/>
              <a:t>Most slides are from Ian Summerville book slides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What is Software?</a:t>
            </a:r>
          </a:p>
        </p:txBody>
      </p:sp>
      <p:sp>
        <p:nvSpPr>
          <p:cNvPr id="7171" name="Rectangle 3"/>
          <p:cNvSpPr>
            <a:spLocks noGrp="1" noChangeArrowheads="1"/>
          </p:cNvSpPr>
          <p:nvPr>
            <p:ph type="body" idx="1"/>
          </p:nvPr>
        </p:nvSpPr>
        <p:spPr>
          <a:xfrm>
            <a:off x="1655068" y="2354659"/>
            <a:ext cx="7237412" cy="4530725"/>
          </a:xfrm>
        </p:spPr>
        <p:txBody>
          <a:bodyPr/>
          <a:lstStyle/>
          <a:p>
            <a:r>
              <a:rPr lang="en-US" dirty="0"/>
              <a:t>Computer programs</a:t>
            </a:r>
          </a:p>
          <a:p>
            <a:r>
              <a:rPr lang="en-US" dirty="0"/>
              <a:t>Configuration files used to set up these programs</a:t>
            </a:r>
          </a:p>
          <a:p>
            <a:r>
              <a:rPr lang="en-US" dirty="0"/>
              <a:t>User documentation explaining how to use the software</a:t>
            </a:r>
          </a:p>
          <a:p>
            <a:r>
              <a:rPr lang="en-US" dirty="0"/>
              <a:t>System documentation describing the structure of the software </a:t>
            </a:r>
          </a:p>
        </p:txBody>
      </p:sp>
      <p:sp>
        <p:nvSpPr>
          <p:cNvPr id="7172" name="AutoShape 4"/>
          <p:cNvSpPr>
            <a:spLocks/>
          </p:cNvSpPr>
          <p:nvPr/>
        </p:nvSpPr>
        <p:spPr bwMode="auto">
          <a:xfrm>
            <a:off x="1077888" y="1677888"/>
            <a:ext cx="685800" cy="4343400"/>
          </a:xfrm>
          <a:prstGeom prst="leftBrace">
            <a:avLst>
              <a:gd name="adj1" fmla="val 52778"/>
              <a:gd name="adj2" fmla="val 50000"/>
            </a:avLst>
          </a:prstGeom>
          <a:noFill/>
          <a:ln w="25400">
            <a:solidFill>
              <a:srgbClr val="333399"/>
            </a:solidFill>
            <a:round/>
            <a:headEnd/>
            <a:tailEnd/>
          </a:ln>
          <a:effectLst/>
        </p:spPr>
        <p:txBody>
          <a:bodyPr wrap="none" anchor="ctr"/>
          <a:lstStyle/>
          <a:p>
            <a:endParaRPr lang="en-US"/>
          </a:p>
        </p:txBody>
      </p:sp>
      <p:sp>
        <p:nvSpPr>
          <p:cNvPr id="7173" name="Text Box 5"/>
          <p:cNvSpPr txBox="1">
            <a:spLocks noChangeArrowheads="1"/>
          </p:cNvSpPr>
          <p:nvPr/>
        </p:nvSpPr>
        <p:spPr bwMode="auto">
          <a:xfrm>
            <a:off x="685800" y="2438400"/>
            <a:ext cx="304800" cy="2530475"/>
          </a:xfrm>
          <a:prstGeom prst="rect">
            <a:avLst/>
          </a:prstGeom>
          <a:noFill/>
          <a:ln w="9525">
            <a:noFill/>
            <a:miter lim="800000"/>
            <a:headEnd/>
            <a:tailEnd/>
          </a:ln>
          <a:effectLst/>
        </p:spPr>
        <p:txBody>
          <a:bodyPr>
            <a:spAutoFit/>
          </a:bodyPr>
          <a:lstStyle/>
          <a:p>
            <a:pPr eaLnBrk="1" hangingPunct="1">
              <a:spcBef>
                <a:spcPct val="50000"/>
              </a:spcBef>
            </a:pPr>
            <a:r>
              <a:rPr lang="tr-TR" sz="2000" b="1" dirty="0">
                <a:solidFill>
                  <a:srgbClr val="008000"/>
                </a:solidFill>
                <a:latin typeface="Arial" pitchFamily="34" charset="0"/>
              </a:rPr>
              <a:t>SOFTWARE</a:t>
            </a:r>
            <a:endParaRPr lang="en-US" sz="2000" b="1" dirty="0">
              <a:solidFill>
                <a:srgbClr val="00800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sz="quarter" idx="1"/>
          </p:nvPr>
        </p:nvSpPr>
        <p:spPr/>
        <p:txBody>
          <a:bodyPr>
            <a:normAutofit fontScale="92500"/>
          </a:bodyPr>
          <a:lstStyle/>
          <a:p>
            <a:r>
              <a:rPr lang="en-GB" sz="2800" dirty="0">
                <a:latin typeface="Arial"/>
                <a:cs typeface="Arial"/>
              </a:rPr>
              <a:t>Computer programs and associated documentation. </a:t>
            </a:r>
          </a:p>
          <a:p>
            <a:pPr lvl="1"/>
            <a:r>
              <a:rPr lang="en-GB" sz="2500" dirty="0">
                <a:latin typeface="Arial"/>
                <a:cs typeface="Arial"/>
              </a:rPr>
              <a:t>What is a program?</a:t>
            </a:r>
          </a:p>
          <a:p>
            <a:pPr lvl="1"/>
            <a:r>
              <a:rPr lang="en-US" sz="2800" dirty="0"/>
              <a:t>A list of instructions, written in a specific programming language</a:t>
            </a:r>
            <a:r>
              <a:rPr lang="tr-TR" sz="2800" dirty="0"/>
              <a:t> (</a:t>
            </a:r>
            <a:r>
              <a:rPr lang="en-US" sz="2800" dirty="0"/>
              <a:t>Java, C, F</a:t>
            </a:r>
            <a:r>
              <a:rPr lang="tr-TR" sz="2800" dirty="0"/>
              <a:t>ortran, etc.)</a:t>
            </a:r>
            <a:r>
              <a:rPr lang="en-US" sz="2800" dirty="0"/>
              <a:t>, which a computer follows in processing data, performing an operation, or solving a logical problem.</a:t>
            </a:r>
            <a:r>
              <a:rPr lang="en-US" sz="2000" dirty="0"/>
              <a:t> </a:t>
            </a:r>
            <a:endParaRPr lang="tr-TR" sz="2000" dirty="0"/>
          </a:p>
          <a:p>
            <a:pPr lvl="1"/>
            <a:endParaRPr lang="en-GB" sz="2500" dirty="0">
              <a:latin typeface="Arial"/>
              <a:cs typeface="Arial"/>
            </a:endParaRPr>
          </a:p>
          <a:p>
            <a:endParaRPr lang="en-GB" sz="2800" dirty="0">
              <a:latin typeface="Arial"/>
              <a:cs typeface="Arial"/>
            </a:endParaRPr>
          </a:p>
          <a:p>
            <a:r>
              <a:rPr lang="en-GB" sz="2800" dirty="0">
                <a:latin typeface="Arial"/>
                <a:cs typeface="Arial"/>
              </a:rPr>
              <a:t>Software products may be developed for a particular customer or may be developed for a general market.</a:t>
            </a:r>
            <a:endParaRPr lang="en-GB" sz="2800" dirty="0">
              <a:solidFill>
                <a:srgbClr val="000000"/>
              </a:solidFill>
              <a:latin typeface="Arial"/>
              <a:ea typeface="Times New Roman"/>
              <a:cs typeface="Aria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4000"/>
              <a:t>Software is Abstract and Intangible</a:t>
            </a:r>
          </a:p>
        </p:txBody>
      </p:sp>
      <p:sp>
        <p:nvSpPr>
          <p:cNvPr id="148483" name="Rectangle 3"/>
          <p:cNvSpPr>
            <a:spLocks noGrp="1" noChangeArrowheads="1"/>
          </p:cNvSpPr>
          <p:nvPr>
            <p:ph type="body" idx="1"/>
          </p:nvPr>
        </p:nvSpPr>
        <p:spPr/>
        <p:txBody>
          <a:bodyPr/>
          <a:lstStyle/>
          <a:p>
            <a:r>
              <a:rPr lang="en-US"/>
              <a:t>Software is not constrained by materials, governed by physical laws or by manufacturing process.</a:t>
            </a:r>
          </a:p>
          <a:p>
            <a:r>
              <a:rPr lang="en-US"/>
              <a:t>Advantage:</a:t>
            </a:r>
          </a:p>
          <a:p>
            <a:pPr>
              <a:buFont typeface="Wingdings" pitchFamily="2" charset="2"/>
              <a:buNone/>
            </a:pPr>
            <a:r>
              <a:rPr lang="en-US"/>
              <a:t>        No physical limitations on its potential</a:t>
            </a:r>
            <a:r>
              <a:rPr lang="tr-TR"/>
              <a:t>.</a:t>
            </a:r>
            <a:endParaRPr lang="en-US"/>
          </a:p>
          <a:p>
            <a:r>
              <a:rPr lang="en-US"/>
              <a:t>Disadvantage:</a:t>
            </a:r>
          </a:p>
          <a:p>
            <a:pPr lvl="1">
              <a:buFont typeface="Wingdings" pitchFamily="2" charset="2"/>
              <a:buNone/>
            </a:pPr>
            <a:r>
              <a:rPr lang="en-US"/>
              <a:t>  </a:t>
            </a:r>
            <a:r>
              <a:rPr lang="en-US" sz="2800"/>
              <a:t>Since there are no physical constraints, software can easily become extremely complex and difficult to understand</a:t>
            </a:r>
            <a:r>
              <a:rPr lang="tr-TR" sz="2800"/>
              <a:t>.</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Software Deteriorates</a:t>
            </a:r>
          </a:p>
        </p:txBody>
      </p:sp>
      <p:sp>
        <p:nvSpPr>
          <p:cNvPr id="149507" name="Rectangle 3"/>
          <p:cNvSpPr>
            <a:spLocks noGrp="1" noChangeArrowheads="1"/>
          </p:cNvSpPr>
          <p:nvPr>
            <p:ph type="body" idx="1"/>
          </p:nvPr>
        </p:nvSpPr>
        <p:spPr>
          <a:xfrm>
            <a:off x="457200" y="1600200"/>
            <a:ext cx="8229600" cy="1981200"/>
          </a:xfrm>
        </p:spPr>
        <p:txBody>
          <a:bodyPr>
            <a:normAutofit/>
          </a:bodyPr>
          <a:lstStyle/>
          <a:p>
            <a:pPr>
              <a:lnSpc>
                <a:spcPct val="90000"/>
              </a:lnSpc>
            </a:pPr>
            <a:r>
              <a:rPr lang="en-US" sz="2400" dirty="0"/>
              <a:t>Software does not wear-out, but it does deteriorate due to changes</a:t>
            </a:r>
          </a:p>
          <a:p>
            <a:pPr>
              <a:lnSpc>
                <a:spcPct val="90000"/>
              </a:lnSpc>
            </a:pPr>
            <a:r>
              <a:rPr lang="en-US" sz="2400" dirty="0"/>
              <a:t>Most software models a part of reality and reality evolves. If software does not evolve with the reality that is being modeled, then it deteriorates</a:t>
            </a:r>
          </a:p>
          <a:p>
            <a:pPr>
              <a:lnSpc>
                <a:spcPct val="90000"/>
              </a:lnSpc>
            </a:pPr>
            <a:endParaRPr lang="en-US" sz="2400" dirty="0"/>
          </a:p>
        </p:txBody>
      </p:sp>
      <p:grpSp>
        <p:nvGrpSpPr>
          <p:cNvPr id="2" name="Group 4"/>
          <p:cNvGrpSpPr>
            <a:grpSpLocks/>
          </p:cNvGrpSpPr>
          <p:nvPr/>
        </p:nvGrpSpPr>
        <p:grpSpPr bwMode="auto">
          <a:xfrm>
            <a:off x="685800" y="3810000"/>
            <a:ext cx="3124200" cy="2971800"/>
            <a:chOff x="432" y="2112"/>
            <a:chExt cx="1968" cy="1872"/>
          </a:xfrm>
        </p:grpSpPr>
        <p:grpSp>
          <p:nvGrpSpPr>
            <p:cNvPr id="3" name="Group 5"/>
            <p:cNvGrpSpPr>
              <a:grpSpLocks/>
            </p:cNvGrpSpPr>
            <p:nvPr/>
          </p:nvGrpSpPr>
          <p:grpSpPr bwMode="auto">
            <a:xfrm>
              <a:off x="432" y="2112"/>
              <a:ext cx="1968" cy="1872"/>
              <a:chOff x="432" y="2112"/>
              <a:chExt cx="1968" cy="1872"/>
            </a:xfrm>
          </p:grpSpPr>
          <p:sp>
            <p:nvSpPr>
              <p:cNvPr id="149510" name="Line 6"/>
              <p:cNvSpPr>
                <a:spLocks noChangeShapeType="1"/>
              </p:cNvSpPr>
              <p:nvPr/>
            </p:nvSpPr>
            <p:spPr bwMode="auto">
              <a:xfrm flipV="1">
                <a:off x="624" y="2112"/>
                <a:ext cx="0" cy="1296"/>
              </a:xfrm>
              <a:prstGeom prst="line">
                <a:avLst/>
              </a:prstGeom>
              <a:noFill/>
              <a:ln w="9525">
                <a:solidFill>
                  <a:schemeClr val="tx1"/>
                </a:solidFill>
                <a:round/>
                <a:headEnd/>
                <a:tailEnd type="triangle" w="med" len="med"/>
              </a:ln>
              <a:effectLst/>
            </p:spPr>
            <p:txBody>
              <a:bodyPr/>
              <a:lstStyle/>
              <a:p>
                <a:endParaRPr lang="en-US"/>
              </a:p>
            </p:txBody>
          </p:sp>
          <p:sp>
            <p:nvSpPr>
              <p:cNvPr id="149511" name="Line 7"/>
              <p:cNvSpPr>
                <a:spLocks noChangeShapeType="1"/>
              </p:cNvSpPr>
              <p:nvPr/>
            </p:nvSpPr>
            <p:spPr bwMode="auto">
              <a:xfrm>
                <a:off x="624" y="3408"/>
                <a:ext cx="1776" cy="0"/>
              </a:xfrm>
              <a:prstGeom prst="line">
                <a:avLst/>
              </a:prstGeom>
              <a:noFill/>
              <a:ln w="9525">
                <a:solidFill>
                  <a:schemeClr val="tx1"/>
                </a:solidFill>
                <a:round/>
                <a:headEnd/>
                <a:tailEnd type="triangle" w="med" len="med"/>
              </a:ln>
              <a:effectLst/>
            </p:spPr>
            <p:txBody>
              <a:bodyPr/>
              <a:lstStyle/>
              <a:p>
                <a:endParaRPr lang="en-US"/>
              </a:p>
            </p:txBody>
          </p:sp>
          <p:sp>
            <p:nvSpPr>
              <p:cNvPr id="149512" name="Text Box 8"/>
              <p:cNvSpPr txBox="1">
                <a:spLocks noChangeArrowheads="1"/>
              </p:cNvSpPr>
              <p:nvPr/>
            </p:nvSpPr>
            <p:spPr bwMode="auto">
              <a:xfrm>
                <a:off x="1392" y="3388"/>
                <a:ext cx="359"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time</a:t>
                </a:r>
              </a:p>
            </p:txBody>
          </p:sp>
          <p:sp>
            <p:nvSpPr>
              <p:cNvPr id="149513" name="Text Box 9"/>
              <p:cNvSpPr txBox="1">
                <a:spLocks noChangeArrowheads="1"/>
              </p:cNvSpPr>
              <p:nvPr/>
            </p:nvSpPr>
            <p:spPr bwMode="auto">
              <a:xfrm rot="-5400000">
                <a:off x="171" y="2709"/>
                <a:ext cx="733"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failure rate</a:t>
                </a:r>
              </a:p>
            </p:txBody>
          </p:sp>
          <p:sp>
            <p:nvSpPr>
              <p:cNvPr id="149514" name="Freeform 10"/>
              <p:cNvSpPr>
                <a:spLocks/>
              </p:cNvSpPr>
              <p:nvPr/>
            </p:nvSpPr>
            <p:spPr bwMode="auto">
              <a:xfrm>
                <a:off x="720" y="2448"/>
                <a:ext cx="1536" cy="892"/>
              </a:xfrm>
              <a:custGeom>
                <a:avLst/>
                <a:gdLst/>
                <a:ahLst/>
                <a:cxnLst>
                  <a:cxn ang="0">
                    <a:pos x="0" y="48"/>
                  </a:cxn>
                  <a:cxn ang="0">
                    <a:pos x="288" y="888"/>
                  </a:cxn>
                  <a:cxn ang="0">
                    <a:pos x="1188" y="888"/>
                  </a:cxn>
                  <a:cxn ang="0">
                    <a:pos x="1488" y="0"/>
                  </a:cxn>
                </a:cxnLst>
                <a:rect l="0" t="0" r="r" b="b"/>
                <a:pathLst>
                  <a:path w="1488" h="1036">
                    <a:moveTo>
                      <a:pt x="0" y="48"/>
                    </a:moveTo>
                    <a:cubicBezTo>
                      <a:pt x="48" y="188"/>
                      <a:pt x="90" y="748"/>
                      <a:pt x="288" y="888"/>
                    </a:cubicBezTo>
                    <a:cubicBezTo>
                      <a:pt x="486" y="1028"/>
                      <a:pt x="988" y="1036"/>
                      <a:pt x="1188" y="888"/>
                    </a:cubicBezTo>
                    <a:cubicBezTo>
                      <a:pt x="1388" y="740"/>
                      <a:pt x="1426" y="185"/>
                      <a:pt x="1488" y="0"/>
                    </a:cubicBezTo>
                  </a:path>
                </a:pathLst>
              </a:custGeom>
              <a:noFill/>
              <a:ln w="9525">
                <a:solidFill>
                  <a:schemeClr val="tx1"/>
                </a:solidFill>
                <a:round/>
                <a:headEnd/>
                <a:tailEnd/>
              </a:ln>
              <a:effectLst/>
            </p:spPr>
            <p:txBody>
              <a:bodyPr/>
              <a:lstStyle/>
              <a:p>
                <a:endParaRPr lang="en-US"/>
              </a:p>
            </p:txBody>
          </p:sp>
          <p:sp>
            <p:nvSpPr>
              <p:cNvPr id="149515" name="Text Box 11"/>
              <p:cNvSpPr txBox="1">
                <a:spLocks noChangeArrowheads="1"/>
              </p:cNvSpPr>
              <p:nvPr/>
            </p:nvSpPr>
            <p:spPr bwMode="auto">
              <a:xfrm>
                <a:off x="1008" y="3696"/>
                <a:ext cx="958" cy="288"/>
              </a:xfrm>
              <a:prstGeom prst="rect">
                <a:avLst/>
              </a:prstGeom>
              <a:noFill/>
              <a:ln w="9525">
                <a:noFill/>
                <a:miter lim="800000"/>
                <a:headEnd/>
                <a:tailEnd/>
              </a:ln>
              <a:effectLst/>
            </p:spPr>
            <p:txBody>
              <a:bodyPr wrap="none">
                <a:spAutoFit/>
              </a:bodyPr>
              <a:lstStyle/>
              <a:p>
                <a:pPr eaLnBrk="1" hangingPunct="1"/>
                <a:r>
                  <a:rPr lang="en-US" sz="2400" b="1">
                    <a:latin typeface="Times New Roman" pitchFamily="18" charset="0"/>
                  </a:rPr>
                  <a:t>Hardware</a:t>
                </a:r>
              </a:p>
            </p:txBody>
          </p:sp>
        </p:grpSp>
        <p:sp>
          <p:nvSpPr>
            <p:cNvPr id="149516" name="Text Box 12"/>
            <p:cNvSpPr txBox="1">
              <a:spLocks noChangeArrowheads="1"/>
            </p:cNvSpPr>
            <p:nvPr/>
          </p:nvSpPr>
          <p:spPr bwMode="auto">
            <a:xfrm>
              <a:off x="816" y="2304"/>
              <a:ext cx="647" cy="346"/>
            </a:xfrm>
            <a:prstGeom prst="rect">
              <a:avLst/>
            </a:prstGeom>
            <a:noFill/>
            <a:ln w="9525">
              <a:noFill/>
              <a:miter lim="800000"/>
              <a:headEnd/>
              <a:tailEnd/>
            </a:ln>
            <a:effectLst/>
          </p:spPr>
          <p:txBody>
            <a:bodyPr wrap="none">
              <a:spAutoFit/>
            </a:bodyPr>
            <a:lstStyle/>
            <a:p>
              <a:pPr algn="ctr" eaLnBrk="1" hangingPunct="1"/>
              <a:r>
                <a:rPr lang="en-US" sz="1000" b="1">
                  <a:latin typeface="Times New Roman" pitchFamily="18" charset="0"/>
                </a:rPr>
                <a:t>Design or </a:t>
              </a:r>
            </a:p>
            <a:p>
              <a:pPr algn="ctr" eaLnBrk="1" hangingPunct="1"/>
              <a:r>
                <a:rPr lang="en-US" sz="1000" b="1">
                  <a:latin typeface="Times New Roman" pitchFamily="18" charset="0"/>
                </a:rPr>
                <a:t>manufacturing </a:t>
              </a:r>
            </a:p>
            <a:p>
              <a:pPr algn="ctr" eaLnBrk="1" hangingPunct="1"/>
              <a:r>
                <a:rPr lang="en-US" sz="1000" b="1">
                  <a:latin typeface="Times New Roman" pitchFamily="18" charset="0"/>
                </a:rPr>
                <a:t>defects</a:t>
              </a:r>
              <a:endParaRPr lang="en-US" b="1">
                <a:latin typeface="Times New Roman" pitchFamily="18" charset="0"/>
              </a:endParaRPr>
            </a:p>
          </p:txBody>
        </p:sp>
        <p:sp>
          <p:nvSpPr>
            <p:cNvPr id="149517" name="Line 13"/>
            <p:cNvSpPr>
              <a:spLocks noChangeShapeType="1"/>
            </p:cNvSpPr>
            <p:nvPr/>
          </p:nvSpPr>
          <p:spPr bwMode="auto">
            <a:xfrm flipH="1">
              <a:off x="816" y="2592"/>
              <a:ext cx="144" cy="144"/>
            </a:xfrm>
            <a:prstGeom prst="line">
              <a:avLst/>
            </a:prstGeom>
            <a:noFill/>
            <a:ln w="9525">
              <a:solidFill>
                <a:schemeClr val="tx1"/>
              </a:solidFill>
              <a:round/>
              <a:headEnd type="arrow" w="med" len="med"/>
              <a:tailEnd/>
            </a:ln>
            <a:effectLst/>
          </p:spPr>
          <p:txBody>
            <a:bodyPr/>
            <a:lstStyle/>
            <a:p>
              <a:endParaRPr lang="en-US"/>
            </a:p>
          </p:txBody>
        </p:sp>
        <p:sp>
          <p:nvSpPr>
            <p:cNvPr id="149518" name="Text Box 14"/>
            <p:cNvSpPr txBox="1">
              <a:spLocks noChangeArrowheads="1"/>
            </p:cNvSpPr>
            <p:nvPr/>
          </p:nvSpPr>
          <p:spPr bwMode="auto">
            <a:xfrm>
              <a:off x="1444" y="2112"/>
              <a:ext cx="936" cy="346"/>
            </a:xfrm>
            <a:prstGeom prst="rect">
              <a:avLst/>
            </a:prstGeom>
            <a:noFill/>
            <a:ln w="9525">
              <a:noFill/>
              <a:miter lim="800000"/>
              <a:headEnd/>
              <a:tailEnd/>
            </a:ln>
            <a:effectLst/>
          </p:spPr>
          <p:txBody>
            <a:bodyPr wrap="none">
              <a:spAutoFit/>
            </a:bodyPr>
            <a:lstStyle/>
            <a:p>
              <a:pPr algn="ctr" eaLnBrk="1" hangingPunct="1"/>
              <a:r>
                <a:rPr lang="en-US" sz="1000" b="1">
                  <a:latin typeface="Times New Roman" pitchFamily="18" charset="0"/>
                </a:rPr>
                <a:t>Cumulative effects</a:t>
              </a:r>
            </a:p>
            <a:p>
              <a:pPr algn="ctr" eaLnBrk="1" hangingPunct="1"/>
              <a:r>
                <a:rPr lang="en-US" sz="1000" b="1">
                  <a:latin typeface="Times New Roman" pitchFamily="18" charset="0"/>
                </a:rPr>
                <a:t>of dust, vibration, </a:t>
              </a:r>
            </a:p>
            <a:p>
              <a:pPr algn="ctr" eaLnBrk="1" hangingPunct="1"/>
              <a:r>
                <a:rPr lang="en-US" sz="1000" b="1">
                  <a:latin typeface="Times New Roman" pitchFamily="18" charset="0"/>
                </a:rPr>
                <a:t>environmental maladies</a:t>
              </a:r>
              <a:endParaRPr lang="en-US" b="1">
                <a:latin typeface="Times New Roman" pitchFamily="18" charset="0"/>
              </a:endParaRPr>
            </a:p>
          </p:txBody>
        </p:sp>
        <p:sp>
          <p:nvSpPr>
            <p:cNvPr id="149519" name="Line 15"/>
            <p:cNvSpPr>
              <a:spLocks noChangeShapeType="1"/>
            </p:cNvSpPr>
            <p:nvPr/>
          </p:nvSpPr>
          <p:spPr bwMode="auto">
            <a:xfrm>
              <a:off x="1872" y="2496"/>
              <a:ext cx="192" cy="432"/>
            </a:xfrm>
            <a:prstGeom prst="line">
              <a:avLst/>
            </a:prstGeom>
            <a:noFill/>
            <a:ln w="9525">
              <a:solidFill>
                <a:schemeClr val="tx1"/>
              </a:solidFill>
              <a:round/>
              <a:headEnd type="arrow" w="med" len="med"/>
              <a:tailEnd/>
            </a:ln>
            <a:effectLst/>
          </p:spPr>
          <p:txBody>
            <a:bodyPr/>
            <a:lstStyle/>
            <a:p>
              <a:endParaRPr lang="en-US"/>
            </a:p>
          </p:txBody>
        </p:sp>
      </p:grpSp>
      <p:grpSp>
        <p:nvGrpSpPr>
          <p:cNvPr id="4" name="Group 16"/>
          <p:cNvGrpSpPr>
            <a:grpSpLocks/>
          </p:cNvGrpSpPr>
          <p:nvPr/>
        </p:nvGrpSpPr>
        <p:grpSpPr bwMode="auto">
          <a:xfrm>
            <a:off x="4800600" y="3810000"/>
            <a:ext cx="3741738" cy="3048000"/>
            <a:chOff x="3024" y="2064"/>
            <a:chExt cx="2357" cy="1920"/>
          </a:xfrm>
        </p:grpSpPr>
        <p:grpSp>
          <p:nvGrpSpPr>
            <p:cNvPr id="5" name="Group 17"/>
            <p:cNvGrpSpPr>
              <a:grpSpLocks/>
            </p:cNvGrpSpPr>
            <p:nvPr/>
          </p:nvGrpSpPr>
          <p:grpSpPr bwMode="auto">
            <a:xfrm>
              <a:off x="3024" y="2112"/>
              <a:ext cx="2357" cy="1872"/>
              <a:chOff x="3024" y="2112"/>
              <a:chExt cx="2357" cy="1872"/>
            </a:xfrm>
          </p:grpSpPr>
          <p:sp>
            <p:nvSpPr>
              <p:cNvPr id="149522" name="Line 18"/>
              <p:cNvSpPr>
                <a:spLocks noChangeShapeType="1"/>
              </p:cNvSpPr>
              <p:nvPr/>
            </p:nvSpPr>
            <p:spPr bwMode="auto">
              <a:xfrm flipV="1">
                <a:off x="3216" y="2112"/>
                <a:ext cx="0" cy="1296"/>
              </a:xfrm>
              <a:prstGeom prst="line">
                <a:avLst/>
              </a:prstGeom>
              <a:noFill/>
              <a:ln w="9525">
                <a:solidFill>
                  <a:schemeClr val="tx1"/>
                </a:solidFill>
                <a:round/>
                <a:headEnd/>
                <a:tailEnd type="triangle" w="med" len="med"/>
              </a:ln>
              <a:effectLst/>
            </p:spPr>
            <p:txBody>
              <a:bodyPr/>
              <a:lstStyle/>
              <a:p>
                <a:endParaRPr lang="en-US"/>
              </a:p>
            </p:txBody>
          </p:sp>
          <p:sp>
            <p:nvSpPr>
              <p:cNvPr id="149523" name="Line 19"/>
              <p:cNvSpPr>
                <a:spLocks noChangeShapeType="1"/>
              </p:cNvSpPr>
              <p:nvPr/>
            </p:nvSpPr>
            <p:spPr bwMode="auto">
              <a:xfrm>
                <a:off x="3216" y="3408"/>
                <a:ext cx="1776" cy="0"/>
              </a:xfrm>
              <a:prstGeom prst="line">
                <a:avLst/>
              </a:prstGeom>
              <a:noFill/>
              <a:ln w="9525">
                <a:solidFill>
                  <a:schemeClr val="tx1"/>
                </a:solidFill>
                <a:round/>
                <a:headEnd/>
                <a:tailEnd type="triangle" w="med" len="med"/>
              </a:ln>
              <a:effectLst/>
            </p:spPr>
            <p:txBody>
              <a:bodyPr/>
              <a:lstStyle/>
              <a:p>
                <a:endParaRPr lang="en-US"/>
              </a:p>
            </p:txBody>
          </p:sp>
          <p:sp>
            <p:nvSpPr>
              <p:cNvPr id="149524" name="Text Box 20"/>
              <p:cNvSpPr txBox="1">
                <a:spLocks noChangeArrowheads="1"/>
              </p:cNvSpPr>
              <p:nvPr/>
            </p:nvSpPr>
            <p:spPr bwMode="auto">
              <a:xfrm>
                <a:off x="3984" y="3388"/>
                <a:ext cx="359"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time</a:t>
                </a:r>
              </a:p>
            </p:txBody>
          </p:sp>
          <p:sp>
            <p:nvSpPr>
              <p:cNvPr id="149525" name="Text Box 21"/>
              <p:cNvSpPr txBox="1">
                <a:spLocks noChangeArrowheads="1"/>
              </p:cNvSpPr>
              <p:nvPr/>
            </p:nvSpPr>
            <p:spPr bwMode="auto">
              <a:xfrm rot="-5400000">
                <a:off x="2763" y="2709"/>
                <a:ext cx="733" cy="212"/>
              </a:xfrm>
              <a:prstGeom prst="rect">
                <a:avLst/>
              </a:prstGeom>
              <a:noFill/>
              <a:ln w="9525">
                <a:noFill/>
                <a:miter lim="800000"/>
                <a:headEnd/>
                <a:tailEnd/>
              </a:ln>
              <a:effectLst/>
            </p:spPr>
            <p:txBody>
              <a:bodyPr wrap="none">
                <a:spAutoFit/>
              </a:bodyPr>
              <a:lstStyle/>
              <a:p>
                <a:pPr eaLnBrk="1" hangingPunct="1"/>
                <a:r>
                  <a:rPr lang="en-US" sz="1600" b="1">
                    <a:latin typeface="Times New Roman" pitchFamily="18" charset="0"/>
                  </a:rPr>
                  <a:t>failure rate</a:t>
                </a:r>
              </a:p>
            </p:txBody>
          </p:sp>
          <p:sp>
            <p:nvSpPr>
              <p:cNvPr id="149526" name="Text Box 22"/>
              <p:cNvSpPr txBox="1">
                <a:spLocks noChangeArrowheads="1"/>
              </p:cNvSpPr>
              <p:nvPr/>
            </p:nvSpPr>
            <p:spPr bwMode="auto">
              <a:xfrm>
                <a:off x="3600" y="3696"/>
                <a:ext cx="852" cy="288"/>
              </a:xfrm>
              <a:prstGeom prst="rect">
                <a:avLst/>
              </a:prstGeom>
              <a:noFill/>
              <a:ln w="9525">
                <a:noFill/>
                <a:miter lim="800000"/>
                <a:headEnd/>
                <a:tailEnd/>
              </a:ln>
              <a:effectLst/>
            </p:spPr>
            <p:txBody>
              <a:bodyPr wrap="none">
                <a:spAutoFit/>
              </a:bodyPr>
              <a:lstStyle/>
              <a:p>
                <a:pPr eaLnBrk="1" hangingPunct="1"/>
                <a:r>
                  <a:rPr lang="en-US" sz="2400" b="1">
                    <a:latin typeface="Times New Roman" pitchFamily="18" charset="0"/>
                  </a:rPr>
                  <a:t>Software</a:t>
                </a:r>
              </a:p>
            </p:txBody>
          </p:sp>
          <p:sp>
            <p:nvSpPr>
              <p:cNvPr id="149527" name="Freeform 23"/>
              <p:cNvSpPr>
                <a:spLocks/>
              </p:cNvSpPr>
              <p:nvPr/>
            </p:nvSpPr>
            <p:spPr bwMode="auto">
              <a:xfrm>
                <a:off x="3300" y="2328"/>
                <a:ext cx="1420" cy="1022"/>
              </a:xfrm>
              <a:custGeom>
                <a:avLst/>
                <a:gdLst/>
                <a:ahLst/>
                <a:cxnLst>
                  <a:cxn ang="0">
                    <a:pos x="0" y="0"/>
                  </a:cxn>
                  <a:cxn ang="0">
                    <a:pos x="312" y="864"/>
                  </a:cxn>
                  <a:cxn ang="0">
                    <a:pos x="1420" y="946"/>
                  </a:cxn>
                </a:cxnLst>
                <a:rect l="0" t="0" r="r" b="b"/>
                <a:pathLst>
                  <a:path w="1420" h="1022">
                    <a:moveTo>
                      <a:pt x="0" y="0"/>
                    </a:moveTo>
                    <a:cubicBezTo>
                      <a:pt x="50" y="144"/>
                      <a:pt x="75" y="706"/>
                      <a:pt x="312" y="864"/>
                    </a:cubicBezTo>
                    <a:cubicBezTo>
                      <a:pt x="549" y="1022"/>
                      <a:pt x="1189" y="929"/>
                      <a:pt x="1420" y="946"/>
                    </a:cubicBezTo>
                  </a:path>
                </a:pathLst>
              </a:custGeom>
              <a:noFill/>
              <a:ln w="19050" cmpd="sng">
                <a:solidFill>
                  <a:schemeClr val="tx1"/>
                </a:solidFill>
                <a:round/>
                <a:headEnd/>
                <a:tailEnd/>
              </a:ln>
              <a:effectLst/>
            </p:spPr>
            <p:txBody>
              <a:bodyPr/>
              <a:lstStyle/>
              <a:p>
                <a:endParaRPr lang="en-US"/>
              </a:p>
            </p:txBody>
          </p:sp>
          <p:sp>
            <p:nvSpPr>
              <p:cNvPr id="149528" name="Text Box 24"/>
              <p:cNvSpPr txBox="1">
                <a:spLocks noChangeArrowheads="1"/>
              </p:cNvSpPr>
              <p:nvPr/>
            </p:nvSpPr>
            <p:spPr bwMode="auto">
              <a:xfrm>
                <a:off x="4742" y="3158"/>
                <a:ext cx="639"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Idealized curve</a:t>
                </a:r>
              </a:p>
            </p:txBody>
          </p:sp>
          <p:sp>
            <p:nvSpPr>
              <p:cNvPr id="149529" name="Freeform 25"/>
              <p:cNvSpPr>
                <a:spLocks/>
              </p:cNvSpPr>
              <p:nvPr/>
            </p:nvSpPr>
            <p:spPr bwMode="auto">
              <a:xfrm>
                <a:off x="3360" y="2304"/>
                <a:ext cx="1440" cy="864"/>
              </a:xfrm>
              <a:custGeom>
                <a:avLst/>
                <a:gdLst/>
                <a:ahLst/>
                <a:cxnLst>
                  <a:cxn ang="0">
                    <a:pos x="0" y="0"/>
                  </a:cxn>
                  <a:cxn ang="0">
                    <a:pos x="240" y="720"/>
                  </a:cxn>
                  <a:cxn ang="0">
                    <a:pos x="768" y="816"/>
                  </a:cxn>
                  <a:cxn ang="0">
                    <a:pos x="1536" y="432"/>
                  </a:cxn>
                </a:cxnLst>
                <a:rect l="0" t="0" r="r" b="b"/>
                <a:pathLst>
                  <a:path w="1536" h="864">
                    <a:moveTo>
                      <a:pt x="0" y="0"/>
                    </a:moveTo>
                    <a:cubicBezTo>
                      <a:pt x="56" y="292"/>
                      <a:pt x="112" y="584"/>
                      <a:pt x="240" y="720"/>
                    </a:cubicBezTo>
                    <a:cubicBezTo>
                      <a:pt x="368" y="856"/>
                      <a:pt x="552" y="864"/>
                      <a:pt x="768" y="816"/>
                    </a:cubicBezTo>
                    <a:cubicBezTo>
                      <a:pt x="984" y="768"/>
                      <a:pt x="1260" y="600"/>
                      <a:pt x="1536" y="432"/>
                    </a:cubicBezTo>
                  </a:path>
                </a:pathLst>
              </a:custGeom>
              <a:noFill/>
              <a:ln w="9525">
                <a:solidFill>
                  <a:schemeClr val="tx1"/>
                </a:solidFill>
                <a:round/>
                <a:headEnd/>
                <a:tailEnd/>
              </a:ln>
              <a:effectLst/>
            </p:spPr>
            <p:txBody>
              <a:bodyPr/>
              <a:lstStyle/>
              <a:p>
                <a:endParaRPr lang="en-US"/>
              </a:p>
            </p:txBody>
          </p:sp>
          <p:sp>
            <p:nvSpPr>
              <p:cNvPr id="149530" name="Text Box 26"/>
              <p:cNvSpPr txBox="1">
                <a:spLocks noChangeArrowheads="1"/>
              </p:cNvSpPr>
              <p:nvPr/>
            </p:nvSpPr>
            <p:spPr bwMode="auto">
              <a:xfrm>
                <a:off x="4800" y="2688"/>
                <a:ext cx="555"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Actual curve</a:t>
                </a:r>
              </a:p>
            </p:txBody>
          </p:sp>
          <p:grpSp>
            <p:nvGrpSpPr>
              <p:cNvPr id="6" name="Group 27"/>
              <p:cNvGrpSpPr>
                <a:grpSpLocks/>
              </p:cNvGrpSpPr>
              <p:nvPr/>
            </p:nvGrpSpPr>
            <p:grpSpPr bwMode="auto">
              <a:xfrm>
                <a:off x="3744" y="2484"/>
                <a:ext cx="384" cy="672"/>
                <a:chOff x="3744" y="2484"/>
                <a:chExt cx="384" cy="672"/>
              </a:xfrm>
            </p:grpSpPr>
            <p:grpSp>
              <p:nvGrpSpPr>
                <p:cNvPr id="7" name="Group 28"/>
                <p:cNvGrpSpPr>
                  <a:grpSpLocks/>
                </p:cNvGrpSpPr>
                <p:nvPr/>
              </p:nvGrpSpPr>
              <p:grpSpPr bwMode="auto">
                <a:xfrm>
                  <a:off x="3744" y="2484"/>
                  <a:ext cx="48" cy="672"/>
                  <a:chOff x="3816" y="2496"/>
                  <a:chExt cx="48" cy="672"/>
                </a:xfrm>
              </p:grpSpPr>
              <p:sp>
                <p:nvSpPr>
                  <p:cNvPr id="149533" name="Oval 29"/>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34" name="Line 30"/>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35" name="Freeform 31"/>
                <p:cNvSpPr>
                  <a:spLocks/>
                </p:cNvSpPr>
                <p:nvPr/>
              </p:nvSpPr>
              <p:spPr bwMode="auto">
                <a:xfrm>
                  <a:off x="3768" y="2508"/>
                  <a:ext cx="360" cy="56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nvGrpSpPr>
              <p:cNvPr id="8" name="Group 32"/>
              <p:cNvGrpSpPr>
                <a:grpSpLocks/>
              </p:cNvGrpSpPr>
              <p:nvPr/>
            </p:nvGrpSpPr>
            <p:grpSpPr bwMode="auto">
              <a:xfrm>
                <a:off x="4080" y="2400"/>
                <a:ext cx="336" cy="672"/>
                <a:chOff x="4080" y="2400"/>
                <a:chExt cx="336" cy="672"/>
              </a:xfrm>
            </p:grpSpPr>
            <p:grpSp>
              <p:nvGrpSpPr>
                <p:cNvPr id="9" name="Group 33"/>
                <p:cNvGrpSpPr>
                  <a:grpSpLocks/>
                </p:cNvGrpSpPr>
                <p:nvPr/>
              </p:nvGrpSpPr>
              <p:grpSpPr bwMode="auto">
                <a:xfrm>
                  <a:off x="4080" y="2400"/>
                  <a:ext cx="48" cy="672"/>
                  <a:chOff x="3816" y="2496"/>
                  <a:chExt cx="48" cy="672"/>
                </a:xfrm>
              </p:grpSpPr>
              <p:sp>
                <p:nvSpPr>
                  <p:cNvPr id="149538" name="Oval 34"/>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39" name="Line 35"/>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40" name="Freeform 36"/>
                <p:cNvSpPr>
                  <a:spLocks/>
                </p:cNvSpPr>
                <p:nvPr/>
              </p:nvSpPr>
              <p:spPr bwMode="auto">
                <a:xfrm>
                  <a:off x="4104" y="2424"/>
                  <a:ext cx="312" cy="50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nvGrpSpPr>
              <p:cNvPr id="10" name="Group 37"/>
              <p:cNvGrpSpPr>
                <a:grpSpLocks/>
              </p:cNvGrpSpPr>
              <p:nvPr/>
            </p:nvGrpSpPr>
            <p:grpSpPr bwMode="auto">
              <a:xfrm>
                <a:off x="4380" y="2268"/>
                <a:ext cx="324" cy="672"/>
                <a:chOff x="4380" y="2268"/>
                <a:chExt cx="324" cy="672"/>
              </a:xfrm>
            </p:grpSpPr>
            <p:grpSp>
              <p:nvGrpSpPr>
                <p:cNvPr id="11" name="Group 38"/>
                <p:cNvGrpSpPr>
                  <a:grpSpLocks/>
                </p:cNvGrpSpPr>
                <p:nvPr/>
              </p:nvGrpSpPr>
              <p:grpSpPr bwMode="auto">
                <a:xfrm>
                  <a:off x="4380" y="2268"/>
                  <a:ext cx="48" cy="672"/>
                  <a:chOff x="3816" y="2496"/>
                  <a:chExt cx="48" cy="672"/>
                </a:xfrm>
              </p:grpSpPr>
              <p:sp>
                <p:nvSpPr>
                  <p:cNvPr id="149543" name="Oval 39"/>
                  <p:cNvSpPr>
                    <a:spLocks noChangeArrowheads="1"/>
                  </p:cNvSpPr>
                  <p:nvPr/>
                </p:nvSpPr>
                <p:spPr bwMode="auto">
                  <a:xfrm>
                    <a:off x="3816" y="31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9544" name="Line 40"/>
                  <p:cNvSpPr>
                    <a:spLocks noChangeShapeType="1"/>
                  </p:cNvSpPr>
                  <p:nvPr/>
                </p:nvSpPr>
                <p:spPr bwMode="auto">
                  <a:xfrm flipV="1">
                    <a:off x="3840" y="2496"/>
                    <a:ext cx="0" cy="624"/>
                  </a:xfrm>
                  <a:prstGeom prst="line">
                    <a:avLst/>
                  </a:prstGeom>
                  <a:noFill/>
                  <a:ln w="9525">
                    <a:solidFill>
                      <a:schemeClr val="tx1"/>
                    </a:solidFill>
                    <a:round/>
                    <a:headEnd/>
                    <a:tailEnd/>
                  </a:ln>
                  <a:effectLst/>
                </p:spPr>
                <p:txBody>
                  <a:bodyPr/>
                  <a:lstStyle/>
                  <a:p>
                    <a:endParaRPr lang="en-US"/>
                  </a:p>
                </p:txBody>
              </p:sp>
            </p:grpSp>
            <p:sp>
              <p:nvSpPr>
                <p:cNvPr id="149545" name="Freeform 41"/>
                <p:cNvSpPr>
                  <a:spLocks/>
                </p:cNvSpPr>
                <p:nvPr/>
              </p:nvSpPr>
              <p:spPr bwMode="auto">
                <a:xfrm>
                  <a:off x="4404" y="2292"/>
                  <a:ext cx="300" cy="444"/>
                </a:xfrm>
                <a:custGeom>
                  <a:avLst/>
                  <a:gdLst/>
                  <a:ahLst/>
                  <a:cxnLst>
                    <a:cxn ang="0">
                      <a:pos x="0" y="0"/>
                    </a:cxn>
                    <a:cxn ang="0">
                      <a:pos x="192" y="384"/>
                    </a:cxn>
                    <a:cxn ang="0">
                      <a:pos x="528" y="480"/>
                    </a:cxn>
                  </a:cxnLst>
                  <a:rect l="0" t="0" r="r" b="b"/>
                  <a:pathLst>
                    <a:path w="528" h="480">
                      <a:moveTo>
                        <a:pt x="0" y="0"/>
                      </a:moveTo>
                      <a:cubicBezTo>
                        <a:pt x="52" y="152"/>
                        <a:pt x="104" y="304"/>
                        <a:pt x="192" y="384"/>
                      </a:cubicBezTo>
                      <a:cubicBezTo>
                        <a:pt x="280" y="464"/>
                        <a:pt x="404" y="472"/>
                        <a:pt x="528" y="480"/>
                      </a:cubicBezTo>
                    </a:path>
                  </a:pathLst>
                </a:custGeom>
                <a:noFill/>
                <a:ln w="9525">
                  <a:solidFill>
                    <a:schemeClr val="tx1"/>
                  </a:solidFill>
                  <a:round/>
                  <a:headEnd/>
                  <a:tailEnd/>
                </a:ln>
                <a:effectLst/>
              </p:spPr>
              <p:txBody>
                <a:bodyPr/>
                <a:lstStyle/>
                <a:p>
                  <a:endParaRPr lang="en-US"/>
                </a:p>
              </p:txBody>
            </p:sp>
          </p:grpSp>
        </p:grpSp>
        <p:sp>
          <p:nvSpPr>
            <p:cNvPr id="149546" name="Text Box 42"/>
            <p:cNvSpPr txBox="1">
              <a:spLocks noChangeArrowheads="1"/>
            </p:cNvSpPr>
            <p:nvPr/>
          </p:nvSpPr>
          <p:spPr bwMode="auto">
            <a:xfrm>
              <a:off x="3446" y="2726"/>
              <a:ext cx="356" cy="154"/>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change</a:t>
              </a:r>
            </a:p>
          </p:txBody>
        </p:sp>
        <p:sp>
          <p:nvSpPr>
            <p:cNvPr id="149547" name="Line 43"/>
            <p:cNvSpPr>
              <a:spLocks noChangeShapeType="1"/>
            </p:cNvSpPr>
            <p:nvPr/>
          </p:nvSpPr>
          <p:spPr bwMode="auto">
            <a:xfrm>
              <a:off x="3648" y="2880"/>
              <a:ext cx="96" cy="192"/>
            </a:xfrm>
            <a:prstGeom prst="line">
              <a:avLst/>
            </a:prstGeom>
            <a:noFill/>
            <a:ln w="9525">
              <a:solidFill>
                <a:schemeClr val="tx1"/>
              </a:solidFill>
              <a:round/>
              <a:headEnd/>
              <a:tailEnd type="arrow" w="med" len="med"/>
            </a:ln>
            <a:effectLst/>
          </p:spPr>
          <p:txBody>
            <a:bodyPr/>
            <a:lstStyle/>
            <a:p>
              <a:endParaRPr lang="en-US"/>
            </a:p>
          </p:txBody>
        </p:sp>
        <p:sp>
          <p:nvSpPr>
            <p:cNvPr id="149548" name="Text Box 44"/>
            <p:cNvSpPr txBox="1">
              <a:spLocks noChangeArrowheads="1"/>
            </p:cNvSpPr>
            <p:nvPr/>
          </p:nvSpPr>
          <p:spPr bwMode="auto">
            <a:xfrm>
              <a:off x="3360" y="2064"/>
              <a:ext cx="876" cy="250"/>
            </a:xfrm>
            <a:prstGeom prst="rect">
              <a:avLst/>
            </a:prstGeom>
            <a:noFill/>
            <a:ln w="9525">
              <a:noFill/>
              <a:miter lim="800000"/>
              <a:headEnd/>
              <a:tailEnd/>
            </a:ln>
            <a:effectLst/>
          </p:spPr>
          <p:txBody>
            <a:bodyPr wrap="none">
              <a:spAutoFit/>
            </a:bodyPr>
            <a:lstStyle/>
            <a:p>
              <a:pPr eaLnBrk="1" hangingPunct="1"/>
              <a:r>
                <a:rPr lang="en-US" sz="1000" b="1">
                  <a:latin typeface="Times New Roman" pitchFamily="18" charset="0"/>
                </a:rPr>
                <a:t>Increased failure rate </a:t>
              </a:r>
            </a:p>
            <a:p>
              <a:pPr eaLnBrk="1" hangingPunct="1"/>
              <a:r>
                <a:rPr lang="en-US" sz="1000" b="1">
                  <a:latin typeface="Times New Roman" pitchFamily="18" charset="0"/>
                </a:rPr>
                <a:t>due to side effects</a:t>
              </a:r>
            </a:p>
          </p:txBody>
        </p:sp>
        <p:sp>
          <p:nvSpPr>
            <p:cNvPr id="149549" name="Line 45"/>
            <p:cNvSpPr>
              <a:spLocks noChangeShapeType="1"/>
            </p:cNvSpPr>
            <p:nvPr/>
          </p:nvSpPr>
          <p:spPr bwMode="auto">
            <a:xfrm>
              <a:off x="3648" y="2304"/>
              <a:ext cx="96" cy="144"/>
            </a:xfrm>
            <a:prstGeom prst="line">
              <a:avLst/>
            </a:prstGeom>
            <a:noFill/>
            <a:ln w="9525">
              <a:solidFill>
                <a:schemeClr val="tx1"/>
              </a:solidFill>
              <a:round/>
              <a:headEnd/>
              <a:tailEnd type="arrow" w="med" len="med"/>
            </a:ln>
            <a:effectLst/>
          </p:spPr>
          <p:txBody>
            <a:bodyPr/>
            <a:lstStyle/>
            <a:p>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2648</TotalTime>
  <Words>3341</Words>
  <Application>Microsoft Macintosh PowerPoint</Application>
  <PresentationFormat>On-screen Show (4:3)</PresentationFormat>
  <Paragraphs>346</Paragraphs>
  <Slides>49</Slides>
  <Notes>3</Notes>
  <HiddenSlides>14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Bookman Old Style</vt:lpstr>
      <vt:lpstr>Calibri</vt:lpstr>
      <vt:lpstr>Gill Sans MT</vt:lpstr>
      <vt:lpstr>Times New Roman</vt:lpstr>
      <vt:lpstr>Wingdings</vt:lpstr>
      <vt:lpstr>Wingdings 3</vt:lpstr>
      <vt:lpstr>Origin</vt:lpstr>
      <vt:lpstr>Software Engineering</vt:lpstr>
      <vt:lpstr>Course Info</vt:lpstr>
      <vt:lpstr>Grading</vt:lpstr>
      <vt:lpstr>Topics</vt:lpstr>
      <vt:lpstr>Today’s Objectives</vt:lpstr>
      <vt:lpstr>What is Software?</vt:lpstr>
      <vt:lpstr>What is Software?</vt:lpstr>
      <vt:lpstr>Software is Abstract and Intangible</vt:lpstr>
      <vt:lpstr>Software Deteriorates</vt:lpstr>
      <vt:lpstr>Software – Early Years of Computers</vt:lpstr>
      <vt:lpstr>Software - Today</vt:lpstr>
      <vt:lpstr>General issues that affect most software</vt:lpstr>
      <vt:lpstr>Essential attributes of good software</vt:lpstr>
      <vt:lpstr>Software products</vt:lpstr>
      <vt:lpstr>What is Engineering?</vt:lpstr>
      <vt:lpstr>Principles of any Engineering activity</vt:lpstr>
      <vt:lpstr>What is Software Engineering?</vt:lpstr>
      <vt:lpstr>Software engineering</vt:lpstr>
      <vt:lpstr>What is the difference between Software Engineering and Computer Science?</vt:lpstr>
      <vt:lpstr>What is the difference between Software Engineering and System Engineering?</vt:lpstr>
      <vt:lpstr>Importance of software engineering</vt:lpstr>
      <vt:lpstr>Software project failure</vt:lpstr>
      <vt:lpstr>Example</vt:lpstr>
      <vt:lpstr>Small Example</vt:lpstr>
      <vt:lpstr>Small Example</vt:lpstr>
      <vt:lpstr>Small Example (cont’d)</vt:lpstr>
      <vt:lpstr>Small Example (cont’d)</vt:lpstr>
      <vt:lpstr>Small Example (cont’d)</vt:lpstr>
      <vt:lpstr>Small Example (cont’d)</vt:lpstr>
      <vt:lpstr>PowerPoint Presentation</vt:lpstr>
      <vt:lpstr>Software engineering diversity</vt:lpstr>
      <vt:lpstr>Application types</vt:lpstr>
      <vt:lpstr>Application types</vt:lpstr>
      <vt:lpstr>Application types</vt:lpstr>
      <vt:lpstr>PowerPoint Presentation</vt:lpstr>
      <vt:lpstr>FAQ about software engineering</vt:lpstr>
      <vt:lpstr>History of Software Engineering</vt:lpstr>
      <vt:lpstr>Software Engineering – First Definition</vt:lpstr>
      <vt:lpstr>Software Engineering – 80’s</vt:lpstr>
      <vt:lpstr>Software Engineering – Late 80’s</vt:lpstr>
      <vt:lpstr>Software Engineering – 90’s</vt:lpstr>
      <vt:lpstr>Software engineering</vt:lpstr>
      <vt:lpstr>Evolution of Software Engineering</vt:lpstr>
      <vt:lpstr>Evolution of Software Engineering</vt:lpstr>
      <vt:lpstr>Evolution of Software Engineering</vt:lpstr>
      <vt:lpstr>Evolution of Software Engineering</vt:lpstr>
      <vt:lpstr>Software engineering ethics</vt:lpstr>
      <vt:lpstr>Ethical principles</vt:lpstr>
      <vt:lpstr>Software engineering fundamentals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ABC</dc:creator>
  <cp:lastModifiedBy>Mehmet Akyol</cp:lastModifiedBy>
  <cp:revision>40</cp:revision>
  <dcterms:created xsi:type="dcterms:W3CDTF">2014-02-19T14:45:51Z</dcterms:created>
  <dcterms:modified xsi:type="dcterms:W3CDTF">2019-02-23T23:38:01Z</dcterms:modified>
</cp:coreProperties>
</file>