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sldIdLst>
    <p:sldId id="256" r:id="rId2"/>
    <p:sldId id="259" r:id="rId3"/>
    <p:sldId id="350" r:id="rId4"/>
    <p:sldId id="263" r:id="rId5"/>
    <p:sldId id="351" r:id="rId6"/>
    <p:sldId id="262" r:id="rId7"/>
    <p:sldId id="264" r:id="rId8"/>
    <p:sldId id="334" r:id="rId9"/>
    <p:sldId id="336" r:id="rId10"/>
    <p:sldId id="265" r:id="rId11"/>
    <p:sldId id="275" r:id="rId12"/>
    <p:sldId id="276" r:id="rId13"/>
    <p:sldId id="352" r:id="rId14"/>
    <p:sldId id="268" r:id="rId15"/>
    <p:sldId id="354" r:id="rId16"/>
    <p:sldId id="270" r:id="rId17"/>
    <p:sldId id="272" r:id="rId18"/>
    <p:sldId id="273" r:id="rId19"/>
    <p:sldId id="274" r:id="rId20"/>
    <p:sldId id="348" r:id="rId21"/>
    <p:sldId id="278" r:id="rId22"/>
    <p:sldId id="279" r:id="rId23"/>
    <p:sldId id="308" r:id="rId24"/>
    <p:sldId id="280" r:id="rId25"/>
    <p:sldId id="281" r:id="rId26"/>
    <p:sldId id="356" r:id="rId27"/>
    <p:sldId id="355" r:id="rId28"/>
    <p:sldId id="357" r:id="rId29"/>
    <p:sldId id="358" r:id="rId30"/>
    <p:sldId id="283" r:id="rId31"/>
    <p:sldId id="293" r:id="rId32"/>
    <p:sldId id="288" r:id="rId33"/>
    <p:sldId id="294" r:id="rId34"/>
    <p:sldId id="292" r:id="rId35"/>
    <p:sldId id="290" r:id="rId36"/>
    <p:sldId id="306" r:id="rId37"/>
    <p:sldId id="307" r:id="rId38"/>
    <p:sldId id="291" r:id="rId39"/>
    <p:sldId id="295" r:id="rId40"/>
    <p:sldId id="296" r:id="rId41"/>
    <p:sldId id="297" r:id="rId42"/>
    <p:sldId id="298" r:id="rId43"/>
    <p:sldId id="299" r:id="rId44"/>
    <p:sldId id="303" r:id="rId45"/>
    <p:sldId id="304" r:id="rId46"/>
    <p:sldId id="362" r:id="rId47"/>
    <p:sldId id="360" r:id="rId48"/>
    <p:sldId id="310" r:id="rId49"/>
    <p:sldId id="327" r:id="rId50"/>
    <p:sldId id="329" r:id="rId51"/>
    <p:sldId id="328" r:id="rId52"/>
    <p:sldId id="332" r:id="rId53"/>
    <p:sldId id="321" r:id="rId54"/>
    <p:sldId id="322" r:id="rId55"/>
    <p:sldId id="349" r:id="rId56"/>
    <p:sldId id="315" r:id="rId57"/>
    <p:sldId id="257" r:id="rId5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810" autoAdjust="0"/>
  </p:normalViewPr>
  <p:slideViewPr>
    <p:cSldViewPr>
      <p:cViewPr varScale="1">
        <p:scale>
          <a:sx n="97" d="100"/>
          <a:sy n="97" d="100"/>
        </p:scale>
        <p:origin x="1544"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A77A3-771D-4270-81CE-AF2130268531}" type="datetimeFigureOut">
              <a:rPr lang="tr-TR" smtClean="0"/>
              <a:pPr/>
              <a:t>6.03.2019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37D43-FD0E-44EA-A8E4-85EA70CAA84B}" type="slidenum">
              <a:rPr lang="tr-TR" smtClean="0"/>
              <a:pPr/>
              <a:t>‹#›</a:t>
            </a:fld>
            <a:endParaRPr lang="tr-TR"/>
          </a:p>
        </p:txBody>
      </p:sp>
    </p:spTree>
    <p:extLst>
      <p:ext uri="{BB962C8B-B14F-4D97-AF65-F5344CB8AC3E}">
        <p14:creationId xmlns:p14="http://schemas.microsoft.com/office/powerpoint/2010/main" val="200591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tr-TR" sz="2000"/>
              <a:t>Scrum </a:t>
            </a:r>
          </a:p>
          <a:p>
            <a:pPr eaLnBrk="1" hangingPunct="1"/>
            <a:endParaRPr lang="en-US" altLang="tr-T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52CBDCF-1A3A-4AB9-AFD7-8315DF5914F3}" type="slidenum">
              <a:rPr lang="en-US" altLang="tr-TR">
                <a:latin typeface="Arial" charset="0"/>
              </a:rPr>
              <a:pPr/>
              <a:t>2</a:t>
            </a:fld>
            <a:endParaRPr lang="en-US" altLang="tr-TR">
              <a:latin typeface="Arial" charset="0"/>
            </a:endParaRPr>
          </a:p>
        </p:txBody>
      </p:sp>
    </p:spTree>
    <p:extLst>
      <p:ext uri="{BB962C8B-B14F-4D97-AF65-F5344CB8AC3E}">
        <p14:creationId xmlns:p14="http://schemas.microsoft.com/office/powerpoint/2010/main" val="152653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t>Focus on the code rather than the design</a:t>
            </a:r>
          </a:p>
          <a:p>
            <a:endParaRPr lang="tr-TR" dirty="0"/>
          </a:p>
        </p:txBody>
      </p:sp>
      <p:sp>
        <p:nvSpPr>
          <p:cNvPr id="4" name="Slide Number Placeholder 3"/>
          <p:cNvSpPr>
            <a:spLocks noGrp="1"/>
          </p:cNvSpPr>
          <p:nvPr>
            <p:ph type="sldNum" sz="quarter" idx="10"/>
          </p:nvPr>
        </p:nvSpPr>
        <p:spPr/>
        <p:txBody>
          <a:bodyPr/>
          <a:lstStyle/>
          <a:p>
            <a:fld id="{50C37D43-FD0E-44EA-A8E4-85EA70CAA84B}" type="slidenum">
              <a:rPr lang="tr-TR" smtClean="0"/>
              <a:pPr/>
              <a:t>6</a:t>
            </a:fld>
            <a:endParaRPr lang="tr-TR"/>
          </a:p>
        </p:txBody>
      </p:sp>
    </p:spTree>
    <p:extLst>
      <p:ext uri="{BB962C8B-B14F-4D97-AF65-F5344CB8AC3E}">
        <p14:creationId xmlns:p14="http://schemas.microsoft.com/office/powerpoint/2010/main" val="364304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8ED76884-C286-4125-979C-532AA28F469F}" type="slidenum">
              <a:rPr lang="en-US" altLang="tr-TR">
                <a:latin typeface="Arial" charset="0"/>
              </a:rPr>
              <a:pPr/>
              <a:t>11</a:t>
            </a:fld>
            <a:endParaRPr lang="en-US" altLang="tr-TR">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t>The members of the Agile Alliance declare their manifesto into a collection of twelve principles. </a:t>
            </a:r>
          </a:p>
        </p:txBody>
      </p:sp>
    </p:spTree>
    <p:extLst>
      <p:ext uri="{BB962C8B-B14F-4D97-AF65-F5344CB8AC3E}">
        <p14:creationId xmlns:p14="http://schemas.microsoft.com/office/powerpoint/2010/main" val="123766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9508E5C-964A-4BB3-8467-224274B559AD}" type="slidenum">
              <a:rPr lang="en-US" altLang="tr-TR">
                <a:latin typeface="Arial" charset="0"/>
              </a:rPr>
              <a:pPr/>
              <a:t>12</a:t>
            </a:fld>
            <a:endParaRPr lang="en-US" altLang="tr-TR">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t>The members of the Agile Alliance declare their manifesto into a collection of twelve principles. </a:t>
            </a:r>
          </a:p>
        </p:txBody>
      </p:sp>
    </p:spTree>
    <p:extLst>
      <p:ext uri="{BB962C8B-B14F-4D97-AF65-F5344CB8AC3E}">
        <p14:creationId xmlns:p14="http://schemas.microsoft.com/office/powerpoint/2010/main" val="92007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Customer</a:t>
            </a:r>
            <a:r>
              <a:rPr lang="en-GB" sz="1200" baseline="0" dirty="0">
                <a:solidFill>
                  <a:srgbClr val="000000"/>
                </a:solidFill>
                <a:effectLst/>
                <a:latin typeface="Arial"/>
                <a:ea typeface="Times New Roman"/>
                <a:cs typeface="Times New Roman"/>
              </a:rPr>
              <a:t> </a:t>
            </a:r>
            <a:r>
              <a:rPr lang="en-GB" sz="1200" baseline="0" dirty="0" err="1">
                <a:solidFill>
                  <a:srgbClr val="000000"/>
                </a:solidFill>
                <a:effectLst/>
                <a:latin typeface="Arial"/>
                <a:ea typeface="Times New Roman"/>
                <a:cs typeface="Times New Roman"/>
              </a:rPr>
              <a:t>involvemenet</a:t>
            </a:r>
            <a:r>
              <a:rPr lang="en-GB" sz="1200" baseline="0" dirty="0">
                <a:solidFill>
                  <a:srgbClr val="000000"/>
                </a:solidFill>
                <a:effectLst/>
                <a:latin typeface="Arial"/>
                <a:ea typeface="Times New Roman"/>
                <a:cs typeface="Times New Roman"/>
              </a:rPr>
              <a:t> </a:t>
            </a:r>
            <a:r>
              <a:rPr lang="en-GB" sz="1200" dirty="0">
                <a:solidFill>
                  <a:srgbClr val="000000"/>
                </a:solidFill>
                <a:effectLst/>
                <a:latin typeface="Arial"/>
                <a:ea typeface="Times New Roman"/>
                <a:cs typeface="Times New Roman"/>
              </a:rPr>
              <a:t>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Where there are external stakeholders, such as regulators, it is difficult to represent their views to the agile team.</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effectLst/>
              <a:latin typeface="Arial"/>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p>
            <a:endParaRPr lang="en-US" dirty="0"/>
          </a:p>
        </p:txBody>
      </p:sp>
      <p:sp>
        <p:nvSpPr>
          <p:cNvPr id="4" name="Slide Number Placeholder 3"/>
          <p:cNvSpPr>
            <a:spLocks noGrp="1"/>
          </p:cNvSpPr>
          <p:nvPr>
            <p:ph type="sldNum" sz="quarter" idx="10"/>
          </p:nvPr>
        </p:nvSpPr>
        <p:spPr/>
        <p:txBody>
          <a:bodyPr/>
          <a:lstStyle/>
          <a:p>
            <a:fld id="{50C37D43-FD0E-44EA-A8E4-85EA70CAA84B}" type="slidenum">
              <a:rPr lang="tr-TR" smtClean="0"/>
              <a:pPr/>
              <a:t>14</a:t>
            </a:fld>
            <a:endParaRPr lang="tr-TR"/>
          </a:p>
        </p:txBody>
      </p:sp>
    </p:spTree>
    <p:extLst>
      <p:ext uri="{BB962C8B-B14F-4D97-AF65-F5344CB8AC3E}">
        <p14:creationId xmlns:p14="http://schemas.microsoft.com/office/powerpoint/2010/main" val="359615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123BFD39-0D42-4C06-8A86-32471584E334}" type="slidenum">
              <a:rPr lang="en-US" altLang="tr-TR">
                <a:latin typeface="Arial" charset="0"/>
              </a:rPr>
              <a:pPr/>
              <a:t>15</a:t>
            </a:fld>
            <a:endParaRPr lang="en-US" altLang="tr-TR">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t>Boehm and Turner [2] suggest that each side of the continuum has its own home ground. By analyzing the project against these home grounds, the risk of using an agile or plan-driven method can be determined</a:t>
            </a:r>
          </a:p>
        </p:txBody>
      </p:sp>
    </p:spTree>
    <p:extLst>
      <p:ext uri="{BB962C8B-B14F-4D97-AF65-F5344CB8AC3E}">
        <p14:creationId xmlns:p14="http://schemas.microsoft.com/office/powerpoint/2010/main" val="119253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a:solidFill>
                  <a:schemeClr val="tx1"/>
                </a:solidFill>
                <a:latin typeface="+mn-lt"/>
                <a:ea typeface="+mn-ea"/>
                <a:cs typeface="+mn-cs"/>
              </a:rPr>
              <a:t>If you are developing</a:t>
            </a:r>
            <a:r>
              <a:rPr lang="en-US" sz="1200" b="0" i="0" u="none" strike="noStrike" kern="1200" baseline="0" dirty="0">
                <a:solidFill>
                  <a:schemeClr val="tx1"/>
                </a:solidFill>
                <a:latin typeface="+mn-lt"/>
                <a:ea typeface="+mn-ea"/>
                <a:cs typeface="+mn-cs"/>
              </a:rPr>
              <a:t> a system using an IDE that does not have good tools for program visualization and analysis, then more design documentation may be required</a:t>
            </a:r>
          </a:p>
          <a:p>
            <a:endParaRPr lang="tr-TR" dirty="0"/>
          </a:p>
        </p:txBody>
      </p:sp>
      <p:sp>
        <p:nvSpPr>
          <p:cNvPr id="4" name="Slide Number Placeholder 3"/>
          <p:cNvSpPr>
            <a:spLocks noGrp="1"/>
          </p:cNvSpPr>
          <p:nvPr>
            <p:ph type="sldNum" sz="quarter" idx="10"/>
          </p:nvPr>
        </p:nvSpPr>
        <p:spPr/>
        <p:txBody>
          <a:bodyPr/>
          <a:lstStyle/>
          <a:p>
            <a:fld id="{C5ED926C-2523-DB4E-AA42-7803F6FA2B59}" type="slidenum">
              <a:rPr lang="en-US" smtClean="0"/>
              <a:pPr/>
              <a:t>18</a:t>
            </a:fld>
            <a:endParaRPr lang="en-US"/>
          </a:p>
        </p:txBody>
      </p:sp>
    </p:spTree>
    <p:extLst>
      <p:ext uri="{BB962C8B-B14F-4D97-AF65-F5344CB8AC3E}">
        <p14:creationId xmlns:p14="http://schemas.microsoft.com/office/powerpoint/2010/main" val="264505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The selection phase involves all of the project team who work with the customer to select the features and functionality to be developed during the sprint. </a:t>
            </a:r>
          </a:p>
          <a:p>
            <a:endParaRPr lang="tr-TR" dirty="0"/>
          </a:p>
        </p:txBody>
      </p:sp>
      <p:sp>
        <p:nvSpPr>
          <p:cNvPr id="4" name="Slide Number Placeholder 3"/>
          <p:cNvSpPr>
            <a:spLocks noGrp="1"/>
          </p:cNvSpPr>
          <p:nvPr>
            <p:ph type="sldNum" sz="quarter" idx="10"/>
          </p:nvPr>
        </p:nvSpPr>
        <p:spPr/>
        <p:txBody>
          <a:bodyPr/>
          <a:lstStyle/>
          <a:p>
            <a:fld id="{50C37D43-FD0E-44EA-A8E4-85EA70CAA84B}" type="slidenum">
              <a:rPr lang="tr-TR" smtClean="0"/>
              <a:pPr/>
              <a:t>48</a:t>
            </a:fld>
            <a:endParaRPr lang="tr-TR"/>
          </a:p>
        </p:txBody>
      </p:sp>
    </p:spTree>
    <p:extLst>
      <p:ext uri="{BB962C8B-B14F-4D97-AF65-F5344CB8AC3E}">
        <p14:creationId xmlns:p14="http://schemas.microsoft.com/office/powerpoint/2010/main" val="391512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8F16990-8841-466E-AD9D-0EEC079E1A28}" type="datetimeFigureOut">
              <a:rPr lang="tr-TR" smtClean="0"/>
              <a:pPr/>
              <a:t>6.03.2019</a:t>
            </a:fld>
            <a:endParaRPr lang="tr-TR"/>
          </a:p>
        </p:txBody>
      </p:sp>
      <p:sp>
        <p:nvSpPr>
          <p:cNvPr id="17" name="Footer Placeholder 16"/>
          <p:cNvSpPr>
            <a:spLocks noGrp="1"/>
          </p:cNvSpPr>
          <p:nvPr>
            <p:ph type="ftr" sz="quarter" idx="11"/>
          </p:nvPr>
        </p:nvSpPr>
        <p:spPr>
          <a:xfrm>
            <a:off x="2898648" y="6355080"/>
            <a:ext cx="3474720" cy="365760"/>
          </a:xfrm>
        </p:spPr>
        <p:txBody>
          <a:bodyPr/>
          <a:lstStyle/>
          <a:p>
            <a:endParaRPr lang="tr-TR"/>
          </a:p>
        </p:txBody>
      </p:sp>
      <p:sp>
        <p:nvSpPr>
          <p:cNvPr id="29" name="Slide Number Placeholder 28"/>
          <p:cNvSpPr>
            <a:spLocks noGrp="1"/>
          </p:cNvSpPr>
          <p:nvPr>
            <p:ph type="sldNum" sz="quarter" idx="12"/>
          </p:nvPr>
        </p:nvSpPr>
        <p:spPr>
          <a:xfrm>
            <a:off x="1216152" y="6355080"/>
            <a:ext cx="1219200" cy="365760"/>
          </a:xfrm>
        </p:spPr>
        <p:txBody>
          <a:bodyPr/>
          <a:lstStyle/>
          <a:p>
            <a:fld id="{7B9960BC-72DB-4585-9563-52262FD9DE98}" type="slidenum">
              <a:rPr lang="tr-TR" smtClean="0"/>
              <a:pPr/>
              <a:t>‹#›</a:t>
            </a:fld>
            <a:endParaRPr lang="tr-T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pPr/>
              <a:t>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pPr/>
              <a:t>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pPr/>
              <a:t>‹#›</a:t>
            </a:fld>
            <a:endParaRPr lang="tr-T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90D7F0D-DF25-4F35-B0C0-0286705FAF2A}" type="datetimeFigureOut">
              <a:rPr lang="tr-TR" smtClean="0"/>
              <a:pPr/>
              <a:t>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pPr/>
              <a:t>‹#›</a:t>
            </a:fld>
            <a:endParaRPr lang="tr-T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90D7F0D-DF25-4F35-B0C0-0286705FAF2A}" type="datetimeFigureOut">
              <a:rPr lang="tr-TR" smtClean="0"/>
              <a:pPr/>
              <a:t>6.03.2019</a:t>
            </a:fld>
            <a:endParaRPr lang="tr-TR"/>
          </a:p>
        </p:txBody>
      </p:sp>
      <p:sp>
        <p:nvSpPr>
          <p:cNvPr id="5" name="Footer Placeholder 4"/>
          <p:cNvSpPr>
            <a:spLocks noGrp="1"/>
          </p:cNvSpPr>
          <p:nvPr>
            <p:ph type="ftr" sz="quarter" idx="11"/>
          </p:nvPr>
        </p:nvSpPr>
        <p:spPr>
          <a:xfrm>
            <a:off x="2898648" y="6355080"/>
            <a:ext cx="3474720" cy="365760"/>
          </a:xfrm>
        </p:spPr>
        <p:txBody>
          <a:bodyPr/>
          <a:lstStyle/>
          <a:p>
            <a:endParaRPr lang="tr-TR"/>
          </a:p>
        </p:txBody>
      </p:sp>
      <p:sp>
        <p:nvSpPr>
          <p:cNvPr id="6" name="Slide Number Placeholder 5"/>
          <p:cNvSpPr>
            <a:spLocks noGrp="1"/>
          </p:cNvSpPr>
          <p:nvPr>
            <p:ph type="sldNum" sz="quarter" idx="12"/>
          </p:nvPr>
        </p:nvSpPr>
        <p:spPr>
          <a:xfrm>
            <a:off x="1069848" y="6355080"/>
            <a:ext cx="1520952" cy="365760"/>
          </a:xfrm>
        </p:spPr>
        <p:txBody>
          <a:bodyPr/>
          <a:lstStyle/>
          <a:p>
            <a:fld id="{59D40940-CD5E-488B-9066-92A02F818EF6}" type="slidenum">
              <a:rPr lang="tr-TR" smtClean="0"/>
              <a:pPr/>
              <a:t>‹#›</a:t>
            </a:fld>
            <a:endParaRPr lang="tr-T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90D7F0D-DF25-4F35-B0C0-0286705FAF2A}" type="datetimeFigureOut">
              <a:rPr lang="tr-TR" smtClean="0"/>
              <a:pPr/>
              <a:t>6.03.2019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pPr/>
              <a:t>‹#›</a:t>
            </a:fld>
            <a:endParaRPr lang="tr-T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90D7F0D-DF25-4F35-B0C0-0286705FAF2A}" type="datetimeFigureOut">
              <a:rPr lang="tr-TR" smtClean="0"/>
              <a:pPr/>
              <a:t>6.03.2019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D40940-CD5E-488B-9066-92A02F818EF6}" type="slidenum">
              <a:rPr lang="tr-TR" smtClean="0"/>
              <a:pPr/>
              <a:t>‹#›</a:t>
            </a:fld>
            <a:endParaRPr lang="tr-T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90D7F0D-DF25-4F35-B0C0-0286705FAF2A}" type="datetimeFigureOut">
              <a:rPr lang="tr-TR" smtClean="0"/>
              <a:pPr/>
              <a:t>6.03.2019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D40940-CD5E-488B-9066-92A02F818EF6}" type="slidenum">
              <a:rPr lang="tr-TR" smtClean="0"/>
              <a:pPr/>
              <a:t>‹#›</a:t>
            </a:fld>
            <a:endParaRPr lang="tr-T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D7F0D-DF25-4F35-B0C0-0286705FAF2A}" type="datetimeFigureOut">
              <a:rPr lang="tr-TR" smtClean="0"/>
              <a:pPr/>
              <a:t>6.03.2019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9D40940-CD5E-488B-9066-92A02F818EF6}" type="slidenum">
              <a:rPr lang="tr-TR" smtClean="0"/>
              <a:pPr/>
              <a:t>‹#›</a:t>
            </a:fld>
            <a:endParaRPr lang="tr-T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90D7F0D-DF25-4F35-B0C0-0286705FAF2A}" type="datetimeFigureOut">
              <a:rPr lang="tr-TR" smtClean="0"/>
              <a:pPr/>
              <a:t>6.03.2019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pPr/>
              <a:t>‹#›</a:t>
            </a:fld>
            <a:endParaRPr lang="tr-T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90D7F0D-DF25-4F35-B0C0-0286705FAF2A}" type="datetimeFigureOut">
              <a:rPr lang="tr-TR" smtClean="0"/>
              <a:pPr/>
              <a:t>6.03.2019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pPr/>
              <a:t>‹#›</a:t>
            </a:fld>
            <a:endParaRPr lang="tr-T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90D7F0D-DF25-4F35-B0C0-0286705FAF2A}" type="datetimeFigureOut">
              <a:rPr lang="tr-TR" smtClean="0"/>
              <a:pPr/>
              <a:t>6.03.2019</a:t>
            </a:fld>
            <a:endParaRPr lang="tr-T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tr-T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9D40940-CD5E-488B-9066-92A02F818EF6}" type="slidenum">
              <a:rPr lang="tr-TR" smtClean="0"/>
              <a:pPr/>
              <a:t>‹#›</a:t>
            </a:fld>
            <a:endParaRPr lang="tr-T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gileallianc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extremeprogramming.org/rules/releaseoften.html"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www.extremeprogramming.org/rules/early.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extremeprogramming.org/rules/functionaltests.html" TargetMode="External"/><Relationship Id="rId2" Type="http://schemas.openxmlformats.org/officeDocument/2006/relationships/hyperlink" Target="http://www.extremeprogramming.org/rules/velocity.html" TargetMode="External"/><Relationship Id="rId1" Type="http://schemas.openxmlformats.org/officeDocument/2006/relationships/slideLayout" Target="../slideLayouts/slideLayout7.xml"/><Relationship Id="rId4" Type="http://schemas.openxmlformats.org/officeDocument/2006/relationships/hyperlink" Target="http://www.extremeprogramming.org/rules/early.html"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www.extremeprogramming.org/rules/collective.html" TargetMode="External"/><Relationship Id="rId3" Type="http://schemas.openxmlformats.org/officeDocument/2006/relationships/hyperlink" Target="http://www.extremeprogramming.org/rules/customer.html" TargetMode="External"/><Relationship Id="rId7" Type="http://schemas.openxmlformats.org/officeDocument/2006/relationships/hyperlink" Target="http://www.extremeprogramming.org/rules/dedicated.html" TargetMode="External"/><Relationship Id="rId2" Type="http://schemas.openxmlformats.org/officeDocument/2006/relationships/hyperlink" Target="http://www.extremeprogramming.org/rules/testfirst.html" TargetMode="External"/><Relationship Id="rId1" Type="http://schemas.openxmlformats.org/officeDocument/2006/relationships/slideLayout" Target="../slideLayouts/slideLayout2.xml"/><Relationship Id="rId6" Type="http://schemas.openxmlformats.org/officeDocument/2006/relationships/hyperlink" Target="http://www.extremeprogramming.org/rules/integrateoften.html" TargetMode="External"/><Relationship Id="rId5" Type="http://schemas.openxmlformats.org/officeDocument/2006/relationships/hyperlink" Target="http://www.extremeprogramming.org/rules/sequential.html" TargetMode="External"/><Relationship Id="rId4" Type="http://schemas.openxmlformats.org/officeDocument/2006/relationships/hyperlink" Target="http://www.extremeprogramming.org/rules/standards.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extremeprogramming.org/rules/bugs.html" TargetMode="External"/><Relationship Id="rId2" Type="http://schemas.openxmlformats.org/officeDocument/2006/relationships/hyperlink" Target="http://www.extremeprogramming.org/rules/unittests.html" TargetMode="External"/><Relationship Id="rId1" Type="http://schemas.openxmlformats.org/officeDocument/2006/relationships/slideLayout" Target="../slideLayouts/slideLayout2.xml"/><Relationship Id="rId4" Type="http://schemas.openxmlformats.org/officeDocument/2006/relationships/hyperlink" Target="http://www.extremeprogramming.org/rules/functionaltes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scrum.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Process Models - Agile</a:t>
            </a:r>
            <a:endParaRPr lang="tr-TR" dirty="0"/>
          </a:p>
        </p:txBody>
      </p:sp>
      <p:sp>
        <p:nvSpPr>
          <p:cNvPr id="3" name="Subtitle 2"/>
          <p:cNvSpPr>
            <a:spLocks noGrp="1"/>
          </p:cNvSpPr>
          <p:nvPr>
            <p:ph type="subTitle" idx="1"/>
          </p:nvPr>
        </p:nvSpPr>
        <p:spPr/>
        <p:txBody>
          <a:bodyPr>
            <a:normAutofit fontScale="85000" lnSpcReduction="20000"/>
          </a:bodyPr>
          <a:lstStyle/>
          <a:p>
            <a:r>
              <a:rPr lang="en-US" sz="1600" dirty="0"/>
              <a:t>based on slides of </a:t>
            </a:r>
            <a:r>
              <a:rPr lang="en-US" sz="1600" dirty="0" err="1"/>
              <a:t>Sommerville</a:t>
            </a:r>
            <a:r>
              <a:rPr lang="en-US" sz="1600" dirty="0"/>
              <a:t> </a:t>
            </a:r>
          </a:p>
          <a:p>
            <a:r>
              <a:rPr lang="en-US" sz="1600" dirty="0"/>
              <a:t>and web sites of XP and Scrum</a:t>
            </a:r>
            <a:endParaRPr lang="tr-TR" sz="1600" dirty="0"/>
          </a:p>
        </p:txBody>
      </p:sp>
    </p:spTree>
    <p:extLst>
      <p:ext uri="{BB962C8B-B14F-4D97-AF65-F5344CB8AC3E}">
        <p14:creationId xmlns:p14="http://schemas.microsoft.com/office/powerpoint/2010/main" val="389734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extLst>
      <p:ext uri="{BB962C8B-B14F-4D97-AF65-F5344CB8AC3E}">
        <p14:creationId xmlns:p14="http://schemas.microsoft.com/office/powerpoint/2010/main" val="301756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tr-TR"/>
              <a:t>12 principles of Agile</a:t>
            </a:r>
          </a:p>
        </p:txBody>
      </p:sp>
      <p:sp>
        <p:nvSpPr>
          <p:cNvPr id="32771" name="Rectangle 3"/>
          <p:cNvSpPr>
            <a:spLocks noGrp="1" noChangeArrowheads="1"/>
          </p:cNvSpPr>
          <p:nvPr>
            <p:ph type="body" idx="1"/>
          </p:nvPr>
        </p:nvSpPr>
        <p:spPr/>
        <p:txBody>
          <a:bodyPr>
            <a:noAutofit/>
          </a:bodyPr>
          <a:lstStyle/>
          <a:p>
            <a:pPr marL="533400" indent="-533400" eaLnBrk="1" hangingPunct="1">
              <a:lnSpc>
                <a:spcPct val="80000"/>
              </a:lnSpc>
              <a:buFont typeface="Wingdings" pitchFamily="2" charset="2"/>
              <a:buAutoNum type="arabicPeriod"/>
            </a:pPr>
            <a:r>
              <a:rPr lang="en-US" altLang="tr-TR" sz="2400" dirty="0"/>
              <a:t>"The highest priority is to satisfy the customer through </a:t>
            </a:r>
            <a:r>
              <a:rPr lang="en-US" altLang="tr-TR" sz="2400" dirty="0">
                <a:solidFill>
                  <a:srgbClr val="FF0000"/>
                </a:solidFill>
              </a:rPr>
              <a:t>early and continuous delivery </a:t>
            </a:r>
            <a:r>
              <a:rPr lang="en-US" altLang="tr-TR" sz="2400" dirty="0"/>
              <a:t>of valuable software. </a:t>
            </a:r>
          </a:p>
          <a:p>
            <a:pPr marL="533400" indent="-533400" eaLnBrk="1" hangingPunct="1">
              <a:lnSpc>
                <a:spcPct val="80000"/>
              </a:lnSpc>
              <a:buFont typeface="Wingdings" pitchFamily="2" charset="2"/>
              <a:buAutoNum type="arabicPeriod"/>
            </a:pPr>
            <a:r>
              <a:rPr lang="en-US" altLang="tr-TR" sz="2400" dirty="0"/>
              <a:t>Welcome </a:t>
            </a:r>
            <a:r>
              <a:rPr lang="en-US" altLang="tr-TR" sz="2400" dirty="0">
                <a:solidFill>
                  <a:srgbClr val="FF0000"/>
                </a:solidFill>
              </a:rPr>
              <a:t>changing requirement</a:t>
            </a:r>
            <a:r>
              <a:rPr lang="en-US" altLang="tr-TR" sz="2400" dirty="0"/>
              <a:t>s, even late in development. Agile processes harness change for the customer's competitive advantage. </a:t>
            </a:r>
          </a:p>
          <a:p>
            <a:pPr marL="533400" indent="-533400" eaLnBrk="1" hangingPunct="1">
              <a:lnSpc>
                <a:spcPct val="80000"/>
              </a:lnSpc>
              <a:buFont typeface="Wingdings" pitchFamily="2" charset="2"/>
              <a:buAutoNum type="arabicPeriod"/>
            </a:pPr>
            <a:r>
              <a:rPr lang="en-US" altLang="tr-TR" sz="2400" dirty="0"/>
              <a:t>Deliver </a:t>
            </a:r>
            <a:r>
              <a:rPr lang="en-US" altLang="tr-TR" sz="2400" dirty="0">
                <a:solidFill>
                  <a:srgbClr val="FF0000"/>
                </a:solidFill>
              </a:rPr>
              <a:t>working software frequently</a:t>
            </a:r>
            <a:r>
              <a:rPr lang="en-US" altLang="tr-TR" sz="2400" dirty="0"/>
              <a:t>, from a couple of weeks to a couple of months, with a preference to the shorter time scale. </a:t>
            </a:r>
          </a:p>
          <a:p>
            <a:pPr marL="533400" indent="-533400" eaLnBrk="1" hangingPunct="1">
              <a:lnSpc>
                <a:spcPct val="80000"/>
              </a:lnSpc>
              <a:buFont typeface="Wingdings" pitchFamily="2" charset="2"/>
              <a:buAutoNum type="arabicPeriod"/>
            </a:pPr>
            <a:r>
              <a:rPr lang="en-US" altLang="tr-TR" sz="2400" dirty="0"/>
              <a:t>Business people and developers must work together daily throughout the project. </a:t>
            </a:r>
          </a:p>
          <a:p>
            <a:pPr marL="533400" indent="-533400" eaLnBrk="1" hangingPunct="1">
              <a:lnSpc>
                <a:spcPct val="80000"/>
              </a:lnSpc>
              <a:buFont typeface="Wingdings" pitchFamily="2" charset="2"/>
              <a:buAutoNum type="arabicPeriod"/>
            </a:pPr>
            <a:r>
              <a:rPr lang="en-US" altLang="tr-TR" sz="2400" dirty="0"/>
              <a:t>Build projects around motivated individuals. Give them the environment and support they need, and trust them to get the job done. </a:t>
            </a:r>
          </a:p>
          <a:p>
            <a:pPr marL="533400" indent="-533400" eaLnBrk="1" hangingPunct="1">
              <a:lnSpc>
                <a:spcPct val="80000"/>
              </a:lnSpc>
              <a:buFont typeface="Wingdings" pitchFamily="2" charset="2"/>
              <a:buAutoNum type="arabicPeriod"/>
            </a:pPr>
            <a:r>
              <a:rPr lang="en-US" altLang="tr-TR" sz="2400" dirty="0"/>
              <a:t>The most efficient and effective method of conveying information to and within a development team is </a:t>
            </a:r>
            <a:r>
              <a:rPr lang="en-US" altLang="tr-TR" sz="2400" dirty="0">
                <a:solidFill>
                  <a:srgbClr val="FF0000"/>
                </a:solidFill>
              </a:rPr>
              <a:t>face-to-face conversation.  </a:t>
            </a:r>
          </a:p>
        </p:txBody>
      </p:sp>
      <p:sp>
        <p:nvSpPr>
          <p:cNvPr id="2" name="TextBox 1"/>
          <p:cNvSpPr txBox="1"/>
          <p:nvPr/>
        </p:nvSpPr>
        <p:spPr>
          <a:xfrm>
            <a:off x="3563888" y="6478929"/>
            <a:ext cx="2179186" cy="369332"/>
          </a:xfrm>
          <a:prstGeom prst="rect">
            <a:avLst/>
          </a:prstGeom>
          <a:noFill/>
        </p:spPr>
        <p:txBody>
          <a:bodyPr wrap="none" rtlCol="0">
            <a:spAutoFit/>
          </a:bodyPr>
          <a:lstStyle/>
          <a:p>
            <a:r>
              <a:rPr lang="en-US" dirty="0"/>
              <a:t>www.agilealliance.org</a:t>
            </a:r>
            <a:endParaRPr lang="tr-TR" dirty="0"/>
          </a:p>
        </p:txBody>
      </p:sp>
    </p:spTree>
    <p:extLst>
      <p:ext uri="{BB962C8B-B14F-4D97-AF65-F5344CB8AC3E}">
        <p14:creationId xmlns:p14="http://schemas.microsoft.com/office/powerpoint/2010/main" val="3073716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tr-TR"/>
              <a:t>12 principles of Agile</a:t>
            </a:r>
          </a:p>
        </p:txBody>
      </p:sp>
      <p:sp>
        <p:nvSpPr>
          <p:cNvPr id="62467" name="Rectangle 3"/>
          <p:cNvSpPr>
            <a:spLocks noGrp="1" noChangeArrowheads="1"/>
          </p:cNvSpPr>
          <p:nvPr>
            <p:ph type="body" idx="1"/>
          </p:nvPr>
        </p:nvSpPr>
        <p:spPr/>
        <p:txBody>
          <a:bodyPr>
            <a:normAutofit/>
          </a:bodyPr>
          <a:lstStyle/>
          <a:p>
            <a:pPr marL="533400" indent="-533400" eaLnBrk="1" hangingPunct="1">
              <a:lnSpc>
                <a:spcPct val="90000"/>
              </a:lnSpc>
              <a:buFont typeface="Wingdings" pitchFamily="2" charset="2"/>
              <a:buAutoNum type="arabicPeriod" startAt="7"/>
            </a:pPr>
            <a:r>
              <a:rPr lang="en-US" altLang="tr-TR" sz="2400" dirty="0"/>
              <a:t>Working software is the primary measure of progress. </a:t>
            </a:r>
          </a:p>
          <a:p>
            <a:pPr marL="533400" indent="-533400" eaLnBrk="1" hangingPunct="1">
              <a:lnSpc>
                <a:spcPct val="90000"/>
              </a:lnSpc>
              <a:buFont typeface="Wingdings" pitchFamily="2" charset="2"/>
              <a:buAutoNum type="arabicPeriod" startAt="7"/>
            </a:pPr>
            <a:r>
              <a:rPr lang="en-US" altLang="tr-TR" sz="2400" dirty="0"/>
              <a:t>Agile processes promote </a:t>
            </a:r>
            <a:r>
              <a:rPr lang="en-US" altLang="tr-TR" sz="2400" dirty="0">
                <a:solidFill>
                  <a:srgbClr val="FF0000"/>
                </a:solidFill>
              </a:rPr>
              <a:t>sustainable development</a:t>
            </a:r>
            <a:r>
              <a:rPr lang="en-US" altLang="tr-TR" sz="2400" dirty="0"/>
              <a:t>. The sponsors, developers, and users should be able to maintain a constant pace indefinitely. </a:t>
            </a:r>
          </a:p>
          <a:p>
            <a:pPr marL="533400" indent="-533400" eaLnBrk="1" hangingPunct="1">
              <a:lnSpc>
                <a:spcPct val="90000"/>
              </a:lnSpc>
              <a:buFont typeface="Wingdings" pitchFamily="2" charset="2"/>
              <a:buAutoNum type="arabicPeriod" startAt="7"/>
            </a:pPr>
            <a:r>
              <a:rPr lang="en-US" altLang="tr-TR" sz="2400" dirty="0"/>
              <a:t>Continuous attention to </a:t>
            </a:r>
            <a:r>
              <a:rPr lang="en-US" altLang="tr-TR" sz="2400" dirty="0">
                <a:solidFill>
                  <a:srgbClr val="FF0000"/>
                </a:solidFill>
              </a:rPr>
              <a:t>technical excellence</a:t>
            </a:r>
            <a:r>
              <a:rPr lang="en-US" altLang="tr-TR" sz="2400" dirty="0"/>
              <a:t> and good design enhances agility. </a:t>
            </a:r>
          </a:p>
          <a:p>
            <a:pPr marL="533400" indent="-533400" eaLnBrk="1" hangingPunct="1">
              <a:lnSpc>
                <a:spcPct val="90000"/>
              </a:lnSpc>
              <a:buFont typeface="Wingdings" pitchFamily="2" charset="2"/>
              <a:buAutoNum type="arabicPeriod" startAt="7"/>
            </a:pPr>
            <a:r>
              <a:rPr lang="en-US" altLang="tr-TR" sz="2400" dirty="0">
                <a:solidFill>
                  <a:srgbClr val="FF0000"/>
                </a:solidFill>
              </a:rPr>
              <a:t>Simplicity</a:t>
            </a:r>
            <a:r>
              <a:rPr lang="en-US" altLang="tr-TR" sz="2400" dirty="0"/>
              <a:t> – the art of maximizing the amount of work not done – is essential. </a:t>
            </a:r>
          </a:p>
          <a:p>
            <a:pPr marL="533400" indent="-533400" eaLnBrk="1" hangingPunct="1">
              <a:lnSpc>
                <a:spcPct val="90000"/>
              </a:lnSpc>
              <a:buFont typeface="Wingdings" pitchFamily="2" charset="2"/>
              <a:buAutoNum type="arabicPeriod" startAt="7"/>
            </a:pPr>
            <a:r>
              <a:rPr lang="en-US" altLang="tr-TR" sz="2400" dirty="0"/>
              <a:t>The best architectures, requirements, and designs emerge from self-organizing teams. </a:t>
            </a:r>
          </a:p>
          <a:p>
            <a:pPr marL="533400" indent="-533400" eaLnBrk="1" hangingPunct="1">
              <a:lnSpc>
                <a:spcPct val="90000"/>
              </a:lnSpc>
              <a:buFont typeface="Wingdings" pitchFamily="2" charset="2"/>
              <a:buAutoNum type="arabicPeriod" startAt="7"/>
            </a:pPr>
            <a:r>
              <a:rPr lang="en-US" altLang="tr-TR" sz="2400" dirty="0"/>
              <a:t>At regular intervals, the team reflects on how to become more effective, then tunes and adjusts its behavior accordingly. " </a:t>
            </a:r>
          </a:p>
        </p:txBody>
      </p:sp>
    </p:spTree>
    <p:extLst>
      <p:ext uri="{BB962C8B-B14F-4D97-AF65-F5344CB8AC3E}">
        <p14:creationId xmlns:p14="http://schemas.microsoft.com/office/powerpoint/2010/main" val="2274029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normAutofit lnSpcReduction="10000"/>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a:p>
            <a:endParaRPr lang="en-GB" dirty="0"/>
          </a:p>
          <a:p>
            <a:r>
              <a:rPr lang="en-US" dirty="0"/>
              <a:t>Agile methods have proved to be successful for small and medium sized projects that can be developed by a small co-located team.</a:t>
            </a:r>
          </a:p>
          <a:p>
            <a:endParaRPr lang="en-GB"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extLst>
      <p:ext uri="{BB962C8B-B14F-4D97-AF65-F5344CB8AC3E}">
        <p14:creationId xmlns:p14="http://schemas.microsoft.com/office/powerpoint/2010/main" val="390294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a:xfrm>
            <a:off x="457200" y="1600200"/>
            <a:ext cx="8686800" cy="4525963"/>
          </a:xfrm>
        </p:spPr>
        <p:txBody>
          <a:bodyPr/>
          <a:lstStyle/>
          <a:p>
            <a:r>
              <a:rPr lang="en-US" sz="2400" dirty="0"/>
              <a:t>It can be difficult to keep the interest of customers who are involved in the process.</a:t>
            </a:r>
          </a:p>
          <a:p>
            <a:pPr lvl="1"/>
            <a:r>
              <a:rPr lang="en-US" sz="2000" dirty="0"/>
              <a:t>Customer has to willing to spend time with the development team</a:t>
            </a:r>
          </a:p>
          <a:p>
            <a:r>
              <a:rPr lang="en-US" sz="2400" dirty="0"/>
              <a:t>Prioritizing changes can be difficult where there are multiple stakeholders.</a:t>
            </a:r>
          </a:p>
          <a:p>
            <a:r>
              <a:rPr lang="en-US" sz="2400" dirty="0"/>
              <a:t>Team members may be unsuited to the intense involvement that characterizes agile methods.</a:t>
            </a:r>
          </a:p>
          <a:p>
            <a:r>
              <a:rPr lang="en-US" sz="2400" dirty="0"/>
              <a:t>Maintaining simplicity requires extra work.</a:t>
            </a:r>
          </a:p>
          <a:p>
            <a:r>
              <a:rPr lang="en-US" sz="2400" dirty="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extLst>
      <p:ext uri="{BB962C8B-B14F-4D97-AF65-F5344CB8AC3E}">
        <p14:creationId xmlns:p14="http://schemas.microsoft.com/office/powerpoint/2010/main" val="418904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p:cNvSpPr>
            <a:spLocks noGrp="1" noChangeArrowheads="1"/>
          </p:cNvSpPr>
          <p:nvPr>
            <p:ph type="title"/>
          </p:nvPr>
        </p:nvSpPr>
        <p:spPr/>
        <p:txBody>
          <a:bodyPr/>
          <a:lstStyle/>
          <a:p>
            <a:pPr eaLnBrk="1" hangingPunct="1"/>
            <a:r>
              <a:rPr lang="en-US" altLang="tr-TR"/>
              <a:t>Agile or Plan driven?</a:t>
            </a:r>
          </a:p>
        </p:txBody>
      </p:sp>
      <p:sp>
        <p:nvSpPr>
          <p:cNvPr id="7171" name="Text Box 4"/>
          <p:cNvSpPr txBox="1">
            <a:spLocks noChangeArrowheads="1"/>
          </p:cNvSpPr>
          <p:nvPr/>
        </p:nvSpPr>
        <p:spPr bwMode="auto">
          <a:xfrm>
            <a:off x="533400" y="2667000"/>
            <a:ext cx="35321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a:t>Senior developers </a:t>
            </a:r>
            <a:br>
              <a:rPr lang="en-US" altLang="tr-TR"/>
            </a:br>
            <a:r>
              <a:rPr lang="en-US" altLang="tr-TR"/>
              <a:t>High requirements change </a:t>
            </a:r>
            <a:br>
              <a:rPr lang="en-US" altLang="tr-TR"/>
            </a:br>
            <a:r>
              <a:rPr lang="en-US" altLang="tr-TR"/>
              <a:t>Small number of developers </a:t>
            </a:r>
            <a:br>
              <a:rPr lang="en-US" altLang="tr-TR"/>
            </a:br>
            <a:r>
              <a:rPr lang="en-US" altLang="tr-TR"/>
              <a:t>Culture that thrives on chaos</a:t>
            </a:r>
          </a:p>
        </p:txBody>
      </p:sp>
      <p:sp>
        <p:nvSpPr>
          <p:cNvPr id="7172" name="Text Box 5"/>
          <p:cNvSpPr txBox="1">
            <a:spLocks noChangeArrowheads="1"/>
          </p:cNvSpPr>
          <p:nvPr/>
        </p:nvSpPr>
        <p:spPr bwMode="auto">
          <a:xfrm>
            <a:off x="5410200" y="2667000"/>
            <a:ext cx="35020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a:t>Junior developers </a:t>
            </a:r>
            <a:br>
              <a:rPr lang="en-US" altLang="tr-TR"/>
            </a:br>
            <a:r>
              <a:rPr lang="en-US" altLang="tr-TR"/>
              <a:t>Low requirements change </a:t>
            </a:r>
            <a:br>
              <a:rPr lang="en-US" altLang="tr-TR"/>
            </a:br>
            <a:r>
              <a:rPr lang="en-US" altLang="tr-TR"/>
              <a:t>Large number of developers </a:t>
            </a:r>
            <a:br>
              <a:rPr lang="en-US" altLang="tr-TR"/>
            </a:br>
            <a:r>
              <a:rPr lang="en-US" altLang="tr-TR"/>
              <a:t>Culture that demands order </a:t>
            </a:r>
          </a:p>
        </p:txBody>
      </p:sp>
      <p:sp>
        <p:nvSpPr>
          <p:cNvPr id="7173" name="Line 6"/>
          <p:cNvSpPr>
            <a:spLocks noChangeShapeType="1"/>
          </p:cNvSpPr>
          <p:nvPr/>
        </p:nvSpPr>
        <p:spPr bwMode="auto">
          <a:xfrm>
            <a:off x="1371600" y="4648200"/>
            <a:ext cx="6248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7174" name="Text Box 7"/>
          <p:cNvSpPr txBox="1">
            <a:spLocks noChangeArrowheads="1"/>
          </p:cNvSpPr>
          <p:nvPr/>
        </p:nvSpPr>
        <p:spPr bwMode="auto">
          <a:xfrm>
            <a:off x="457200" y="4953000"/>
            <a:ext cx="2439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a:t>Agile home ground </a:t>
            </a:r>
          </a:p>
        </p:txBody>
      </p:sp>
      <p:sp>
        <p:nvSpPr>
          <p:cNvPr id="7175" name="Text Box 9"/>
          <p:cNvSpPr txBox="1">
            <a:spLocks noChangeArrowheads="1"/>
          </p:cNvSpPr>
          <p:nvPr/>
        </p:nvSpPr>
        <p:spPr bwMode="auto">
          <a:xfrm>
            <a:off x="5486400" y="5029200"/>
            <a:ext cx="3101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spcBef>
                <a:spcPct val="20000"/>
              </a:spcBef>
              <a:buClr>
                <a:schemeClr val="bg2"/>
              </a:buClr>
              <a:buSzPct val="75000"/>
              <a:buFont typeface="Wingdings" pitchFamily="2" charset="2"/>
              <a:buNone/>
            </a:pPr>
            <a:r>
              <a:rPr lang="en-US" altLang="tr-TR"/>
              <a:t>Plan-driven home ground</a:t>
            </a:r>
          </a:p>
        </p:txBody>
      </p:sp>
      <p:sp>
        <p:nvSpPr>
          <p:cNvPr id="2" name="TextBox 1"/>
          <p:cNvSpPr txBox="1"/>
          <p:nvPr/>
        </p:nvSpPr>
        <p:spPr>
          <a:xfrm>
            <a:off x="6502719" y="6021288"/>
            <a:ext cx="2409506" cy="369332"/>
          </a:xfrm>
          <a:prstGeom prst="rect">
            <a:avLst/>
          </a:prstGeom>
          <a:noFill/>
        </p:spPr>
        <p:txBody>
          <a:bodyPr wrap="none" rtlCol="0">
            <a:spAutoFit/>
          </a:bodyPr>
          <a:lstStyle/>
          <a:p>
            <a:r>
              <a:rPr lang="en-US" altLang="tr-TR" dirty="0"/>
              <a:t>Boehm and Turner </a:t>
            </a:r>
            <a:endParaRPr lang="tr-TR" dirty="0"/>
          </a:p>
        </p:txBody>
      </p:sp>
    </p:spTree>
    <p:extLst>
      <p:ext uri="{BB962C8B-B14F-4D97-AF65-F5344CB8AC3E}">
        <p14:creationId xmlns:p14="http://schemas.microsoft.com/office/powerpoint/2010/main" val="192310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normAutofit lnSpcReduction="10000"/>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t>
            </a:r>
          </a:p>
          <a:p>
            <a:pPr lvl="1"/>
            <a:r>
              <a:rPr lang="en-US" dirty="0"/>
              <a:t>the outputs from the development process are decided through a process of negotiation during the software development process.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Tree>
    <p:extLst>
      <p:ext uri="{BB962C8B-B14F-4D97-AF65-F5344CB8AC3E}">
        <p14:creationId xmlns:p14="http://schemas.microsoft.com/office/powerpoint/2010/main" val="85151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395536" y="1484784"/>
            <a:ext cx="8481764" cy="4641379"/>
          </a:xfrm>
        </p:spPr>
        <p:txBody>
          <a:bodyPr>
            <a:normAutofit lnSpcReduction="10000"/>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TextBox 5"/>
          <p:cNvSpPr txBox="1"/>
          <p:nvPr/>
        </p:nvSpPr>
        <p:spPr>
          <a:xfrm>
            <a:off x="611559" y="246290"/>
            <a:ext cx="6318012" cy="369332"/>
          </a:xfrm>
          <a:prstGeom prst="rect">
            <a:avLst/>
          </a:prstGeom>
          <a:noFill/>
        </p:spPr>
        <p:txBody>
          <a:bodyPr wrap="none" rtlCol="0">
            <a:spAutoFit/>
          </a:bodyPr>
          <a:lstStyle/>
          <a:p>
            <a:r>
              <a:rPr lang="en-US" dirty="0">
                <a:solidFill>
                  <a:srgbClr val="FF0000"/>
                </a:solidFill>
              </a:rPr>
              <a:t>READ THE following 3  SLIDES! They are useful in the midterm</a:t>
            </a:r>
            <a:endParaRPr lang="tr-TR" dirty="0">
              <a:solidFill>
                <a:srgbClr val="FF0000"/>
              </a:solidFill>
            </a:endParaRPr>
          </a:p>
        </p:txBody>
      </p:sp>
    </p:spTree>
    <p:extLst>
      <p:ext uri="{BB962C8B-B14F-4D97-AF65-F5344CB8AC3E}">
        <p14:creationId xmlns:p14="http://schemas.microsoft.com/office/powerpoint/2010/main" val="65414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107504" y="1340768"/>
            <a:ext cx="8820596" cy="4785395"/>
          </a:xfrm>
        </p:spPr>
        <p:txBody>
          <a:bodyPr>
            <a:noAutofit/>
          </a:bodyPr>
          <a:lstStyle/>
          <a:p>
            <a:r>
              <a:rPr lang="en-GB" sz="2400" dirty="0"/>
              <a:t>What type of system is being developed? </a:t>
            </a:r>
          </a:p>
          <a:p>
            <a:pPr lvl="1"/>
            <a:r>
              <a:rPr lang="en-GB" sz="2000" dirty="0"/>
              <a:t>Plan-driven approaches may be required for systems that require a lot of analysis before implementation (e.g. real-time system with complex timing requirements).</a:t>
            </a:r>
          </a:p>
          <a:p>
            <a:r>
              <a:rPr lang="en-GB" sz="2400" dirty="0"/>
              <a:t>What is the expected system lifetime? </a:t>
            </a:r>
          </a:p>
          <a:p>
            <a:pPr lvl="1"/>
            <a:r>
              <a:rPr lang="en-GB" sz="2000" dirty="0"/>
              <a:t>Long-lifetime systems may require more design documentation to communicate the original intentions of the system developers to the support team. </a:t>
            </a:r>
          </a:p>
          <a:p>
            <a:r>
              <a:rPr lang="en-GB" sz="2400" dirty="0"/>
              <a:t>What technologies are available to support system development? </a:t>
            </a:r>
          </a:p>
          <a:p>
            <a:pPr lvl="1"/>
            <a:r>
              <a:rPr lang="en-GB" sz="2000" dirty="0"/>
              <a:t>Agile methods rely on good tools to keep track of an evolving design</a:t>
            </a:r>
          </a:p>
          <a:p>
            <a:r>
              <a:rPr lang="en-GB" sz="2400" dirty="0"/>
              <a:t>How is the development team organized? </a:t>
            </a:r>
          </a:p>
          <a:p>
            <a:pPr lvl="1"/>
            <a:r>
              <a:rPr lang="en-GB" sz="2000" dirty="0"/>
              <a:t>If the development team is distributed or if part of the development is being outsourced, then you may need to develop design documents to communicate across the development teams.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extLst>
      <p:ext uri="{BB962C8B-B14F-4D97-AF65-F5344CB8AC3E}">
        <p14:creationId xmlns:p14="http://schemas.microsoft.com/office/powerpoint/2010/main" val="46077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p:txBody>
          <a:bodyPr>
            <a:normAutofit fontScale="92500"/>
          </a:bodyPr>
          <a:lstStyle/>
          <a:p>
            <a:r>
              <a:rPr lang="en-GB" dirty="0"/>
              <a:t>Are there cultural or organizational issues that may affect the system development? </a:t>
            </a:r>
          </a:p>
          <a:p>
            <a:pPr lvl="1"/>
            <a:r>
              <a:rPr lang="en-GB" dirty="0"/>
              <a:t>Traditional engineering organizations have a culture of plan-based development, as this is the norm in engineering. (extensive </a:t>
            </a:r>
            <a:r>
              <a:rPr lang="en-GB" dirty="0" err="1"/>
              <a:t>docum</a:t>
            </a:r>
            <a:r>
              <a:rPr lang="en-GB" dirty="0"/>
              <a:t>)</a:t>
            </a:r>
          </a:p>
          <a:p>
            <a:r>
              <a:rPr lang="en-GB" dirty="0"/>
              <a:t>How good are the designers and programmers in the development team?</a:t>
            </a:r>
          </a:p>
          <a:p>
            <a:pPr lvl="1"/>
            <a:r>
              <a:rPr lang="en-GB" dirty="0"/>
              <a:t>agile methods require higher skill levels than plan-based approaches where programmers simply translate a detailed design into code. </a:t>
            </a:r>
          </a:p>
          <a:p>
            <a:r>
              <a:rPr lang="en-GB" dirty="0"/>
              <a:t>Is the system subject to external regulation? </a:t>
            </a:r>
          </a:p>
          <a:p>
            <a:pPr lvl="1"/>
            <a:r>
              <a:rPr lang="en-GB" dirty="0"/>
              <a:t>If a system has to be approved by an external regulator then you will probably be required to produce detailed documentation as part of the system safety case.</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extLst>
      <p:ext uri="{BB962C8B-B14F-4D97-AF65-F5344CB8AC3E}">
        <p14:creationId xmlns:p14="http://schemas.microsoft.com/office/powerpoint/2010/main" val="312330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tr-TR"/>
              <a:t>Agile Methodologies</a:t>
            </a:r>
          </a:p>
        </p:txBody>
      </p:sp>
      <p:sp>
        <p:nvSpPr>
          <p:cNvPr id="4099" name="Rectangle 3"/>
          <p:cNvSpPr>
            <a:spLocks noGrp="1" noChangeArrowheads="1"/>
          </p:cNvSpPr>
          <p:nvPr>
            <p:ph type="body" idx="1"/>
          </p:nvPr>
        </p:nvSpPr>
        <p:spPr>
          <a:xfrm>
            <a:off x="457200" y="1600200"/>
            <a:ext cx="8229600" cy="4800600"/>
          </a:xfrm>
        </p:spPr>
        <p:txBody>
          <a:bodyPr/>
          <a:lstStyle/>
          <a:p>
            <a:pPr eaLnBrk="1" hangingPunct="1">
              <a:lnSpc>
                <a:spcPct val="80000"/>
              </a:lnSpc>
            </a:pPr>
            <a:r>
              <a:rPr lang="en-US" altLang="tr-TR" sz="2400" dirty="0"/>
              <a:t>Agile methods are a </a:t>
            </a:r>
            <a:r>
              <a:rPr lang="en-US" altLang="tr-TR" sz="2400" u="sng" dirty="0"/>
              <a:t>family</a:t>
            </a:r>
            <a:r>
              <a:rPr lang="en-US" altLang="tr-TR" sz="2400" dirty="0"/>
              <a:t> of software development processes for teams facing unpredictable or rapidly changing requirements. </a:t>
            </a:r>
          </a:p>
          <a:p>
            <a:pPr eaLnBrk="1" hangingPunct="1">
              <a:lnSpc>
                <a:spcPct val="80000"/>
              </a:lnSpc>
              <a:buFont typeface="Wingdings" pitchFamily="2" charset="2"/>
              <a:buNone/>
            </a:pPr>
            <a:endParaRPr lang="en-US" altLang="tr-TR" sz="2400" dirty="0"/>
          </a:p>
          <a:p>
            <a:pPr lvl="1" eaLnBrk="1" hangingPunct="1">
              <a:lnSpc>
                <a:spcPct val="80000"/>
              </a:lnSpc>
            </a:pPr>
            <a:r>
              <a:rPr lang="en-US" altLang="tr-TR" sz="2000" dirty="0"/>
              <a:t>Extreme Programming (XP) </a:t>
            </a:r>
          </a:p>
          <a:p>
            <a:pPr lvl="1" eaLnBrk="1" hangingPunct="1">
              <a:lnSpc>
                <a:spcPct val="80000"/>
              </a:lnSpc>
            </a:pPr>
            <a:r>
              <a:rPr lang="en-US" altLang="tr-TR" sz="2000" dirty="0"/>
              <a:t>Scrum</a:t>
            </a:r>
          </a:p>
          <a:p>
            <a:pPr lvl="1" eaLnBrk="1" hangingPunct="1">
              <a:lnSpc>
                <a:spcPct val="80000"/>
              </a:lnSpc>
            </a:pPr>
            <a:r>
              <a:rPr lang="en-US" altLang="tr-TR" sz="2000" dirty="0"/>
              <a:t>Agile Modeling </a:t>
            </a:r>
          </a:p>
          <a:p>
            <a:pPr lvl="1" eaLnBrk="1" hangingPunct="1">
              <a:lnSpc>
                <a:spcPct val="80000"/>
              </a:lnSpc>
            </a:pPr>
            <a:r>
              <a:rPr lang="en-US" altLang="tr-TR" sz="2000" dirty="0"/>
              <a:t>Adaptive Software Development (ASD) </a:t>
            </a:r>
          </a:p>
          <a:p>
            <a:pPr lvl="1" eaLnBrk="1" hangingPunct="1">
              <a:lnSpc>
                <a:spcPct val="80000"/>
              </a:lnSpc>
            </a:pPr>
            <a:r>
              <a:rPr lang="en-US" altLang="tr-TR" sz="2000" dirty="0"/>
              <a:t>Crystal Clear and Other Crystal Methodologies </a:t>
            </a:r>
          </a:p>
          <a:p>
            <a:pPr lvl="1" eaLnBrk="1" hangingPunct="1">
              <a:lnSpc>
                <a:spcPct val="80000"/>
              </a:lnSpc>
            </a:pPr>
            <a:r>
              <a:rPr lang="en-US" altLang="tr-TR" sz="2000" dirty="0"/>
              <a:t>Dynamic Systems Development Method (DSDM) </a:t>
            </a:r>
          </a:p>
          <a:p>
            <a:pPr lvl="1" eaLnBrk="1" hangingPunct="1">
              <a:lnSpc>
                <a:spcPct val="80000"/>
              </a:lnSpc>
            </a:pPr>
            <a:r>
              <a:rPr lang="en-US" altLang="tr-TR" sz="2000" dirty="0"/>
              <a:t>Feature Driven Development </a:t>
            </a:r>
          </a:p>
          <a:p>
            <a:pPr lvl="1" eaLnBrk="1" hangingPunct="1">
              <a:lnSpc>
                <a:spcPct val="80000"/>
              </a:lnSpc>
            </a:pPr>
            <a:r>
              <a:rPr lang="en-US" altLang="tr-TR" sz="2000" dirty="0"/>
              <a:t>Lean software development </a:t>
            </a:r>
          </a:p>
          <a:p>
            <a:pPr lvl="1" eaLnBrk="1" hangingPunct="1">
              <a:lnSpc>
                <a:spcPct val="80000"/>
              </a:lnSpc>
            </a:pPr>
            <a:r>
              <a:rPr lang="en-US" altLang="tr-TR" sz="2000" dirty="0"/>
              <a:t>Agile Unified Process (AUP) </a:t>
            </a:r>
          </a:p>
          <a:p>
            <a:pPr eaLnBrk="1" hangingPunct="1">
              <a:lnSpc>
                <a:spcPct val="80000"/>
              </a:lnSpc>
              <a:buFont typeface="Wingdings" pitchFamily="2" charset="2"/>
              <a:buNone/>
            </a:pPr>
            <a:endParaRPr lang="en-US" altLang="tr-TR" sz="2400" dirty="0"/>
          </a:p>
          <a:p>
            <a:pPr eaLnBrk="1" hangingPunct="1">
              <a:lnSpc>
                <a:spcPct val="80000"/>
              </a:lnSpc>
              <a:buFont typeface="Wingdings" pitchFamily="2" charset="2"/>
              <a:buNone/>
            </a:pPr>
            <a:r>
              <a:rPr lang="en-US" altLang="tr-TR" sz="2000" dirty="0"/>
              <a:t>(For more detailed information, see </a:t>
            </a:r>
            <a:r>
              <a:rPr lang="en-US" altLang="tr-TR" sz="2000" dirty="0">
                <a:hlinkClick r:id="rId3"/>
              </a:rPr>
              <a:t>The Agile Alliance</a:t>
            </a:r>
            <a:r>
              <a:rPr lang="en-US" altLang="tr-TR" sz="2000" dirty="0"/>
              <a:t>). </a:t>
            </a:r>
          </a:p>
        </p:txBody>
      </p:sp>
    </p:spTree>
    <p:extLst>
      <p:ext uri="{BB962C8B-B14F-4D97-AF65-F5344CB8AC3E}">
        <p14:creationId xmlns:p14="http://schemas.microsoft.com/office/powerpoint/2010/main" val="943611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5661248"/>
            <a:ext cx="8229600" cy="495712"/>
          </a:xfrm>
        </p:spPr>
        <p:txBody>
          <a:bodyPr>
            <a:normAutofit/>
          </a:bodyPr>
          <a:lstStyle/>
          <a:p>
            <a:r>
              <a:rPr lang="en-US" sz="1200" dirty="0"/>
              <a:t>http://blogs.warwick.ac.uk/steverumsby/entry/agile_programming/</a:t>
            </a:r>
          </a:p>
        </p:txBody>
      </p:sp>
      <p:pic>
        <p:nvPicPr>
          <p:cNvPr id="1026" name="Picture 2" descr="Agile Programming"/>
          <p:cNvPicPr>
            <a:picLocks noChangeAspect="1" noChangeArrowheads="1"/>
          </p:cNvPicPr>
          <p:nvPr/>
        </p:nvPicPr>
        <p:blipFill>
          <a:blip r:embed="rId2" cstate="print"/>
          <a:srcRect/>
          <a:stretch>
            <a:fillRect/>
          </a:stretch>
        </p:blipFill>
        <p:spPr bwMode="auto">
          <a:xfrm>
            <a:off x="971600" y="2204864"/>
            <a:ext cx="7477178" cy="2592288"/>
          </a:xfrm>
          <a:prstGeom prst="rect">
            <a:avLst/>
          </a:prstGeom>
          <a:noFill/>
        </p:spPr>
      </p:pic>
    </p:spTree>
    <p:extLst>
      <p:ext uri="{BB962C8B-B14F-4D97-AF65-F5344CB8AC3E}">
        <p14:creationId xmlns:p14="http://schemas.microsoft.com/office/powerpoint/2010/main" val="63637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Tree>
    <p:extLst>
      <p:ext uri="{BB962C8B-B14F-4D97-AF65-F5344CB8AC3E}">
        <p14:creationId xmlns:p14="http://schemas.microsoft.com/office/powerpoint/2010/main" val="450577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a:xfrm>
            <a:off x="304800" y="1600200"/>
            <a:ext cx="8839200" cy="4525963"/>
          </a:xfrm>
        </p:spPr>
        <p:txBody>
          <a:bodyPr/>
          <a:lstStyle/>
          <a:p>
            <a:r>
              <a:rPr lang="en-US" sz="2400" b="1" dirty="0"/>
              <a:t>Incremental development</a:t>
            </a:r>
            <a:r>
              <a:rPr lang="en-US" sz="2400" dirty="0"/>
              <a:t> is supported through small, frequent system releases.</a:t>
            </a:r>
          </a:p>
          <a:p>
            <a:r>
              <a:rPr lang="en-US" sz="2400" b="1" dirty="0"/>
              <a:t>Customer involvement</a:t>
            </a:r>
            <a:r>
              <a:rPr lang="en-US" sz="2400" dirty="0"/>
              <a:t> means full-time customer engagement with the team. </a:t>
            </a:r>
          </a:p>
          <a:p>
            <a:pPr lvl="1"/>
            <a:r>
              <a:rPr lang="en-US" sz="2000" dirty="0"/>
              <a:t>Responsible for defining acceptance tests</a:t>
            </a:r>
          </a:p>
          <a:p>
            <a:r>
              <a:rPr lang="en-US" sz="2400" b="1" dirty="0"/>
              <a:t>People not process</a:t>
            </a:r>
            <a:r>
              <a:rPr lang="en-US" sz="2400" dirty="0"/>
              <a:t> through pair programming, collective ownership and a process that avoids long working hours.</a:t>
            </a:r>
          </a:p>
          <a:p>
            <a:r>
              <a:rPr lang="en-US" sz="2400" b="1" dirty="0"/>
              <a:t>Change</a:t>
            </a:r>
            <a:r>
              <a:rPr lang="en-US" sz="2400" dirty="0"/>
              <a:t> supported through regular system releases.</a:t>
            </a:r>
          </a:p>
          <a:p>
            <a:pPr lvl="1"/>
            <a:r>
              <a:rPr lang="en-US" sz="2000" dirty="0"/>
              <a:t>And continuous integration, test first</a:t>
            </a:r>
          </a:p>
          <a:p>
            <a:r>
              <a:rPr lang="en-US" sz="2400" b="1" dirty="0"/>
              <a:t>Maintaining simplicity</a:t>
            </a:r>
            <a:r>
              <a:rPr lang="en-US" sz="2400" dirty="0"/>
              <a:t>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extLst>
      <p:ext uri="{BB962C8B-B14F-4D97-AF65-F5344CB8AC3E}">
        <p14:creationId xmlns:p14="http://schemas.microsoft.com/office/powerpoint/2010/main" val="168944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dirty="0"/>
              <a:t>Conventional wisdom in software engineering is to design for change. It is worth spending time and effort anticipating changes as this reduces costs later in the life cycle.</a:t>
            </a:r>
          </a:p>
          <a:p>
            <a:pPr>
              <a:lnSpc>
                <a:spcPct val="90000"/>
              </a:lnSpc>
            </a:pPr>
            <a:r>
              <a:rPr lang="en-US" dirty="0"/>
              <a:t>XP, however, maintains that this is not worthwhile as changes cannot be reliably anticipated.</a:t>
            </a:r>
          </a:p>
          <a:p>
            <a:pPr>
              <a:lnSpc>
                <a:spcPct val="90000"/>
              </a:lnSpc>
            </a:pPr>
            <a:r>
              <a:rPr lang="en-US" dirty="0"/>
              <a:t>Rather, it proposes constant code improvement (refactoring) to make changes easier when they have to be implemented.</a:t>
            </a:r>
          </a:p>
          <a:p>
            <a:pPr marL="742950" lvl="2" indent="-342900">
              <a:lnSpc>
                <a:spcPct val="90000"/>
              </a:lnSpc>
              <a:spcBef>
                <a:spcPts val="600"/>
              </a:spcBef>
              <a:spcAft>
                <a:spcPts val="600"/>
              </a:spcAft>
              <a:buFont typeface="Wingdings" charset="2"/>
              <a:buChar char="²"/>
            </a:pPr>
            <a:r>
              <a:rPr lang="en-US" sz="2000" dirty="0"/>
              <a:t>the XP approach accepts that changes will happen and reorganize the software </a:t>
            </a:r>
            <a:r>
              <a:rPr lang="en-US" sz="2000" b="1" i="1" dirty="0"/>
              <a:t>when</a:t>
            </a:r>
            <a:r>
              <a:rPr lang="en-US" sz="2000" dirty="0"/>
              <a:t> these changes actually occur</a:t>
            </a:r>
          </a:p>
          <a:p>
            <a:pPr>
              <a:lnSpc>
                <a:spcPct val="80000"/>
              </a:lnSpc>
            </a:pPr>
            <a:r>
              <a:rPr lang="en-US" altLang="tr-TR" sz="2400" dirty="0"/>
              <a:t>Reject the notion that we should design for future change</a:t>
            </a:r>
          </a:p>
          <a:p>
            <a:pPr lvl="1">
              <a:lnSpc>
                <a:spcPct val="80000"/>
              </a:lnSpc>
            </a:pPr>
            <a:r>
              <a:rPr lang="en-US" altLang="tr-TR" sz="2000" dirty="0"/>
              <a:t>don’t “borrow trouble” of future</a:t>
            </a:r>
          </a:p>
          <a:p>
            <a:pPr marL="468630" lvl="1" indent="-342900">
              <a:lnSpc>
                <a:spcPct val="90000"/>
              </a:lnSpc>
              <a:spcBef>
                <a:spcPts val="600"/>
              </a:spcBef>
              <a:spcAft>
                <a:spcPts val="600"/>
              </a:spcAft>
              <a:buFont typeface="Wingdings" charset="2"/>
              <a:buChar char="²"/>
            </a:pPr>
            <a:endParaRPr lang="en-US" sz="2300" dirty="0"/>
          </a:p>
          <a:p>
            <a:pPr>
              <a:lnSpc>
                <a:spcPct val="90000"/>
              </a:lnSpc>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extLst>
      <p:ext uri="{BB962C8B-B14F-4D97-AF65-F5344CB8AC3E}">
        <p14:creationId xmlns:p14="http://schemas.microsoft.com/office/powerpoint/2010/main" val="2876000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2" name="Content Placeholder 1"/>
          <p:cNvSpPr>
            <a:spLocks noGrp="1"/>
          </p:cNvSpPr>
          <p:nvPr>
            <p:ph idx="1"/>
          </p:nvPr>
        </p:nvSpPr>
        <p:spPr>
          <a:xfrm>
            <a:off x="541259" y="4749655"/>
            <a:ext cx="8229600" cy="2122199"/>
          </a:xfrm>
        </p:spPr>
        <p:txBody>
          <a:bodyPr/>
          <a:lstStyle/>
          <a:p>
            <a:r>
              <a:rPr lang="en-US" sz="1800" dirty="0"/>
              <a:t>Programmers work in pairs </a:t>
            </a:r>
          </a:p>
          <a:p>
            <a:r>
              <a:rPr lang="en-US" sz="1800" dirty="0"/>
              <a:t>develop tests for each task before writing the code. </a:t>
            </a:r>
          </a:p>
          <a:p>
            <a:r>
              <a:rPr lang="en-US" sz="1800" dirty="0"/>
              <a:t>All tests must be successfully executed when new code is integrated into the system. </a:t>
            </a:r>
          </a:p>
          <a:p>
            <a:r>
              <a:rPr lang="en-US" sz="1800" dirty="0"/>
              <a:t>There is a short time gap between 2 releases of the system.</a:t>
            </a:r>
            <a:endParaRPr lang="tr-TR" sz="1800"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181" y="1579407"/>
            <a:ext cx="7531757" cy="3103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0108" y="2646231"/>
            <a:ext cx="1768433" cy="369332"/>
          </a:xfrm>
          <a:prstGeom prst="rect">
            <a:avLst/>
          </a:prstGeom>
          <a:noFill/>
        </p:spPr>
        <p:txBody>
          <a:bodyPr wrap="none" rtlCol="0">
            <a:spAutoFit/>
          </a:bodyPr>
          <a:lstStyle/>
          <a:p>
            <a:r>
              <a:rPr lang="en-US" dirty="0"/>
              <a:t>User story= </a:t>
            </a:r>
            <a:r>
              <a:rPr lang="en-US" dirty="0" err="1"/>
              <a:t>req</a:t>
            </a:r>
            <a:endParaRPr lang="tr-TR" dirty="0"/>
          </a:p>
        </p:txBody>
      </p:sp>
    </p:spTree>
    <p:extLst>
      <p:ext uri="{BB962C8B-B14F-4D97-AF65-F5344CB8AC3E}">
        <p14:creationId xmlns:p14="http://schemas.microsoft.com/office/powerpoint/2010/main" val="116256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0" y="1268760"/>
            <a:ext cx="8229600" cy="488820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tr-TR" dirty="0"/>
              <a:t>XP Planning</a:t>
            </a:r>
          </a:p>
          <a:p>
            <a:pPr lvl="1"/>
            <a:r>
              <a:rPr lang="en-US" altLang="tr-TR" dirty="0"/>
              <a:t>Begins with the creation of “</a:t>
            </a:r>
            <a:r>
              <a:rPr lang="en-US" altLang="tr-TR" dirty="0">
                <a:solidFill>
                  <a:schemeClr val="folHlink"/>
                </a:solidFill>
              </a:rPr>
              <a:t>user stories</a:t>
            </a:r>
            <a:r>
              <a:rPr lang="en-US" altLang="tr-TR" dirty="0"/>
              <a:t>”</a:t>
            </a:r>
          </a:p>
          <a:p>
            <a:pPr lvl="1"/>
            <a:r>
              <a:rPr lang="en-US" altLang="tr-TR" dirty="0"/>
              <a:t>Agile team assesses each story and assigns a </a:t>
            </a:r>
            <a:r>
              <a:rPr lang="en-US" altLang="tr-TR" dirty="0">
                <a:solidFill>
                  <a:schemeClr val="folHlink"/>
                </a:solidFill>
              </a:rPr>
              <a:t>cost</a:t>
            </a:r>
            <a:endParaRPr lang="en-US" altLang="tr-TR" dirty="0"/>
          </a:p>
          <a:p>
            <a:pPr lvl="1"/>
            <a:r>
              <a:rPr lang="en-US" altLang="tr-TR" dirty="0"/>
              <a:t>Stories are grouped to for a </a:t>
            </a:r>
            <a:r>
              <a:rPr lang="en-US" altLang="tr-TR" dirty="0">
                <a:solidFill>
                  <a:schemeClr val="folHlink"/>
                </a:solidFill>
              </a:rPr>
              <a:t>deliverable iteration</a:t>
            </a:r>
          </a:p>
          <a:p>
            <a:pPr lvl="2"/>
            <a:r>
              <a:rPr lang="en-US" dirty="0"/>
              <a:t> Make frequent </a:t>
            </a:r>
            <a:r>
              <a:rPr lang="en-US" dirty="0">
                <a:hlinkClick r:id="rId2"/>
              </a:rPr>
              <a:t>small releases</a:t>
            </a:r>
            <a:r>
              <a:rPr lang="en-US" dirty="0"/>
              <a:t>.</a:t>
            </a:r>
            <a:endParaRPr lang="en-US" altLang="tr-TR" dirty="0"/>
          </a:p>
          <a:p>
            <a:pPr lvl="1"/>
            <a:r>
              <a:rPr lang="en-US" altLang="tr-TR" dirty="0"/>
              <a:t>A </a:t>
            </a:r>
            <a:r>
              <a:rPr lang="en-US" altLang="tr-TR" dirty="0">
                <a:solidFill>
                  <a:schemeClr val="folHlink"/>
                </a:solidFill>
              </a:rPr>
              <a:t>commitment</a:t>
            </a:r>
            <a:r>
              <a:rPr lang="en-US" altLang="tr-TR" dirty="0"/>
              <a:t> is made on delivery date</a:t>
            </a:r>
          </a:p>
          <a:p>
            <a:pPr lvl="1"/>
            <a:r>
              <a:rPr lang="en-US" altLang="tr-TR" dirty="0"/>
              <a:t>After the first increment “</a:t>
            </a:r>
            <a:r>
              <a:rPr lang="en-US" altLang="tr-TR" dirty="0">
                <a:solidFill>
                  <a:schemeClr val="folHlink"/>
                </a:solidFill>
              </a:rPr>
              <a:t>project velocity</a:t>
            </a:r>
            <a:r>
              <a:rPr lang="en-US" altLang="tr-TR" dirty="0"/>
              <a:t>” is used to help define subsequent delivery dates for other iterations</a:t>
            </a:r>
          </a:p>
          <a:p>
            <a:pPr lvl="1"/>
            <a:r>
              <a:rPr lang="en-US" dirty="0"/>
              <a:t> Iteration planning starts each iteration.</a:t>
            </a:r>
          </a:p>
          <a:p>
            <a:pPr lvl="1"/>
            <a:endParaRPr lang="en-US" altLang="tr-TR" dirty="0"/>
          </a:p>
          <a:p>
            <a:endParaRPr lang="tr-TR" dirty="0"/>
          </a:p>
        </p:txBody>
      </p:sp>
      <p:sp>
        <p:nvSpPr>
          <p:cNvPr id="5" name="TextBox 4">
            <a:extLst>
              <a:ext uri="{FF2B5EF4-FFF2-40B4-BE49-F238E27FC236}">
                <a16:creationId xmlns:a16="http://schemas.microsoft.com/office/drawing/2014/main" id="{FE6A7804-8CCF-C747-8FC5-1C309896AEDD}"/>
              </a:ext>
            </a:extLst>
          </p:cNvPr>
          <p:cNvSpPr txBox="1"/>
          <p:nvPr/>
        </p:nvSpPr>
        <p:spPr>
          <a:xfrm>
            <a:off x="457200" y="548680"/>
            <a:ext cx="8229600" cy="584775"/>
          </a:xfrm>
          <a:prstGeom prst="rect">
            <a:avLst/>
          </a:prstGeom>
          <a:noFill/>
        </p:spPr>
        <p:txBody>
          <a:bodyPr wrap="square" rtlCol="0">
            <a:spAutoFit/>
          </a:bodyPr>
          <a:lstStyle/>
          <a:p>
            <a:r>
              <a:rPr lang="tr-TR" sz="3200" dirty="0">
                <a:solidFill>
                  <a:schemeClr val="tx2"/>
                </a:solidFill>
                <a:latin typeface="+mj-lt"/>
                <a:ea typeface="+mj-ea"/>
                <a:cs typeface="+mj-cs"/>
              </a:rPr>
              <a:t>Extreme</a:t>
            </a:r>
            <a:r>
              <a:rPr lang="tr-TR" dirty="0"/>
              <a:t> </a:t>
            </a:r>
            <a:r>
              <a:rPr lang="tr-TR" sz="3200" dirty="0">
                <a:solidFill>
                  <a:schemeClr val="tx2"/>
                </a:solidFill>
                <a:latin typeface="+mj-lt"/>
                <a:ea typeface="+mj-ea"/>
                <a:cs typeface="+mj-cs"/>
              </a:rPr>
              <a:t>Programming (XP)</a:t>
            </a:r>
          </a:p>
        </p:txBody>
      </p:sp>
    </p:spTree>
    <p:extLst>
      <p:ext uri="{BB962C8B-B14F-4D97-AF65-F5344CB8AC3E}">
        <p14:creationId xmlns:p14="http://schemas.microsoft.com/office/powerpoint/2010/main" val="2833899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1691680" y="6356350"/>
            <a:ext cx="6998168" cy="365760"/>
          </a:xfrm>
        </p:spPr>
        <p:txBody>
          <a:bodyPr/>
          <a:lstStyle/>
          <a:p>
            <a:r>
              <a:rPr lang="en-US" altLang="tr-TR" i="1" dirty="0"/>
              <a:t>Software Engineering: A Practitioner’s Approach, 7/e </a:t>
            </a:r>
            <a:r>
              <a:rPr lang="en-US" altLang="tr-TR" dirty="0"/>
              <a:t>(McGraw-Hill, 2009)</a:t>
            </a:r>
          </a:p>
        </p:txBody>
      </p:sp>
      <p:sp>
        <p:nvSpPr>
          <p:cNvPr id="5" name="Slide Number Placeholder 4"/>
          <p:cNvSpPr>
            <a:spLocks noGrp="1"/>
          </p:cNvSpPr>
          <p:nvPr>
            <p:ph type="sldNum" sz="quarter" idx="11"/>
          </p:nvPr>
        </p:nvSpPr>
        <p:spPr/>
        <p:txBody>
          <a:bodyPr/>
          <a:lstStyle/>
          <a:p>
            <a:fld id="{263F49AE-32F7-4DAD-8282-D1823030CBA1}" type="slidenum">
              <a:rPr lang="en-US" altLang="tr-TR"/>
              <a:pPr/>
              <a:t>26</a:t>
            </a:fld>
            <a:endParaRPr lang="en-US" altLang="tr-TR"/>
          </a:p>
        </p:txBody>
      </p:sp>
      <p:sp>
        <p:nvSpPr>
          <p:cNvPr id="171010" name="Rectangle 2"/>
          <p:cNvSpPr>
            <a:spLocks noGrp="1" noChangeArrowheads="1"/>
          </p:cNvSpPr>
          <p:nvPr>
            <p:ph type="title"/>
          </p:nvPr>
        </p:nvSpPr>
        <p:spPr>
          <a:xfrm>
            <a:off x="971600" y="476672"/>
            <a:ext cx="7350125" cy="633413"/>
          </a:xfrm>
        </p:spPr>
        <p:txBody>
          <a:bodyPr/>
          <a:lstStyle/>
          <a:p>
            <a:r>
              <a:rPr lang="en-US" altLang="tr-TR" dirty="0"/>
              <a:t>Extreme Programming (XP)</a:t>
            </a:r>
          </a:p>
        </p:txBody>
      </p:sp>
      <p:sp>
        <p:nvSpPr>
          <p:cNvPr id="171011" name="Rectangle 3"/>
          <p:cNvSpPr>
            <a:spLocks noGrp="1" noChangeArrowheads="1"/>
          </p:cNvSpPr>
          <p:nvPr>
            <p:ph type="body" idx="1"/>
          </p:nvPr>
        </p:nvSpPr>
        <p:spPr>
          <a:xfrm>
            <a:off x="683568" y="1340768"/>
            <a:ext cx="8231832" cy="4831432"/>
          </a:xfrm>
        </p:spPr>
        <p:txBody>
          <a:bodyPr>
            <a:noAutofit/>
          </a:bodyPr>
          <a:lstStyle/>
          <a:p>
            <a:pPr marL="285750" indent="-285750">
              <a:lnSpc>
                <a:spcPct val="90000"/>
              </a:lnSpc>
            </a:pPr>
            <a:r>
              <a:rPr lang="en-US" altLang="tr-TR" sz="2000" dirty="0"/>
              <a:t>XP Design</a:t>
            </a:r>
          </a:p>
          <a:p>
            <a:pPr marL="685800" lvl="1" indent="-228600">
              <a:lnSpc>
                <a:spcPct val="90000"/>
              </a:lnSpc>
            </a:pPr>
            <a:r>
              <a:rPr lang="en-US" altLang="tr-TR" sz="2000" dirty="0"/>
              <a:t>Follows the </a:t>
            </a:r>
            <a:r>
              <a:rPr lang="en-US" altLang="tr-TR" sz="2000" dirty="0">
                <a:solidFill>
                  <a:schemeClr val="folHlink"/>
                </a:solidFill>
              </a:rPr>
              <a:t>KIS (keep it simple) principle</a:t>
            </a:r>
            <a:endParaRPr lang="en-US" altLang="tr-TR" sz="2000" dirty="0"/>
          </a:p>
          <a:p>
            <a:pPr marL="685800" lvl="1" indent="-228600">
              <a:lnSpc>
                <a:spcPct val="90000"/>
              </a:lnSpc>
            </a:pPr>
            <a:r>
              <a:rPr lang="en-US" altLang="tr-TR" sz="2000" dirty="0"/>
              <a:t>Encourage the use of </a:t>
            </a:r>
            <a:r>
              <a:rPr lang="en-US" altLang="tr-TR" sz="2000" dirty="0">
                <a:solidFill>
                  <a:schemeClr val="folHlink"/>
                </a:solidFill>
              </a:rPr>
              <a:t>CRC cards</a:t>
            </a:r>
            <a:r>
              <a:rPr lang="en-US" altLang="tr-TR" sz="2000" dirty="0"/>
              <a:t> </a:t>
            </a:r>
          </a:p>
          <a:p>
            <a:pPr marL="685800" lvl="1" indent="-228600">
              <a:lnSpc>
                <a:spcPct val="90000"/>
              </a:lnSpc>
            </a:pPr>
            <a:r>
              <a:rPr lang="en-US" altLang="tr-TR" sz="2000" dirty="0"/>
              <a:t>For difficult design problems, suggests the creation of “</a:t>
            </a:r>
            <a:r>
              <a:rPr lang="en-US" altLang="tr-TR" sz="2000" dirty="0">
                <a:solidFill>
                  <a:schemeClr val="folHlink"/>
                </a:solidFill>
              </a:rPr>
              <a:t>spike solutions</a:t>
            </a:r>
            <a:r>
              <a:rPr lang="en-US" altLang="tr-TR" sz="2000" dirty="0"/>
              <a:t>”—a design prototype</a:t>
            </a:r>
          </a:p>
          <a:p>
            <a:pPr marL="685800" lvl="1" indent="-228600">
              <a:lnSpc>
                <a:spcPct val="90000"/>
              </a:lnSpc>
            </a:pPr>
            <a:r>
              <a:rPr lang="en-US" altLang="tr-TR" sz="2000" dirty="0"/>
              <a:t>Encourages “</a:t>
            </a:r>
            <a:r>
              <a:rPr lang="en-US" altLang="tr-TR" sz="2000" dirty="0">
                <a:solidFill>
                  <a:schemeClr val="folHlink"/>
                </a:solidFill>
              </a:rPr>
              <a:t>refactoring</a:t>
            </a:r>
            <a:r>
              <a:rPr lang="en-US" altLang="tr-TR" sz="2000" dirty="0"/>
              <a:t>”—an iterative refinement of the internal program design</a:t>
            </a:r>
          </a:p>
          <a:p>
            <a:pPr marL="685800" lvl="1" indent="-228600">
              <a:lnSpc>
                <a:spcPct val="90000"/>
              </a:lnSpc>
            </a:pPr>
            <a:r>
              <a:rPr lang="en-US" sz="2000" dirty="0"/>
              <a:t>No functionality is </a:t>
            </a:r>
            <a:r>
              <a:rPr lang="en-US" sz="2000" dirty="0">
                <a:hlinkClick r:id="rId2"/>
              </a:rPr>
              <a:t>added early</a:t>
            </a:r>
            <a:r>
              <a:rPr lang="en-US" sz="2000" dirty="0"/>
              <a:t>.</a:t>
            </a:r>
            <a:endParaRPr lang="en-US" altLang="tr-TR" sz="2000" dirty="0"/>
          </a:p>
          <a:p>
            <a:pPr marL="685800" lvl="1" indent="-228600">
              <a:lnSpc>
                <a:spcPct val="90000"/>
              </a:lnSpc>
            </a:pPr>
            <a:endParaRPr lang="en-US" altLang="tr-TR" sz="2000" dirty="0"/>
          </a:p>
        </p:txBody>
      </p:sp>
    </p:spTree>
    <p:extLst>
      <p:ext uri="{BB962C8B-B14F-4D97-AF65-F5344CB8AC3E}">
        <p14:creationId xmlns:p14="http://schemas.microsoft.com/office/powerpoint/2010/main" val="1187338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51520" y="836712"/>
            <a:ext cx="8856984" cy="5256584"/>
          </a:xfrm>
          <a:prstGeom prst="rect">
            <a:avLst/>
          </a:prstGeom>
        </p:spPr>
        <p:txBody>
          <a:bodyPr>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The customer selects user stories from the release plan with estimates that total up to the </a:t>
            </a:r>
            <a:r>
              <a:rPr lang="en-US" sz="2000" dirty="0">
                <a:hlinkClick r:id="rId2"/>
              </a:rPr>
              <a:t>project velocity</a:t>
            </a:r>
            <a:r>
              <a:rPr lang="en-US" sz="2000" dirty="0"/>
              <a:t> from the last iteration.</a:t>
            </a:r>
          </a:p>
          <a:p>
            <a:pPr lvl="1"/>
            <a:r>
              <a:rPr lang="en-US" sz="1800" dirty="0"/>
              <a:t>Failed </a:t>
            </a:r>
            <a:r>
              <a:rPr lang="en-US" sz="1800" dirty="0">
                <a:hlinkClick r:id="rId3"/>
              </a:rPr>
              <a:t>acceptance tests</a:t>
            </a:r>
            <a:r>
              <a:rPr lang="en-US" sz="1800" dirty="0"/>
              <a:t> to be fixed are also selected. </a:t>
            </a:r>
          </a:p>
          <a:p>
            <a:r>
              <a:rPr lang="en-US" sz="2000" dirty="0"/>
              <a:t>User stories (user’s </a:t>
            </a:r>
            <a:r>
              <a:rPr lang="en-US" sz="2000" dirty="0" err="1"/>
              <a:t>lang</a:t>
            </a:r>
            <a:r>
              <a:rPr lang="en-US" sz="2000" dirty="0"/>
              <a:t>) brake down into the programming task (developer’s </a:t>
            </a:r>
            <a:r>
              <a:rPr lang="en-US" sz="2000" dirty="0" err="1"/>
              <a:t>lang</a:t>
            </a:r>
            <a:r>
              <a:rPr lang="en-US" sz="2000" dirty="0"/>
              <a:t>)</a:t>
            </a:r>
          </a:p>
          <a:p>
            <a:r>
              <a:rPr lang="en-US" sz="2000" dirty="0"/>
              <a:t>Developers sign up to do the task and estimate how long their own tasks will take to complete in days.</a:t>
            </a:r>
          </a:p>
          <a:p>
            <a:r>
              <a:rPr lang="en-US" sz="2000" dirty="0"/>
              <a:t>Check w.r.t. the project velocity to determine if the iteration is over booked </a:t>
            </a:r>
          </a:p>
          <a:p>
            <a:r>
              <a:rPr lang="en-US" sz="2000" dirty="0"/>
              <a:t>Avoid adding any functionality </a:t>
            </a:r>
            <a:r>
              <a:rPr lang="en-US" sz="2000" dirty="0">
                <a:hlinkClick r:id="rId4"/>
              </a:rPr>
              <a:t>before it is scheduled</a:t>
            </a:r>
            <a:r>
              <a:rPr lang="en-US" sz="2000" dirty="0"/>
              <a:t>. </a:t>
            </a:r>
          </a:p>
        </p:txBody>
      </p:sp>
    </p:spTree>
    <p:extLst>
      <p:ext uri="{BB962C8B-B14F-4D97-AF65-F5344CB8AC3E}">
        <p14:creationId xmlns:p14="http://schemas.microsoft.com/office/powerpoint/2010/main" val="2162973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3240500" y="5945978"/>
            <a:ext cx="5467672" cy="365760"/>
          </a:xfrm>
        </p:spPr>
        <p:txBody>
          <a:bodyPr/>
          <a:lstStyle/>
          <a:p>
            <a:r>
              <a:rPr lang="en-US" altLang="tr-TR" dirty="0"/>
              <a:t> www. </a:t>
            </a:r>
            <a:r>
              <a:rPr lang="en-US" altLang="tr-TR" dirty="0" err="1"/>
              <a:t>extremeprogramming.org</a:t>
            </a:r>
            <a:endParaRPr lang="en-US" altLang="tr-TR" dirty="0"/>
          </a:p>
        </p:txBody>
      </p:sp>
      <p:sp>
        <p:nvSpPr>
          <p:cNvPr id="171010" name="Rectangle 2"/>
          <p:cNvSpPr>
            <a:spLocks noGrp="1" noChangeArrowheads="1"/>
          </p:cNvSpPr>
          <p:nvPr>
            <p:ph type="title"/>
          </p:nvPr>
        </p:nvSpPr>
        <p:spPr>
          <a:xfrm>
            <a:off x="971600" y="476672"/>
            <a:ext cx="7350125" cy="633413"/>
          </a:xfrm>
        </p:spPr>
        <p:txBody>
          <a:bodyPr/>
          <a:lstStyle/>
          <a:p>
            <a:r>
              <a:rPr lang="en-US" altLang="tr-TR" dirty="0"/>
              <a:t>Extreme Programming (XP)</a:t>
            </a:r>
          </a:p>
        </p:txBody>
      </p:sp>
      <p:sp>
        <p:nvSpPr>
          <p:cNvPr id="171011" name="Rectangle 3"/>
          <p:cNvSpPr>
            <a:spLocks noGrp="1" noChangeArrowheads="1"/>
          </p:cNvSpPr>
          <p:nvPr>
            <p:ph type="body" idx="1"/>
          </p:nvPr>
        </p:nvSpPr>
        <p:spPr>
          <a:xfrm>
            <a:off x="683568" y="1340768"/>
            <a:ext cx="8231832" cy="4831432"/>
          </a:xfrm>
        </p:spPr>
        <p:txBody>
          <a:bodyPr>
            <a:noAutofit/>
          </a:bodyPr>
          <a:lstStyle/>
          <a:p>
            <a:pPr marL="285750" indent="-285750">
              <a:lnSpc>
                <a:spcPct val="90000"/>
              </a:lnSpc>
            </a:pPr>
            <a:r>
              <a:rPr lang="en-US" altLang="tr-TR" sz="2000" dirty="0"/>
              <a:t>XP Coding</a:t>
            </a:r>
          </a:p>
          <a:p>
            <a:pPr marL="685800" lvl="1" indent="-228600">
              <a:lnSpc>
                <a:spcPct val="90000"/>
              </a:lnSpc>
            </a:pPr>
            <a:r>
              <a:rPr lang="en-US" altLang="tr-TR" sz="2000" dirty="0"/>
              <a:t>Recommends the </a:t>
            </a:r>
            <a:r>
              <a:rPr lang="en-US" altLang="tr-TR" sz="2000" dirty="0">
                <a:solidFill>
                  <a:schemeClr val="folHlink"/>
                </a:solidFill>
              </a:rPr>
              <a:t>construction of a unit test</a:t>
            </a:r>
            <a:r>
              <a:rPr lang="en-US" altLang="tr-TR" sz="2000" dirty="0"/>
              <a:t> for a store </a:t>
            </a:r>
            <a:r>
              <a:rPr lang="en-US" altLang="tr-TR" sz="2000" i="1" u="sng" dirty="0"/>
              <a:t>before</a:t>
            </a:r>
            <a:r>
              <a:rPr lang="en-US" altLang="tr-TR" sz="2000" dirty="0"/>
              <a:t> coding commences</a:t>
            </a:r>
            <a:r>
              <a:rPr lang="en-US" sz="2000" dirty="0"/>
              <a:t> </a:t>
            </a:r>
          </a:p>
          <a:p>
            <a:pPr marL="960120" lvl="2">
              <a:lnSpc>
                <a:spcPct val="90000"/>
              </a:lnSpc>
            </a:pPr>
            <a:r>
              <a:rPr lang="en-US" sz="1700" dirty="0"/>
              <a:t>Code the </a:t>
            </a:r>
            <a:r>
              <a:rPr lang="en-US" sz="1700" dirty="0">
                <a:hlinkClick r:id="rId2"/>
              </a:rPr>
              <a:t>unit test first</a:t>
            </a:r>
            <a:r>
              <a:rPr lang="en-US" sz="1700" dirty="0"/>
              <a:t>.</a:t>
            </a:r>
            <a:endParaRPr lang="en-US" altLang="tr-TR" sz="1700" dirty="0"/>
          </a:p>
          <a:p>
            <a:pPr marL="685800" lvl="1" indent="-228600">
              <a:lnSpc>
                <a:spcPct val="90000"/>
              </a:lnSpc>
            </a:pPr>
            <a:r>
              <a:rPr lang="en-US" altLang="tr-TR" sz="2000" dirty="0"/>
              <a:t>Encourages “</a:t>
            </a:r>
            <a:r>
              <a:rPr lang="en-US" altLang="tr-TR" sz="2000" dirty="0">
                <a:solidFill>
                  <a:schemeClr val="folHlink"/>
                </a:solidFill>
              </a:rPr>
              <a:t>pair programming</a:t>
            </a:r>
            <a:r>
              <a:rPr lang="en-US" altLang="tr-TR" sz="2000" dirty="0"/>
              <a:t>”</a:t>
            </a:r>
          </a:p>
          <a:p>
            <a:pPr marL="685800" lvl="1" indent="-228600">
              <a:lnSpc>
                <a:spcPct val="90000"/>
              </a:lnSpc>
            </a:pPr>
            <a:r>
              <a:rPr lang="en-US" sz="2000" dirty="0"/>
              <a:t>The customer is </a:t>
            </a:r>
            <a:r>
              <a:rPr lang="en-US" sz="2000" dirty="0">
                <a:hlinkClick r:id="rId3"/>
              </a:rPr>
              <a:t>always available</a:t>
            </a:r>
            <a:r>
              <a:rPr lang="en-US" sz="2000" dirty="0"/>
              <a:t>.</a:t>
            </a:r>
          </a:p>
          <a:p>
            <a:pPr marL="685800" lvl="1" indent="-228600">
              <a:lnSpc>
                <a:spcPct val="90000"/>
              </a:lnSpc>
            </a:pPr>
            <a:r>
              <a:rPr lang="en-US" sz="2000" dirty="0"/>
              <a:t>Code must be written to agreed </a:t>
            </a:r>
            <a:r>
              <a:rPr lang="en-US" sz="2000" dirty="0">
                <a:hlinkClick r:id="rId4"/>
              </a:rPr>
              <a:t>standards</a:t>
            </a:r>
            <a:r>
              <a:rPr lang="en-US" sz="2000" dirty="0"/>
              <a:t>. </a:t>
            </a:r>
          </a:p>
          <a:p>
            <a:pPr marL="685800" lvl="1" indent="-228600">
              <a:lnSpc>
                <a:spcPct val="90000"/>
              </a:lnSpc>
            </a:pPr>
            <a:r>
              <a:rPr lang="en-US" sz="2000" dirty="0"/>
              <a:t>Only one pair </a:t>
            </a:r>
            <a:r>
              <a:rPr lang="en-US" sz="2000" dirty="0">
                <a:hlinkClick r:id="rId5"/>
              </a:rPr>
              <a:t>integrates code at a time</a:t>
            </a:r>
            <a:r>
              <a:rPr lang="en-US" sz="2000" dirty="0"/>
              <a:t>.</a:t>
            </a:r>
          </a:p>
          <a:p>
            <a:pPr marL="685800" lvl="1" indent="-228600">
              <a:lnSpc>
                <a:spcPct val="90000"/>
              </a:lnSpc>
            </a:pPr>
            <a:r>
              <a:rPr lang="en-US" sz="2000" dirty="0">
                <a:hlinkClick r:id="rId6"/>
              </a:rPr>
              <a:t> Integrate often</a:t>
            </a:r>
            <a:r>
              <a:rPr lang="en-US" sz="2000" dirty="0"/>
              <a:t>.</a:t>
            </a:r>
          </a:p>
          <a:p>
            <a:pPr marL="685800" lvl="1" indent="-228600">
              <a:lnSpc>
                <a:spcPct val="90000"/>
              </a:lnSpc>
            </a:pPr>
            <a:r>
              <a:rPr lang="en-US" sz="2000" dirty="0"/>
              <a:t> Set up a dedicated </a:t>
            </a:r>
            <a:r>
              <a:rPr lang="en-US" sz="2000" dirty="0">
                <a:hlinkClick r:id="rId7"/>
              </a:rPr>
              <a:t>integration computer</a:t>
            </a:r>
            <a:r>
              <a:rPr lang="en-US" sz="2000" dirty="0"/>
              <a:t>.</a:t>
            </a:r>
          </a:p>
          <a:p>
            <a:pPr marL="685800" lvl="1" indent="-228600">
              <a:lnSpc>
                <a:spcPct val="90000"/>
              </a:lnSpc>
            </a:pPr>
            <a:r>
              <a:rPr lang="en-US" sz="2000" dirty="0"/>
              <a:t>Use </a:t>
            </a:r>
            <a:r>
              <a:rPr lang="en-US" sz="2000" dirty="0">
                <a:hlinkClick r:id="rId8"/>
              </a:rPr>
              <a:t>collective ownership</a:t>
            </a:r>
            <a:r>
              <a:rPr lang="en-US" sz="2000" dirty="0"/>
              <a:t>.</a:t>
            </a:r>
            <a:endParaRPr lang="en-US" altLang="tr-TR" sz="2000" dirty="0"/>
          </a:p>
          <a:p>
            <a:pPr marL="685800" lvl="1" indent="-228600">
              <a:lnSpc>
                <a:spcPct val="90000"/>
              </a:lnSpc>
            </a:pPr>
            <a:endParaRPr lang="en-US" altLang="tr-TR" sz="2000" dirty="0"/>
          </a:p>
        </p:txBody>
      </p:sp>
      <p:sp>
        <p:nvSpPr>
          <p:cNvPr id="2" name="Rectangle 1">
            <a:extLst>
              <a:ext uri="{FF2B5EF4-FFF2-40B4-BE49-F238E27FC236}">
                <a16:creationId xmlns:a16="http://schemas.microsoft.com/office/drawing/2014/main" id="{6833C513-FB58-D640-B2F1-C7FA7226043F}"/>
              </a:ext>
            </a:extLst>
          </p:cNvPr>
          <p:cNvSpPr/>
          <p:nvPr/>
        </p:nvSpPr>
        <p:spPr>
          <a:xfrm>
            <a:off x="556102" y="6311738"/>
            <a:ext cx="415498" cy="369332"/>
          </a:xfrm>
          <a:prstGeom prst="rect">
            <a:avLst/>
          </a:prstGeom>
        </p:spPr>
        <p:txBody>
          <a:bodyPr wrap="none">
            <a:spAutoFit/>
          </a:bodyPr>
          <a:lstStyle/>
          <a:p>
            <a:fld id="{263F49AE-32F7-4DAD-8282-D1823030CBA1}" type="slidenum">
              <a:rPr lang="en-US" altLang="tr-TR"/>
              <a:pPr/>
              <a:t>28</a:t>
            </a:fld>
            <a:endParaRPr lang="tr-TR" dirty="0"/>
          </a:p>
        </p:txBody>
      </p:sp>
    </p:spTree>
    <p:extLst>
      <p:ext uri="{BB962C8B-B14F-4D97-AF65-F5344CB8AC3E}">
        <p14:creationId xmlns:p14="http://schemas.microsoft.com/office/powerpoint/2010/main" val="4291886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2993576" y="5987018"/>
            <a:ext cx="5921824" cy="365760"/>
          </a:xfrm>
        </p:spPr>
        <p:txBody>
          <a:bodyPr/>
          <a:lstStyle/>
          <a:p>
            <a:r>
              <a:rPr lang="en-US" altLang="tr-TR" dirty="0"/>
              <a:t> www. </a:t>
            </a:r>
            <a:r>
              <a:rPr lang="en-US" altLang="tr-TR" dirty="0" err="1"/>
              <a:t>extremeprogramming.org</a:t>
            </a:r>
            <a:endParaRPr lang="en-US" altLang="tr-TR" dirty="0"/>
          </a:p>
        </p:txBody>
      </p:sp>
      <p:sp>
        <p:nvSpPr>
          <p:cNvPr id="171010" name="Rectangle 2"/>
          <p:cNvSpPr>
            <a:spLocks noGrp="1" noChangeArrowheads="1"/>
          </p:cNvSpPr>
          <p:nvPr>
            <p:ph type="title"/>
          </p:nvPr>
        </p:nvSpPr>
        <p:spPr>
          <a:xfrm>
            <a:off x="971600" y="476672"/>
            <a:ext cx="7350125" cy="633413"/>
          </a:xfrm>
        </p:spPr>
        <p:txBody>
          <a:bodyPr/>
          <a:lstStyle/>
          <a:p>
            <a:r>
              <a:rPr lang="en-US" altLang="tr-TR" dirty="0"/>
              <a:t>Extreme Programming (XP)</a:t>
            </a:r>
          </a:p>
        </p:txBody>
      </p:sp>
      <p:sp>
        <p:nvSpPr>
          <p:cNvPr id="171011" name="Rectangle 3"/>
          <p:cNvSpPr>
            <a:spLocks noGrp="1" noChangeArrowheads="1"/>
          </p:cNvSpPr>
          <p:nvPr>
            <p:ph type="body" idx="1"/>
          </p:nvPr>
        </p:nvSpPr>
        <p:spPr>
          <a:xfrm>
            <a:off x="683568" y="1340768"/>
            <a:ext cx="8231832" cy="4831432"/>
          </a:xfrm>
        </p:spPr>
        <p:txBody>
          <a:bodyPr>
            <a:noAutofit/>
          </a:bodyPr>
          <a:lstStyle/>
          <a:p>
            <a:pPr marL="285750" indent="-285750">
              <a:lnSpc>
                <a:spcPct val="90000"/>
              </a:lnSpc>
            </a:pPr>
            <a:r>
              <a:rPr lang="en-US" altLang="tr-TR" sz="2000" dirty="0"/>
              <a:t>XP Testing</a:t>
            </a:r>
          </a:p>
          <a:p>
            <a:pPr marL="685800" lvl="1" indent="-228600">
              <a:lnSpc>
                <a:spcPct val="90000"/>
              </a:lnSpc>
            </a:pPr>
            <a:r>
              <a:rPr lang="en-US" sz="2000" dirty="0"/>
              <a:t>All code must have </a:t>
            </a:r>
            <a:r>
              <a:rPr lang="en-US" sz="2000" dirty="0">
                <a:hlinkClick r:id="rId2"/>
              </a:rPr>
              <a:t>unit tests</a:t>
            </a:r>
            <a:r>
              <a:rPr lang="en-US" sz="2000" dirty="0"/>
              <a:t>.</a:t>
            </a:r>
          </a:p>
          <a:p>
            <a:pPr marL="685800" lvl="1" indent="-228600">
              <a:lnSpc>
                <a:spcPct val="90000"/>
              </a:lnSpc>
            </a:pPr>
            <a:r>
              <a:rPr lang="en-US" sz="2000" dirty="0"/>
              <a:t> All code must pass all </a:t>
            </a:r>
            <a:r>
              <a:rPr lang="en-US" sz="2000" dirty="0">
                <a:hlinkClick r:id="rId2"/>
              </a:rPr>
              <a:t>unit tests</a:t>
            </a:r>
            <a:r>
              <a:rPr lang="en-US" sz="2000" dirty="0"/>
              <a:t> before it  can be released.</a:t>
            </a:r>
          </a:p>
          <a:p>
            <a:pPr marL="685800" lvl="1" indent="-228600">
              <a:lnSpc>
                <a:spcPct val="90000"/>
              </a:lnSpc>
            </a:pPr>
            <a:r>
              <a:rPr lang="en-US" altLang="tr-TR" sz="2000" dirty="0"/>
              <a:t>All </a:t>
            </a:r>
            <a:r>
              <a:rPr lang="en-US" altLang="tr-TR" sz="2000" dirty="0">
                <a:solidFill>
                  <a:schemeClr val="folHlink"/>
                </a:solidFill>
              </a:rPr>
              <a:t>unit tests are executed daily</a:t>
            </a:r>
            <a:endParaRPr lang="en-US" sz="2000" dirty="0"/>
          </a:p>
          <a:p>
            <a:pPr marL="685800" lvl="1" indent="-228600">
              <a:lnSpc>
                <a:spcPct val="90000"/>
              </a:lnSpc>
            </a:pPr>
            <a:r>
              <a:rPr lang="en-US" sz="2000" dirty="0"/>
              <a:t> When </a:t>
            </a:r>
            <a:r>
              <a:rPr lang="en-US" sz="2000" dirty="0">
                <a:hlinkClick r:id="rId3"/>
              </a:rPr>
              <a:t>a bug is found</a:t>
            </a:r>
            <a:r>
              <a:rPr lang="en-US" sz="2000" dirty="0"/>
              <a:t> tests are created.</a:t>
            </a:r>
          </a:p>
          <a:p>
            <a:pPr marL="685800" lvl="1" indent="-228600">
              <a:lnSpc>
                <a:spcPct val="90000"/>
              </a:lnSpc>
            </a:pPr>
            <a:r>
              <a:rPr lang="en-US" altLang="tr-TR" sz="2000" dirty="0">
                <a:solidFill>
                  <a:schemeClr val="folHlink"/>
                </a:solidFill>
              </a:rPr>
              <a:t>“Acceptance tests”</a:t>
            </a:r>
            <a:r>
              <a:rPr lang="en-US" altLang="tr-TR" sz="2000" dirty="0"/>
              <a:t> are defined by the customer and executed to assess customer visible functionality</a:t>
            </a:r>
          </a:p>
          <a:p>
            <a:pPr marL="685800" lvl="1" indent="-228600">
              <a:lnSpc>
                <a:spcPct val="90000"/>
              </a:lnSpc>
            </a:pPr>
            <a:r>
              <a:rPr lang="en-US" sz="2000" dirty="0">
                <a:hlinkClick r:id="rId4"/>
              </a:rPr>
              <a:t> Acceptance tests</a:t>
            </a:r>
            <a:r>
              <a:rPr lang="en-US" sz="2000" dirty="0"/>
              <a:t> are run often and the score is published.</a:t>
            </a:r>
            <a:endParaRPr lang="en-US" altLang="tr-TR" sz="2000" dirty="0"/>
          </a:p>
          <a:p>
            <a:pPr marL="685800" lvl="1" indent="-228600">
              <a:lnSpc>
                <a:spcPct val="90000"/>
              </a:lnSpc>
            </a:pPr>
            <a:endParaRPr lang="en-US" altLang="tr-TR" sz="2000" dirty="0"/>
          </a:p>
        </p:txBody>
      </p:sp>
      <p:sp>
        <p:nvSpPr>
          <p:cNvPr id="2" name="Rectangle 1">
            <a:extLst>
              <a:ext uri="{FF2B5EF4-FFF2-40B4-BE49-F238E27FC236}">
                <a16:creationId xmlns:a16="http://schemas.microsoft.com/office/drawing/2014/main" id="{E4B9A5EE-20CC-454D-BBB1-2F6B984343BE}"/>
              </a:ext>
            </a:extLst>
          </p:cNvPr>
          <p:cNvSpPr/>
          <p:nvPr/>
        </p:nvSpPr>
        <p:spPr>
          <a:xfrm>
            <a:off x="556102" y="6352778"/>
            <a:ext cx="415498" cy="369332"/>
          </a:xfrm>
          <a:prstGeom prst="rect">
            <a:avLst/>
          </a:prstGeom>
        </p:spPr>
        <p:txBody>
          <a:bodyPr wrap="none">
            <a:spAutoFit/>
          </a:bodyPr>
          <a:lstStyle/>
          <a:p>
            <a:fld id="{263F49AE-32F7-4DAD-8282-D1823030CBA1}" type="slidenum">
              <a:rPr lang="en-US" altLang="tr-TR"/>
              <a:pPr/>
              <a:t>29</a:t>
            </a:fld>
            <a:endParaRPr lang="tr-TR" dirty="0"/>
          </a:p>
        </p:txBody>
      </p:sp>
    </p:spTree>
    <p:extLst>
      <p:ext uri="{BB962C8B-B14F-4D97-AF65-F5344CB8AC3E}">
        <p14:creationId xmlns:p14="http://schemas.microsoft.com/office/powerpoint/2010/main" val="116485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normAutofit lnSpcReduction="10000"/>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pPr lvl="1"/>
            <a:r>
              <a:rPr lang="tr-TR" dirty="0"/>
              <a:t>By</a:t>
            </a:r>
            <a:r>
              <a:rPr lang="en-US" dirty="0"/>
              <a:t> the time the software is available for use, the original reason for its procurement may have changed so radically that the software is effectively useless</a:t>
            </a:r>
          </a:p>
          <a:p>
            <a:r>
              <a:rPr lang="en-US" dirty="0"/>
              <a:t>Plan-driven development is essential for some types of system but does not meet these business needs.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55539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5082710"/>
              </p:ext>
            </p:extLst>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refactor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extLst>
      <p:ext uri="{BB962C8B-B14F-4D97-AF65-F5344CB8AC3E}">
        <p14:creationId xmlns:p14="http://schemas.microsoft.com/office/powerpoint/2010/main" val="4122082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practices (a)</a:t>
            </a:r>
            <a:r>
              <a:rPr lang="en-GB" dirty="0"/>
              <a:t> </a:t>
            </a:r>
            <a:endParaRPr lang="tr-TR" dirty="0"/>
          </a:p>
        </p:txBody>
      </p:sp>
      <p:sp>
        <p:nvSpPr>
          <p:cNvPr id="3" name="Content Placeholder 2"/>
          <p:cNvSpPr>
            <a:spLocks noGrp="1"/>
          </p:cNvSpPr>
          <p:nvPr>
            <p:ph sz="quarter" idx="1"/>
          </p:nvPr>
        </p:nvSpPr>
        <p:spPr/>
        <p:txBody>
          <a:bodyPr>
            <a:noAutofit/>
          </a:bodyPr>
          <a:lstStyle/>
          <a:p>
            <a:pPr>
              <a:lnSpc>
                <a:spcPct val="90000"/>
              </a:lnSpc>
            </a:pPr>
            <a:r>
              <a:rPr lang="en-US" altLang="tr-TR" sz="2800" u="sng" dirty="0"/>
              <a:t>Planning Game:</a:t>
            </a:r>
            <a:r>
              <a:rPr lang="en-US" altLang="tr-TR" sz="2800" dirty="0"/>
              <a:t> Determine the next release’s scope by working with customers</a:t>
            </a:r>
          </a:p>
          <a:p>
            <a:pPr lvl="1">
              <a:lnSpc>
                <a:spcPct val="90000"/>
              </a:lnSpc>
            </a:pPr>
            <a:r>
              <a:rPr lang="en-US" altLang="tr-TR" sz="2400" dirty="0"/>
              <a:t>Customer: prioritize tasks</a:t>
            </a:r>
          </a:p>
          <a:p>
            <a:pPr lvl="1">
              <a:lnSpc>
                <a:spcPct val="90000"/>
              </a:lnSpc>
            </a:pPr>
            <a:r>
              <a:rPr lang="en-US" altLang="tr-TR" sz="2400" dirty="0"/>
              <a:t>Programmer: estimate how much a task cost</a:t>
            </a:r>
          </a:p>
          <a:p>
            <a:pPr>
              <a:lnSpc>
                <a:spcPct val="90000"/>
              </a:lnSpc>
            </a:pPr>
            <a:r>
              <a:rPr lang="en-US" altLang="tr-TR" sz="3200" u="sng" dirty="0"/>
              <a:t>Testing</a:t>
            </a:r>
            <a:r>
              <a:rPr lang="en-US" altLang="tr-TR" sz="3200" dirty="0"/>
              <a:t>: tests are written </a:t>
            </a:r>
            <a:r>
              <a:rPr lang="en-US" altLang="tr-TR" sz="3200" b="1" dirty="0"/>
              <a:t>first</a:t>
            </a:r>
            <a:r>
              <a:rPr lang="en-US" altLang="tr-TR" sz="3200" dirty="0"/>
              <a:t>, by </a:t>
            </a:r>
            <a:r>
              <a:rPr lang="en-US" altLang="tr-TR" sz="3200" b="1" dirty="0"/>
              <a:t>both</a:t>
            </a:r>
            <a:r>
              <a:rPr lang="en-US" altLang="tr-TR" sz="3200" dirty="0"/>
              <a:t> programmers and customer: unit tests, acceptance tests</a:t>
            </a:r>
          </a:p>
          <a:p>
            <a:pPr lvl="1"/>
            <a:r>
              <a:rPr lang="en-US" altLang="tr-TR" sz="2400" dirty="0"/>
              <a:t>Tests are your goals to achieve</a:t>
            </a:r>
          </a:p>
          <a:p>
            <a:pPr lvl="1"/>
            <a:r>
              <a:rPr lang="en-US" altLang="tr-TR" sz="2400" dirty="0"/>
              <a:t>Implement test first requires through understanding of the specification</a:t>
            </a:r>
          </a:p>
          <a:p>
            <a:pPr lvl="1"/>
            <a:r>
              <a:rPr lang="en-US" altLang="tr-TR" sz="2400" dirty="0"/>
              <a:t>Ambiguities and omissions are captured before implementation</a:t>
            </a:r>
          </a:p>
          <a:p>
            <a:pPr lvl="1"/>
            <a:r>
              <a:rPr lang="en-US" altLang="tr-TR" sz="2400" dirty="0"/>
              <a:t>Decide on interfaces –how modules will communicate</a:t>
            </a:r>
          </a:p>
          <a:p>
            <a:pPr lvl="1"/>
            <a:endParaRPr lang="en-US" altLang="tr-TR" sz="2800" dirty="0"/>
          </a:p>
        </p:txBody>
      </p:sp>
    </p:spTree>
    <p:extLst>
      <p:ext uri="{BB962C8B-B14F-4D97-AF65-F5344CB8AC3E}">
        <p14:creationId xmlns:p14="http://schemas.microsoft.com/office/powerpoint/2010/main" val="2265613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Extreme programming practices (a)</a:t>
            </a:r>
            <a:r>
              <a:rPr lang="en-GB" dirty="0"/>
              <a:t> </a:t>
            </a:r>
            <a:endParaRPr lang="tr-TR" dirty="0"/>
          </a:p>
        </p:txBody>
      </p:sp>
      <p:sp>
        <p:nvSpPr>
          <p:cNvPr id="3" name="Content Placeholder 2"/>
          <p:cNvSpPr>
            <a:spLocks noGrp="1"/>
          </p:cNvSpPr>
          <p:nvPr>
            <p:ph sz="quarter" idx="1"/>
          </p:nvPr>
        </p:nvSpPr>
        <p:spPr/>
        <p:txBody>
          <a:bodyPr>
            <a:noAutofit/>
          </a:bodyPr>
          <a:lstStyle/>
          <a:p>
            <a:pPr>
              <a:lnSpc>
                <a:spcPct val="90000"/>
              </a:lnSpc>
            </a:pPr>
            <a:r>
              <a:rPr lang="en-US" altLang="tr-TR" sz="2800" u="sng" dirty="0"/>
              <a:t>Refactoring</a:t>
            </a:r>
            <a:r>
              <a:rPr lang="en-US" altLang="tr-TR" sz="2800" dirty="0"/>
              <a:t>: Restructure the system without changing its behavior</a:t>
            </a:r>
          </a:p>
          <a:p>
            <a:pPr lvl="1"/>
            <a:r>
              <a:rPr lang="en-US" altLang="tr-TR" sz="2400" b="1" dirty="0"/>
              <a:t>Simplicity</a:t>
            </a:r>
            <a:r>
              <a:rPr lang="en-US" altLang="tr-TR" sz="2400" dirty="0"/>
              <a:t>: focus on current requirements and no more</a:t>
            </a:r>
            <a:endParaRPr lang="en-US" altLang="tr-TR" sz="3200" dirty="0"/>
          </a:p>
          <a:p>
            <a:pPr lvl="2"/>
            <a:r>
              <a:rPr lang="en-US" altLang="tr-TR" sz="2400" dirty="0"/>
              <a:t>Future may change</a:t>
            </a:r>
          </a:p>
          <a:p>
            <a:pPr lvl="1"/>
            <a:r>
              <a:rPr lang="en-US" altLang="tr-TR" sz="2800" dirty="0"/>
              <a:t>Maintain simplicity via frequent </a:t>
            </a:r>
            <a:r>
              <a:rPr lang="en-US" altLang="tr-TR" sz="2800" i="1" dirty="0"/>
              <a:t>refactoring</a:t>
            </a:r>
          </a:p>
          <a:p>
            <a:pPr lvl="2"/>
            <a:r>
              <a:rPr lang="en-US" altLang="tr-TR" dirty="0"/>
              <a:t>Instead of upfront design; re-architect for simplicity</a:t>
            </a:r>
          </a:p>
          <a:p>
            <a:pPr lvl="1"/>
            <a:r>
              <a:rPr lang="en-US" altLang="tr-TR" dirty="0"/>
              <a:t>Example refactoring</a:t>
            </a:r>
          </a:p>
          <a:p>
            <a:pPr lvl="2"/>
            <a:r>
              <a:rPr lang="en-US" dirty="0"/>
              <a:t>Re-organization of a class hierarchy to remove duplicate code.</a:t>
            </a:r>
          </a:p>
          <a:p>
            <a:pPr lvl="2"/>
            <a:r>
              <a:rPr lang="en-US" dirty="0"/>
              <a:t>Tidying up and renaming attributes and methods to make them easier to understand.</a:t>
            </a:r>
          </a:p>
          <a:p>
            <a:pPr lvl="2"/>
            <a:r>
              <a:rPr lang="en-US" dirty="0"/>
              <a:t>The replacement of inline code with calls to methods that have been included in a program library.</a:t>
            </a:r>
          </a:p>
          <a:p>
            <a:pPr lvl="1"/>
            <a:endParaRPr lang="en-US" altLang="tr-TR" dirty="0"/>
          </a:p>
        </p:txBody>
      </p:sp>
    </p:spTree>
    <p:extLst>
      <p:ext uri="{BB962C8B-B14F-4D97-AF65-F5344CB8AC3E}">
        <p14:creationId xmlns:p14="http://schemas.microsoft.com/office/powerpoint/2010/main" val="3234082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extLst>
      <p:ext uri="{BB962C8B-B14F-4D97-AF65-F5344CB8AC3E}">
        <p14:creationId xmlns:p14="http://schemas.microsoft.com/office/powerpoint/2010/main" val="938209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940105967"/>
              </p:ext>
            </p:extLst>
          </p:nvPr>
        </p:nvGraphicFramePr>
        <p:xfrm>
          <a:off x="457199" y="1484784"/>
          <a:ext cx="8217271" cy="4919475"/>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82370">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925407">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925407">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925407">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460884">
                <a:tc>
                  <a:txBody>
                    <a:bodyPr/>
                    <a:lstStyle/>
                    <a:p>
                      <a:pPr algn="just">
                        <a:spcAft>
                          <a:spcPts val="0"/>
                        </a:spcAft>
                      </a:pPr>
                      <a:r>
                        <a:rPr lang="en-GB" sz="1600" dirty="0">
                          <a:latin typeface="Arial"/>
                          <a:cs typeface="Arial"/>
                        </a:rPr>
                        <a:t>On-site customer</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extLst>
      <p:ext uri="{BB962C8B-B14F-4D97-AF65-F5344CB8AC3E}">
        <p14:creationId xmlns:p14="http://schemas.microsoft.com/office/powerpoint/2010/main" val="2279301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Extreme programming practices (b)</a:t>
            </a:r>
            <a:endParaRPr lang="en-US" altLang="tr-TR" dirty="0"/>
          </a:p>
        </p:txBody>
      </p:sp>
      <p:sp>
        <p:nvSpPr>
          <p:cNvPr id="17411" name="Rectangle 3"/>
          <p:cNvSpPr>
            <a:spLocks noGrp="1" noChangeArrowheads="1"/>
          </p:cNvSpPr>
          <p:nvPr>
            <p:ph type="body" idx="1"/>
          </p:nvPr>
        </p:nvSpPr>
        <p:spPr>
          <a:xfrm>
            <a:off x="457200" y="1752600"/>
            <a:ext cx="8458200" cy="4648200"/>
          </a:xfrm>
        </p:spPr>
        <p:txBody>
          <a:bodyPr/>
          <a:lstStyle/>
          <a:p>
            <a:pPr eaLnBrk="1" hangingPunct="1">
              <a:lnSpc>
                <a:spcPct val="90000"/>
              </a:lnSpc>
            </a:pPr>
            <a:r>
              <a:rPr lang="en-US" altLang="tr-TR" u="sng"/>
              <a:t>Pair programming</a:t>
            </a:r>
            <a:r>
              <a:rPr lang="en-US" altLang="tr-TR"/>
              <a:t>: 2 programmers at 1 machine write codes</a:t>
            </a:r>
          </a:p>
          <a:p>
            <a:pPr lvl="1" eaLnBrk="1" hangingPunct="1">
              <a:lnSpc>
                <a:spcPct val="90000"/>
              </a:lnSpc>
            </a:pPr>
            <a:r>
              <a:rPr lang="en-US" altLang="tr-TR"/>
              <a:t>Two programmer working side-by-side, on the same computer, interchanging roles back and forth. While one programmer actively implements, the other observes and identify defects and also thinks strategically about the direction of the code</a:t>
            </a:r>
          </a:p>
          <a:p>
            <a:pPr lvl="1" eaLnBrk="1" hangingPunct="1">
              <a:lnSpc>
                <a:spcPct val="90000"/>
              </a:lnSpc>
            </a:pPr>
            <a:r>
              <a:rPr lang="en-US" altLang="tr-TR"/>
              <a:t>Informal reviews</a:t>
            </a:r>
          </a:p>
          <a:p>
            <a:pPr lvl="1" eaLnBrk="1" hangingPunct="1">
              <a:lnSpc>
                <a:spcPct val="90000"/>
              </a:lnSpc>
            </a:pPr>
            <a:endParaRPr lang="en-US" altLang="tr-TR"/>
          </a:p>
          <a:p>
            <a:pPr eaLnBrk="1" hangingPunct="1">
              <a:lnSpc>
                <a:spcPct val="90000"/>
              </a:lnSpc>
            </a:pPr>
            <a:r>
              <a:rPr lang="en-US" altLang="tr-TR" u="sng"/>
              <a:t>Collective ownership:</a:t>
            </a:r>
            <a:r>
              <a:rPr lang="en-US" altLang="tr-TR"/>
              <a:t> Anyone in the team can modify the code; Everyone is responsible of every bit of code</a:t>
            </a:r>
          </a:p>
        </p:txBody>
      </p:sp>
    </p:spTree>
    <p:extLst>
      <p:ext uri="{BB962C8B-B14F-4D97-AF65-F5344CB8AC3E}">
        <p14:creationId xmlns:p14="http://schemas.microsoft.com/office/powerpoint/2010/main" val="3409887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normAutofit/>
          </a:bodyPr>
          <a:lstStyle/>
          <a:p>
            <a:r>
              <a:rPr lang="en-US" dirty="0"/>
              <a:t>In XP, programmers work in pairs, sitting together to develop code.</a:t>
            </a:r>
          </a:p>
          <a:p>
            <a:r>
              <a:rPr lang="en-GB" dirty="0"/>
              <a:t>Pairs are created dynamically so that all team members work with each other during the development process.</a:t>
            </a:r>
          </a:p>
          <a:p>
            <a:r>
              <a:rPr lang="en-GB" dirty="0"/>
              <a:t>The </a:t>
            </a:r>
            <a:r>
              <a:rPr lang="en-GB" i="1" dirty="0"/>
              <a:t>sharing of knowledge:</a:t>
            </a:r>
            <a:r>
              <a:rPr lang="en-GB" dirty="0"/>
              <a:t> reduces the overall risks to a project when team members leave.</a:t>
            </a:r>
          </a:p>
          <a:p>
            <a:r>
              <a:rPr lang="en-US" dirty="0"/>
              <a:t>encourages refactoring since the whole team can benefit from it. </a:t>
            </a:r>
          </a:p>
          <a:p>
            <a:r>
              <a:rPr lang="en-GB" dirty="0"/>
              <a:t>Pair programming is not necessarily inefficient and there is evidence that a pair working together is more efficient than 2 programmers working separately. </a:t>
            </a:r>
            <a:endParaRPr lang="en-US" dirty="0"/>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extLst>
      <p:ext uri="{BB962C8B-B14F-4D97-AF65-F5344CB8AC3E}">
        <p14:creationId xmlns:p14="http://schemas.microsoft.com/office/powerpoint/2010/main" val="3784774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pair programming</a:t>
            </a:r>
          </a:p>
        </p:txBody>
      </p:sp>
      <p:sp>
        <p:nvSpPr>
          <p:cNvPr id="3" name="Content Placeholder 2"/>
          <p:cNvSpPr>
            <a:spLocks noGrp="1"/>
          </p:cNvSpPr>
          <p:nvPr>
            <p:ph idx="1"/>
          </p:nvPr>
        </p:nvSpPr>
        <p:spPr>
          <a:xfrm>
            <a:off x="457200" y="1600200"/>
            <a:ext cx="8589818" cy="4525963"/>
          </a:xfrm>
        </p:spPr>
        <p:txBody>
          <a:bodyPr/>
          <a:lstStyle/>
          <a:p>
            <a:r>
              <a:rPr lang="en-GB" dirty="0"/>
              <a:t>It supports the idea of collective ownership and responsibility for the system. </a:t>
            </a:r>
          </a:p>
          <a:p>
            <a:pPr lvl="1"/>
            <a:r>
              <a:rPr lang="en-GB" dirty="0"/>
              <a:t>the team has collective responsibility for resolving these problems.</a:t>
            </a:r>
          </a:p>
          <a:p>
            <a:r>
              <a:rPr lang="en-GB" dirty="0"/>
              <a:t>It acts as an informal review process because each line of code is looked at by at least two people. </a:t>
            </a:r>
          </a:p>
          <a:p>
            <a:r>
              <a:rPr lang="en-GB" dirty="0"/>
              <a:t>It helps support refactoring, which is a process of software improvement. </a:t>
            </a:r>
          </a:p>
          <a:p>
            <a:pPr lvl="1"/>
            <a:r>
              <a:rPr lang="en-GB" dirty="0"/>
              <a:t>Where pair programming and collective ownership are used, others benefit immediately from the refactoring so they are likely to support the process. </a:t>
            </a:r>
          </a:p>
          <a:p>
            <a:pPr lvl="1"/>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extLst>
      <p:ext uri="{BB962C8B-B14F-4D97-AF65-F5344CB8AC3E}">
        <p14:creationId xmlns:p14="http://schemas.microsoft.com/office/powerpoint/2010/main" val="3720133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(b)</a:t>
            </a:r>
            <a:endParaRPr lang="en-US" altLang="tr-TR" dirty="0"/>
          </a:p>
        </p:txBody>
      </p:sp>
      <p:sp>
        <p:nvSpPr>
          <p:cNvPr id="18435" name="Content Placeholder 2"/>
          <p:cNvSpPr>
            <a:spLocks noGrp="1"/>
          </p:cNvSpPr>
          <p:nvPr>
            <p:ph idx="1"/>
          </p:nvPr>
        </p:nvSpPr>
        <p:spPr/>
        <p:txBody>
          <a:bodyPr/>
          <a:lstStyle/>
          <a:p>
            <a:pPr eaLnBrk="1" hangingPunct="1">
              <a:lnSpc>
                <a:spcPct val="90000"/>
              </a:lnSpc>
            </a:pPr>
            <a:r>
              <a:rPr lang="en-US" altLang="tr-TR" u="sng" dirty="0"/>
              <a:t>Continuous integration:</a:t>
            </a:r>
            <a:r>
              <a:rPr lang="en-US" altLang="tr-TR" dirty="0"/>
              <a:t> Integrate and build the system many times a day</a:t>
            </a:r>
          </a:p>
          <a:p>
            <a:pPr lvl="1" eaLnBrk="1" hangingPunct="1">
              <a:lnSpc>
                <a:spcPct val="90000"/>
              </a:lnSpc>
            </a:pPr>
            <a:r>
              <a:rPr lang="en-US" altLang="tr-TR" dirty="0"/>
              <a:t>Keep testing while integrating=always a working product</a:t>
            </a:r>
          </a:p>
          <a:p>
            <a:pPr eaLnBrk="1" hangingPunct="1">
              <a:lnSpc>
                <a:spcPct val="90000"/>
              </a:lnSpc>
            </a:pPr>
            <a:r>
              <a:rPr lang="en-US" altLang="tr-TR" u="sng" dirty="0"/>
              <a:t>40-hour a week</a:t>
            </a:r>
            <a:r>
              <a:rPr lang="en-US" altLang="tr-TR" dirty="0"/>
              <a:t>:  Work no more than 40 hours per week</a:t>
            </a:r>
          </a:p>
          <a:p>
            <a:pPr eaLnBrk="1" hangingPunct="1">
              <a:lnSpc>
                <a:spcPct val="90000"/>
              </a:lnSpc>
            </a:pPr>
            <a:r>
              <a:rPr lang="en-US" altLang="tr-TR" u="sng" dirty="0"/>
              <a:t>On-site customer:</a:t>
            </a:r>
            <a:r>
              <a:rPr lang="en-US" altLang="tr-TR" dirty="0"/>
              <a:t> Have the customer on the team to answer questions full-time</a:t>
            </a:r>
          </a:p>
          <a:p>
            <a:pPr lvl="1" eaLnBrk="1" hangingPunct="1">
              <a:lnSpc>
                <a:spcPct val="90000"/>
              </a:lnSpc>
            </a:pPr>
            <a:r>
              <a:rPr lang="en-US" altLang="tr-TR" dirty="0"/>
              <a:t>Resolve disputes; set short term priorities; decisions</a:t>
            </a:r>
          </a:p>
          <a:p>
            <a:pPr eaLnBrk="1" hangingPunct="1">
              <a:lnSpc>
                <a:spcPct val="90000"/>
              </a:lnSpc>
            </a:pPr>
            <a:r>
              <a:rPr lang="en-US" altLang="tr-TR" dirty="0"/>
              <a:t>Coding standards: </a:t>
            </a:r>
          </a:p>
          <a:p>
            <a:pPr lvl="1" eaLnBrk="1" hangingPunct="1">
              <a:lnSpc>
                <a:spcPct val="90000"/>
              </a:lnSpc>
            </a:pPr>
            <a:r>
              <a:rPr lang="en-US" altLang="tr-TR" dirty="0"/>
              <a:t>Improve communication by adopting coding standards; collective </a:t>
            </a:r>
            <a:r>
              <a:rPr lang="en-US" altLang="tr-TR" dirty="0" err="1"/>
              <a:t>ownership;maintanance</a:t>
            </a:r>
            <a:endParaRPr lang="en-US" altLang="tr-TR" dirty="0"/>
          </a:p>
          <a:p>
            <a:endParaRPr lang="en-US" altLang="tr-TR" dirty="0"/>
          </a:p>
        </p:txBody>
      </p:sp>
    </p:spTree>
    <p:extLst>
      <p:ext uri="{BB962C8B-B14F-4D97-AF65-F5344CB8AC3E}">
        <p14:creationId xmlns:p14="http://schemas.microsoft.com/office/powerpoint/2010/main" val="4257588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 (write the test before writing code)</a:t>
            </a:r>
          </a:p>
          <a:p>
            <a:pPr lvl="1"/>
            <a:r>
              <a:rPr lang="en-US" dirty="0"/>
              <a:t>Incremental test development from scenarios.</a:t>
            </a:r>
          </a:p>
          <a:p>
            <a:pPr lvl="1"/>
            <a:r>
              <a:rPr lang="en-US" dirty="0"/>
              <a:t>User involvement in test development and validation.</a:t>
            </a:r>
          </a:p>
          <a:p>
            <a:pPr lvl="1"/>
            <a:r>
              <a:rPr lang="en-US" dirty="0"/>
              <a:t>Automated testing tools are used to run all component tests each time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Tree>
    <p:extLst>
      <p:ext uri="{BB962C8B-B14F-4D97-AF65-F5344CB8AC3E}">
        <p14:creationId xmlns:p14="http://schemas.microsoft.com/office/powerpoint/2010/main" val="210087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sz="quarter" idx="1"/>
          </p:nvPr>
        </p:nvSpPr>
        <p:spPr/>
        <p:txBody>
          <a:bodyPr>
            <a:normAutofit lnSpcReduction="10000"/>
          </a:bodyPr>
          <a:lstStyle/>
          <a:p>
            <a:r>
              <a:rPr lang="en-US" dirty="0"/>
              <a:t>Till 1990s, the process models were driven by large projects </a:t>
            </a:r>
          </a:p>
          <a:p>
            <a:pPr lvl="1"/>
            <a:r>
              <a:rPr lang="en-US" sz="2000" dirty="0"/>
              <a:t>Driven by a community that develops large software such as aerospace or government systems</a:t>
            </a:r>
            <a:endParaRPr lang="en-US" dirty="0"/>
          </a:p>
          <a:p>
            <a:pPr lvl="1"/>
            <a:r>
              <a:rPr lang="en-US" dirty="0"/>
              <a:t>For software that has long live</a:t>
            </a:r>
          </a:p>
          <a:p>
            <a:pPr lvl="2"/>
            <a:r>
              <a:rPr lang="en-US" dirty="0"/>
              <a:t>Control software for aircraft</a:t>
            </a:r>
          </a:p>
          <a:p>
            <a:pPr lvl="1"/>
            <a:r>
              <a:rPr lang="en-US" dirty="0"/>
              <a:t>Plan driven, heavy processes</a:t>
            </a:r>
          </a:p>
          <a:p>
            <a:pPr lvl="1"/>
            <a:r>
              <a:rPr lang="en-US" dirty="0"/>
              <a:t>Overhead is justified </a:t>
            </a:r>
          </a:p>
          <a:p>
            <a:pPr lvl="2"/>
            <a:r>
              <a:rPr lang="en-US" dirty="0"/>
              <a:t>Multiple team coordination </a:t>
            </a:r>
          </a:p>
          <a:p>
            <a:pPr lvl="2"/>
            <a:r>
              <a:rPr lang="en-US" dirty="0"/>
              <a:t>Critical system</a:t>
            </a:r>
          </a:p>
          <a:p>
            <a:pPr lvl="2"/>
            <a:r>
              <a:rPr lang="en-US" dirty="0"/>
              <a:t>Long maintenance period, maintained by different people over time</a:t>
            </a:r>
          </a:p>
          <a:p>
            <a:pPr marL="274320" lvl="1">
              <a:spcBef>
                <a:spcPts val="600"/>
              </a:spcBef>
              <a:buClr>
                <a:schemeClr val="accent1"/>
              </a:buClr>
            </a:pPr>
            <a:r>
              <a:rPr lang="en-US" sz="2400" dirty="0"/>
              <a:t>Not suitable for small or medium sized business, the overhead is way to big </a:t>
            </a:r>
            <a:endParaRPr lang="en-US" dirty="0"/>
          </a:p>
          <a:p>
            <a:pPr lvl="2"/>
            <a:endParaRPr lang="en-US" dirty="0"/>
          </a:p>
          <a:p>
            <a:pPr marL="594360" lvl="2" indent="0">
              <a:buNone/>
            </a:pPr>
            <a:endParaRPr lang="tr-TR" dirty="0"/>
          </a:p>
        </p:txBody>
      </p:sp>
    </p:spTree>
    <p:extLst>
      <p:ext uri="{BB962C8B-B14F-4D97-AF65-F5344CB8AC3E}">
        <p14:creationId xmlns:p14="http://schemas.microsoft.com/office/powerpoint/2010/main" val="118715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lvl="1">
              <a:lnSpc>
                <a:spcPct val="90000"/>
              </a:lnSpc>
            </a:pPr>
            <a:r>
              <a:rPr lang="en-US" dirty="0"/>
              <a:t>Both interface and function’s behavior</a:t>
            </a:r>
          </a:p>
          <a:p>
            <a:pPr lvl="1">
              <a:lnSpc>
                <a:spcPct val="90000"/>
              </a:lnSpc>
            </a:pPr>
            <a:r>
              <a:rPr lang="en-US" dirty="0"/>
              <a:t>Ambiguities and omissions are clarified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=&gt; checking 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extLst>
      <p:ext uri="{BB962C8B-B14F-4D97-AF65-F5344CB8AC3E}">
        <p14:creationId xmlns:p14="http://schemas.microsoft.com/office/powerpoint/2010/main" val="3798650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normAutofit/>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a:t>
            </a:r>
          </a:p>
          <a:p>
            <a:pPr lvl="1"/>
            <a:r>
              <a:rPr lang="en-GB" dirty="0"/>
              <a:t>They may feel that providing the requirements was enough of a contribution and so may be reluctant to get involved in the testing process. </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extLst>
      <p:ext uri="{BB962C8B-B14F-4D97-AF65-F5344CB8AC3E}">
        <p14:creationId xmlns:p14="http://schemas.microsoft.com/office/powerpoint/2010/main" val="3654660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09" y="1605395"/>
            <a:ext cx="8762424" cy="422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340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a:xfrm>
            <a:off x="457200" y="1600200"/>
            <a:ext cx="8686800" cy="4525963"/>
          </a:xfrm>
        </p:spPr>
        <p:txBody>
          <a:bodyPr>
            <a:normAutofit fontScale="92500"/>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a:t>
            </a:r>
          </a:p>
          <a:p>
            <a:pPr lvl="1"/>
            <a:r>
              <a:rPr lang="en-GB" dirty="0"/>
              <a:t> An automated test framework (e.g. </a:t>
            </a:r>
            <a:r>
              <a:rPr lang="en-GB" dirty="0" err="1"/>
              <a:t>Junit</a:t>
            </a:r>
            <a:r>
              <a:rPr lang="en-GB" dirty="0"/>
              <a:t>, </a:t>
            </a:r>
            <a:r>
              <a:rPr lang="en-GB" dirty="0" err="1"/>
              <a:t>NUnit</a:t>
            </a:r>
            <a:r>
              <a:rPr lang="en-GB" dirty="0"/>
              <a:t>) is a system that makes it easy to write executable tests and submit a set of tests for execution. </a:t>
            </a:r>
          </a:p>
          <a:p>
            <a:r>
              <a:rPr lang="en-GB" dirty="0"/>
              <a:t>Since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extLst>
      <p:ext uri="{BB962C8B-B14F-4D97-AF65-F5344CB8AC3E}">
        <p14:creationId xmlns:p14="http://schemas.microsoft.com/office/powerpoint/2010/main" val="4191908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normAutofit/>
          </a:bodyPr>
          <a:lstStyle/>
          <a:p>
            <a:r>
              <a:rPr lang="en-GB" dirty="0"/>
              <a:t>The principal responsibility of software project managers is to manage the project so that the software is delivered on </a:t>
            </a:r>
            <a:r>
              <a:rPr lang="en-GB" u="sng" dirty="0"/>
              <a:t>time</a:t>
            </a:r>
            <a:r>
              <a:rPr lang="en-GB" dirty="0"/>
              <a:t> and within the planned </a:t>
            </a:r>
            <a:r>
              <a:rPr lang="en-GB" u="sng" dirty="0"/>
              <a:t>budget</a:t>
            </a:r>
            <a:r>
              <a:rPr lang="en-GB" dirty="0"/>
              <a:t> for the project. </a:t>
            </a:r>
          </a:p>
          <a:p>
            <a:r>
              <a:rPr lang="en-GB" dirty="0"/>
              <a:t>Standard approach to project management is plan-driven. </a:t>
            </a:r>
          </a:p>
          <a:p>
            <a:pPr lvl="1"/>
            <a:r>
              <a:rPr lang="en-GB" dirty="0"/>
              <a:t>Managers draw up a plan for the project showing what should be delivered, when it should be delivered and who will work on the development of the project deliverables. </a:t>
            </a:r>
          </a:p>
          <a:p>
            <a:r>
              <a:rPr lang="en-GB" dirty="0"/>
              <a:t>Agile project management requires a different approach,</a:t>
            </a:r>
          </a:p>
          <a:p>
            <a:pPr lvl="1"/>
            <a:r>
              <a:rPr lang="en-GB" dirty="0"/>
              <a:t>Requirements are developed incrementally –need to adapt this</a:t>
            </a:r>
          </a:p>
          <a:p>
            <a:pPr lvl="1"/>
            <a:r>
              <a:rPr lang="en-GB" dirty="0"/>
              <a:t>use particular strengths of agile methods. </a:t>
            </a:r>
          </a:p>
          <a:p>
            <a:pPr lvl="1"/>
            <a:r>
              <a:rPr lang="en-GB" dirty="0"/>
              <a:t>E.g. Scrum management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extLst>
      <p:ext uri="{BB962C8B-B14F-4D97-AF65-F5344CB8AC3E}">
        <p14:creationId xmlns:p14="http://schemas.microsoft.com/office/powerpoint/2010/main" val="4067734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a:xfrm>
            <a:off x="152394" y="1600200"/>
            <a:ext cx="8936181" cy="4525963"/>
          </a:xfrm>
        </p:spPr>
        <p:txBody>
          <a:bodyPr>
            <a:normAutofit fontScale="92500"/>
          </a:bodyPr>
          <a:lstStyle/>
          <a:p>
            <a:r>
              <a:rPr lang="en-GB" dirty="0"/>
              <a:t>The Scrum approach is a general agile method but its focus is on managing iterative development rather than specific agile practices.</a:t>
            </a:r>
          </a:p>
          <a:p>
            <a:pPr lvl="1"/>
            <a:r>
              <a:rPr lang="en-US" altLang="tr-TR" dirty="0"/>
              <a:t>Originally proposed by </a:t>
            </a:r>
            <a:r>
              <a:rPr lang="en-US" altLang="tr-TR" dirty="0" err="1"/>
              <a:t>Schwaber</a:t>
            </a:r>
            <a:r>
              <a:rPr lang="en-US" altLang="tr-TR" dirty="0"/>
              <a:t> and </a:t>
            </a:r>
            <a:r>
              <a:rPr lang="en-US" altLang="tr-TR" dirty="0" err="1"/>
              <a:t>Beedle</a:t>
            </a:r>
            <a:endParaRPr lang="en-GB" dirty="0"/>
          </a:p>
          <a:p>
            <a:r>
              <a:rPr lang="en-GB" dirty="0"/>
              <a:t>There are three phases in Scrum. </a:t>
            </a:r>
          </a:p>
          <a:p>
            <a:pPr lvl="1"/>
            <a:r>
              <a:rPr lang="en-GB" dirty="0"/>
              <a:t>Initial phase: an outline planning phase where you establish the general objectives for the project and design the software architecture. </a:t>
            </a:r>
          </a:p>
          <a:p>
            <a:pPr lvl="1"/>
            <a:r>
              <a:rPr lang="en-GB" dirty="0"/>
              <a:t>Next, a series of </a:t>
            </a:r>
            <a:r>
              <a:rPr lang="en-GB" u="sng" dirty="0"/>
              <a:t>sprint cycles </a:t>
            </a:r>
            <a:r>
              <a:rPr lang="en-GB" dirty="0"/>
              <a:t>where each cycle develops an increment of the system. </a:t>
            </a:r>
          </a:p>
          <a:p>
            <a:pPr lvl="1"/>
            <a:r>
              <a:rPr lang="en-GB" dirty="0"/>
              <a:t>project closure: wraps up the project, completes required documentation such as system help frames and user manuals and assesses the lessons learned from the project.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Tree>
    <p:extLst>
      <p:ext uri="{BB962C8B-B14F-4D97-AF65-F5344CB8AC3E}">
        <p14:creationId xmlns:p14="http://schemas.microsoft.com/office/powerpoint/2010/main" val="2269913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t>
            </a:r>
          </a:p>
        </p:txBody>
      </p:sp>
      <p:sp>
        <p:nvSpPr>
          <p:cNvPr id="3" name="Content Placeholder 2"/>
          <p:cNvSpPr>
            <a:spLocks noGrp="1"/>
          </p:cNvSpPr>
          <p:nvPr>
            <p:ph idx="1"/>
          </p:nvPr>
        </p:nvSpPr>
        <p:spPr/>
        <p:txBody>
          <a:bodyPr>
            <a:normAutofit/>
          </a:bodyPr>
          <a:lstStyle/>
          <a:p>
            <a:pPr fontAlgn="base"/>
            <a:r>
              <a:rPr lang="en-US" i="1" dirty="0"/>
              <a:t>Product Owner  </a:t>
            </a:r>
            <a:r>
              <a:rPr lang="en-US" dirty="0"/>
              <a:t>determine what needs to be built in the next 30 days or less. (a sprint)</a:t>
            </a:r>
          </a:p>
          <a:p>
            <a:pPr marL="0" indent="0" fontAlgn="base">
              <a:buNone/>
            </a:pPr>
            <a:endParaRPr lang="en-US" dirty="0"/>
          </a:p>
          <a:p>
            <a:pPr fontAlgn="base"/>
            <a:r>
              <a:rPr lang="en-US" i="1" dirty="0"/>
              <a:t>Development Team</a:t>
            </a:r>
            <a:r>
              <a:rPr lang="en-US" dirty="0"/>
              <a:t> build what is needed in 30 days (or less), and then demonstrate what they have built. Based on this demonstration, the Product Owner determines what to build next.</a:t>
            </a:r>
          </a:p>
          <a:p>
            <a:pPr fontAlgn="base"/>
            <a:endParaRPr lang="en-US" dirty="0"/>
          </a:p>
          <a:p>
            <a:pPr fontAlgn="base"/>
            <a:r>
              <a:rPr lang="en-US" i="1" dirty="0"/>
              <a:t>Scrum Master</a:t>
            </a:r>
            <a:r>
              <a:rPr lang="en-US" dirty="0"/>
              <a:t> ensure this process happens as smoothly as possible, and continually help improve the process, the team and the product being created.</a:t>
            </a:r>
          </a:p>
          <a:p>
            <a:endParaRPr lang="en-US" dirty="0"/>
          </a:p>
        </p:txBody>
      </p:sp>
    </p:spTree>
    <p:extLst>
      <p:ext uri="{BB962C8B-B14F-4D97-AF65-F5344CB8AC3E}">
        <p14:creationId xmlns:p14="http://schemas.microsoft.com/office/powerpoint/2010/main" val="2632389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Tree>
    <p:extLst>
      <p:ext uri="{BB962C8B-B14F-4D97-AF65-F5344CB8AC3E}">
        <p14:creationId xmlns:p14="http://schemas.microsoft.com/office/powerpoint/2010/main" val="1133193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Sprints are fixed length, normally 2–4 weeks. They correspond to the development of a release of the system in XP.</a:t>
            </a:r>
          </a:p>
          <a:p>
            <a:r>
              <a:rPr lang="en-GB" dirty="0"/>
              <a:t>The starting point for planning is the product backlog, </a:t>
            </a:r>
          </a:p>
          <a:p>
            <a:pPr lvl="1"/>
            <a:r>
              <a:rPr lang="en-GB" dirty="0"/>
              <a:t>Backlog: the list of work to be done on the project.</a:t>
            </a:r>
          </a:p>
          <a:p>
            <a:pPr lvl="2"/>
            <a:r>
              <a:rPr lang="en-US" dirty="0"/>
              <a:t>The Product Owner is the sole person responsible for managing the Product Backlog. </a:t>
            </a:r>
            <a:endParaRPr lang="en-GB" dirty="0"/>
          </a:p>
          <a:p>
            <a:pPr lvl="1"/>
            <a:r>
              <a:rPr lang="en-GB" dirty="0"/>
              <a:t>Review, assign priorities and risks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Tree>
    <p:extLst>
      <p:ext uri="{BB962C8B-B14F-4D97-AF65-F5344CB8AC3E}">
        <p14:creationId xmlns:p14="http://schemas.microsoft.com/office/powerpoint/2010/main" val="433472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in a nutshell</a:t>
            </a:r>
          </a:p>
        </p:txBody>
      </p:sp>
      <p:sp>
        <p:nvSpPr>
          <p:cNvPr id="3" name="Content Placeholder 2"/>
          <p:cNvSpPr>
            <a:spLocks noGrp="1"/>
          </p:cNvSpPr>
          <p:nvPr>
            <p:ph idx="1"/>
          </p:nvPr>
        </p:nvSpPr>
        <p:spPr/>
        <p:txBody>
          <a:bodyPr>
            <a:normAutofit/>
          </a:bodyPr>
          <a:lstStyle/>
          <a:p>
            <a:r>
              <a:rPr lang="en-US" dirty="0"/>
              <a:t>A product owner creates a prioritized wish list:  </a:t>
            </a:r>
            <a:r>
              <a:rPr lang="en-US" u="sng" dirty="0"/>
              <a:t>Product backlog.</a:t>
            </a:r>
          </a:p>
          <a:p>
            <a:r>
              <a:rPr lang="en-US" dirty="0"/>
              <a:t>Sprint: 1 month iteration (small project)</a:t>
            </a:r>
          </a:p>
          <a:p>
            <a:r>
              <a:rPr lang="en-US" dirty="0"/>
              <a:t>During each sprint, the team begins with sprint planning : selecting tasks from the product backlog  to produce the sprint backlog , which is a plan for the sprint.  </a:t>
            </a:r>
          </a:p>
          <a:p>
            <a:r>
              <a:rPr lang="en-US" dirty="0"/>
              <a:t>Planning: max 8 hour</a:t>
            </a:r>
          </a:p>
          <a:p>
            <a:pPr lvl="1"/>
            <a:r>
              <a:rPr lang="en-US" dirty="0"/>
              <a:t>What can be delivered in the Increment resulting from the upcoming Sprint? </a:t>
            </a:r>
          </a:p>
          <a:p>
            <a:pPr lvl="1"/>
            <a:r>
              <a:rPr lang="en-US" dirty="0"/>
              <a:t> How will the work needed to deliver the Increment be achieved?</a:t>
            </a:r>
          </a:p>
          <a:p>
            <a:endParaRPr lang="en-US" dirty="0"/>
          </a:p>
        </p:txBody>
      </p:sp>
    </p:spTree>
    <p:extLst>
      <p:ext uri="{BB962C8B-B14F-4D97-AF65-F5344CB8AC3E}">
        <p14:creationId xmlns:p14="http://schemas.microsoft.com/office/powerpoint/2010/main" val="146304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Agile development methods emerged in the late 1990s whose aim was to radically reduce the delivery time for working software systems</a:t>
            </a:r>
          </a:p>
          <a:p>
            <a:pPr lvl="1"/>
            <a:r>
              <a:rPr lang="en-US" dirty="0"/>
              <a:t>to produce useful software quickly. </a:t>
            </a:r>
          </a:p>
          <a:p>
            <a:pPr marL="0" indent="0">
              <a:buNone/>
            </a:pPr>
            <a:endParaRPr lang="en-US" dirty="0"/>
          </a:p>
          <a:p>
            <a:r>
              <a:rPr lang="en-US" dirty="0"/>
              <a:t>Specification, design and implementation are inter-leaved</a:t>
            </a:r>
          </a:p>
          <a:p>
            <a:r>
              <a:rPr lang="en-US" dirty="0"/>
              <a:t>System is developed as a series of versions with stakeholders involved in version evaluation</a:t>
            </a:r>
          </a:p>
          <a:p>
            <a:r>
              <a:rPr lang="en-US" dirty="0"/>
              <a:t>Frequent delivery of new versions for evaluation</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extLst>
      <p:ext uri="{BB962C8B-B14F-4D97-AF65-F5344CB8AC3E}">
        <p14:creationId xmlns:p14="http://schemas.microsoft.com/office/powerpoint/2010/main" val="19209673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in a nutshell -development</a:t>
            </a:r>
          </a:p>
        </p:txBody>
      </p:sp>
      <p:sp>
        <p:nvSpPr>
          <p:cNvPr id="3" name="Content Placeholder 2"/>
          <p:cNvSpPr>
            <a:spLocks noGrp="1"/>
          </p:cNvSpPr>
          <p:nvPr>
            <p:ph idx="1"/>
          </p:nvPr>
        </p:nvSpPr>
        <p:spPr>
          <a:xfrm>
            <a:off x="457200" y="1219200"/>
            <a:ext cx="8229600" cy="4937760"/>
          </a:xfrm>
        </p:spPr>
        <p:txBody>
          <a:bodyPr>
            <a:noAutofit/>
          </a:bodyPr>
          <a:lstStyle/>
          <a:p>
            <a:r>
              <a:rPr lang="en-GB" sz="2800" dirty="0"/>
              <a:t>After selection, the team organize themselves for development</a:t>
            </a:r>
            <a:endParaRPr lang="en-US" sz="2800" dirty="0"/>
          </a:p>
          <a:p>
            <a:pPr lvl="1"/>
            <a:r>
              <a:rPr lang="en-US" sz="2400" dirty="0"/>
              <a:t>daily Scrum meetings to coordinate and to ensure that they are producing the best possible product increment. --assess the progress</a:t>
            </a:r>
          </a:p>
          <a:p>
            <a:pPr lvl="1"/>
            <a:r>
              <a:rPr lang="en-US" sz="2400" u="sng" dirty="0"/>
              <a:t>Daily Scrum </a:t>
            </a:r>
            <a:r>
              <a:rPr lang="en-US" sz="2400" dirty="0"/>
              <a:t>: 15-minute time-boxed event for the Development Team to synchronize activities and create a plan for the next 24 hours</a:t>
            </a:r>
          </a:p>
          <a:p>
            <a:pPr lvl="2"/>
            <a:r>
              <a:rPr lang="en-US" sz="1800" dirty="0"/>
              <a:t>What did I do yesterday that helped the Dev. Team meet the Goal? </a:t>
            </a:r>
          </a:p>
          <a:p>
            <a:pPr lvl="2"/>
            <a:r>
              <a:rPr lang="en-US" sz="1800" dirty="0"/>
              <a:t> What will I do today to help the Development Team meet the Goal? </a:t>
            </a:r>
          </a:p>
          <a:p>
            <a:pPr lvl="2"/>
            <a:r>
              <a:rPr lang="en-US" sz="1800" dirty="0"/>
              <a:t> Do I see any impediment that prevents me or the Development Team from meeting the Sprint Goal?</a:t>
            </a:r>
          </a:p>
        </p:txBody>
      </p:sp>
    </p:spTree>
    <p:extLst>
      <p:ext uri="{BB962C8B-B14F-4D97-AF65-F5344CB8AC3E}">
        <p14:creationId xmlns:p14="http://schemas.microsoft.com/office/powerpoint/2010/main" val="2563867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tr-TR" dirty="0"/>
          </a:p>
        </p:txBody>
      </p:sp>
      <p:sp>
        <p:nvSpPr>
          <p:cNvPr id="3" name="Content Placeholder 2"/>
          <p:cNvSpPr>
            <a:spLocks noGrp="1"/>
          </p:cNvSpPr>
          <p:nvPr>
            <p:ph sz="quarter" idx="1"/>
          </p:nvPr>
        </p:nvSpPr>
        <p:spPr/>
        <p:txBody>
          <a:bodyPr>
            <a:normAutofit fontScale="92500" lnSpcReduction="10000"/>
          </a:bodyPr>
          <a:lstStyle/>
          <a:p>
            <a:r>
              <a:rPr lang="en-US" sz="2800" dirty="0"/>
              <a:t>Along the way, the </a:t>
            </a:r>
            <a:r>
              <a:rPr lang="en-US" sz="2800" dirty="0" err="1"/>
              <a:t>ScrumMaster</a:t>
            </a:r>
            <a:r>
              <a:rPr lang="en-US" sz="2800" dirty="0"/>
              <a:t> keeps the team focused on its goal. </a:t>
            </a:r>
          </a:p>
          <a:p>
            <a:r>
              <a:rPr lang="en-GB" sz="2800" dirty="0"/>
              <a:t>During this stage the team is isolated from the customer and the organization; all communications channelled through </a:t>
            </a:r>
            <a:r>
              <a:rPr lang="en-GB" sz="2800" i="1" dirty="0"/>
              <a:t>‘Scrum master’. </a:t>
            </a:r>
          </a:p>
          <a:p>
            <a:pPr lvl="1"/>
            <a:r>
              <a:rPr lang="en-GB" sz="2400" dirty="0"/>
              <a:t> to protect the development team from external distractions. </a:t>
            </a:r>
          </a:p>
          <a:p>
            <a:r>
              <a:rPr lang="en-US" dirty="0"/>
              <a:t>The sprint ends with a sprint review and retrospective.</a:t>
            </a:r>
          </a:p>
          <a:p>
            <a:pPr lvl="1"/>
            <a:r>
              <a:rPr lang="en-GB" dirty="0"/>
              <a:t>At the end of the sprint, the work done is reviewed and presented to stakeholders.</a:t>
            </a:r>
          </a:p>
          <a:p>
            <a:r>
              <a:rPr lang="en-US" dirty="0"/>
              <a:t>At the end of the sprint, the work should be potentially shippable: ready to hand to a customer, put on a store shelf, or show to a stakeholder.</a:t>
            </a:r>
          </a:p>
          <a:p>
            <a:r>
              <a:rPr lang="en-GB" dirty="0"/>
              <a:t>The next sprint cycle begins immediately after this sprint.</a:t>
            </a:r>
            <a:endParaRPr lang="en-US" dirty="0"/>
          </a:p>
          <a:p>
            <a:endParaRPr lang="en-US" dirty="0"/>
          </a:p>
          <a:p>
            <a:endParaRPr lang="tr-TR" dirty="0"/>
          </a:p>
        </p:txBody>
      </p:sp>
    </p:spTree>
    <p:extLst>
      <p:ext uri="{BB962C8B-B14F-4D97-AF65-F5344CB8AC3E}">
        <p14:creationId xmlns:p14="http://schemas.microsoft.com/office/powerpoint/2010/main" val="2106811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normAutofit/>
          </a:bodyPr>
          <a:lstStyle/>
          <a:p>
            <a:r>
              <a:rPr lang="en-GB" sz="2400" dirty="0"/>
              <a:t>The ‘Scrum master’ is a facilitator who </a:t>
            </a:r>
          </a:p>
          <a:p>
            <a:pPr lvl="1"/>
            <a:r>
              <a:rPr lang="en-GB" sz="2000" dirty="0"/>
              <a:t>arranges daily meetings, </a:t>
            </a:r>
          </a:p>
          <a:p>
            <a:pPr lvl="1"/>
            <a:r>
              <a:rPr lang="en-GB" sz="2000" dirty="0"/>
              <a:t>records decisions, </a:t>
            </a:r>
          </a:p>
          <a:p>
            <a:pPr lvl="1"/>
            <a:r>
              <a:rPr lang="en-GB" sz="2000" dirty="0"/>
              <a:t>measures progress against the backlog </a:t>
            </a:r>
          </a:p>
          <a:p>
            <a:pPr lvl="1"/>
            <a:r>
              <a:rPr lang="en-GB" sz="2000" dirty="0"/>
              <a:t>and communicates with customers and management outside of the team.</a:t>
            </a:r>
          </a:p>
          <a:p>
            <a:r>
              <a:rPr lang="en-GB" sz="2400" dirty="0"/>
              <a:t>The whole team attends short daily meetings </a:t>
            </a:r>
          </a:p>
          <a:p>
            <a:pPr lvl="1"/>
            <a:r>
              <a:rPr lang="en-GB" sz="2000" dirty="0"/>
              <a:t>all team members share information, </a:t>
            </a:r>
          </a:p>
          <a:p>
            <a:pPr lvl="1"/>
            <a:r>
              <a:rPr lang="en-GB" sz="2000" dirty="0"/>
              <a:t>describe their progress since the last meeting, problems that have arisen and what is planned for the following day. </a:t>
            </a:r>
          </a:p>
          <a:p>
            <a:pPr lvl="1"/>
            <a:r>
              <a:rPr lang="en-GB" sz="2000" dirty="0"/>
              <a:t>This means that everyone on the team knows what is going on and, if problems arise, can re-plan short-term work to cope with them. </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Tree>
    <p:extLst>
      <p:ext uri="{BB962C8B-B14F-4D97-AF65-F5344CB8AC3E}">
        <p14:creationId xmlns:p14="http://schemas.microsoft.com/office/powerpoint/2010/main" val="12587490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Owner</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The Product Owner is the sole person responsible for managing the Product Backlog</a:t>
            </a:r>
            <a:r>
              <a:rPr lang="en-US" dirty="0"/>
              <a:t>. </a:t>
            </a:r>
          </a:p>
          <a:p>
            <a:r>
              <a:rPr lang="en-US" dirty="0"/>
              <a:t>Product Backlog management includes: </a:t>
            </a:r>
          </a:p>
          <a:p>
            <a:pPr marL="514350" indent="-514350">
              <a:buFont typeface="+mj-lt"/>
              <a:buAutoNum type="arabicPeriod"/>
            </a:pPr>
            <a:r>
              <a:rPr lang="en-US" dirty="0"/>
              <a:t> Clearly expressing Product Backlog items; </a:t>
            </a:r>
          </a:p>
          <a:p>
            <a:pPr marL="514350" indent="-514350">
              <a:buFont typeface="+mj-lt"/>
              <a:buAutoNum type="arabicPeriod"/>
            </a:pPr>
            <a:r>
              <a:rPr lang="en-US" dirty="0"/>
              <a:t>Ordering the items in the Product Backlog to best achieve goals and missions; </a:t>
            </a:r>
          </a:p>
          <a:p>
            <a:pPr marL="514350" indent="-514350">
              <a:buFont typeface="+mj-lt"/>
              <a:buAutoNum type="arabicPeriod"/>
            </a:pPr>
            <a:r>
              <a:rPr lang="en-US" dirty="0"/>
              <a:t>Optimizing the value of the work the Development Team performs; </a:t>
            </a:r>
          </a:p>
          <a:p>
            <a:pPr marL="514350" indent="-514350">
              <a:buFont typeface="+mj-lt"/>
              <a:buAutoNum type="arabicPeriod"/>
            </a:pPr>
            <a:r>
              <a:rPr lang="en-US" dirty="0"/>
              <a:t>Ensuring that the Product Backlog is visible, transparent, and clear to all, and shows what the Scrum Team will work on next; and, </a:t>
            </a:r>
          </a:p>
          <a:p>
            <a:pPr marL="514350" indent="-514350">
              <a:buFont typeface="+mj-lt"/>
              <a:buAutoNum type="arabicPeriod"/>
            </a:pPr>
            <a:r>
              <a:rPr lang="en-US" dirty="0"/>
              <a:t>Ensuring the Development Team understands items in the Product Backlog to the level needed.</a:t>
            </a:r>
          </a:p>
        </p:txBody>
      </p:sp>
    </p:spTree>
    <p:extLst>
      <p:ext uri="{BB962C8B-B14F-4D97-AF65-F5344CB8AC3E}">
        <p14:creationId xmlns:p14="http://schemas.microsoft.com/office/powerpoint/2010/main" val="1212169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Teams</a:t>
            </a:r>
          </a:p>
        </p:txBody>
      </p:sp>
      <p:sp>
        <p:nvSpPr>
          <p:cNvPr id="3" name="Content Placeholder 2"/>
          <p:cNvSpPr>
            <a:spLocks noGrp="1"/>
          </p:cNvSpPr>
          <p:nvPr>
            <p:ph idx="1"/>
          </p:nvPr>
        </p:nvSpPr>
        <p:spPr/>
        <p:txBody>
          <a:bodyPr>
            <a:normAutofit fontScale="92500" lnSpcReduction="20000"/>
          </a:bodyPr>
          <a:lstStyle/>
          <a:p>
            <a:r>
              <a:rPr lang="en-US" dirty="0"/>
              <a:t>They are self-organizing. No one (not even the Scrum Master) tells the Development Team how to turn Product Backlog into Increments of potentially releasable functionality; </a:t>
            </a:r>
          </a:p>
          <a:p>
            <a:r>
              <a:rPr lang="en-US" dirty="0"/>
              <a:t>Development Teams are cross-functional, with all of the skills as a team necessary to create a product Increment; </a:t>
            </a:r>
          </a:p>
          <a:p>
            <a:r>
              <a:rPr lang="en-US" dirty="0"/>
              <a:t>Scrum recognizes no titles for Development Team members other than Developer, regardless of the work being performed by the person; there are no exceptions to this rule; </a:t>
            </a:r>
          </a:p>
          <a:p>
            <a:r>
              <a:rPr lang="en-US" dirty="0"/>
              <a:t>Scrum recognizes no sub-teams in the Development Team, regardless of particular domains that need to be addressed like testing or business analysis; there are no exceptions to this rule; and, </a:t>
            </a:r>
          </a:p>
          <a:p>
            <a:r>
              <a:rPr lang="en-US" dirty="0"/>
              <a:t>Individual Development Team members may have specialized skills and areas of focus, but accountability belongs to the Development Team as a whole. </a:t>
            </a:r>
          </a:p>
          <a:p>
            <a:endParaRPr lang="en-US" dirty="0"/>
          </a:p>
        </p:txBody>
      </p:sp>
    </p:spTree>
    <p:extLst>
      <p:ext uri="{BB962C8B-B14F-4D97-AF65-F5344CB8AC3E}">
        <p14:creationId xmlns:p14="http://schemas.microsoft.com/office/powerpoint/2010/main" val="747030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Tree>
    <p:extLst>
      <p:ext uri="{BB962C8B-B14F-4D97-AF65-F5344CB8AC3E}">
        <p14:creationId xmlns:p14="http://schemas.microsoft.com/office/powerpoint/2010/main" val="2843518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a:t>
            </a:r>
            <a:r>
              <a:rPr lang="en-US" i="1" dirty="0"/>
              <a:t>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Tree>
    <p:extLst>
      <p:ext uri="{BB962C8B-B14F-4D97-AF65-F5344CB8AC3E}">
        <p14:creationId xmlns:p14="http://schemas.microsoft.com/office/powerpoint/2010/main" val="3298578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tr-TR" dirty="0"/>
          </a:p>
        </p:txBody>
      </p:sp>
      <p:sp>
        <p:nvSpPr>
          <p:cNvPr id="3" name="Content Placeholder 2"/>
          <p:cNvSpPr>
            <a:spLocks noGrp="1"/>
          </p:cNvSpPr>
          <p:nvPr>
            <p:ph sz="quarter" idx="1"/>
          </p:nvPr>
        </p:nvSpPr>
        <p:spPr/>
        <p:txBody>
          <a:bodyPr/>
          <a:lstStyle/>
          <a:p>
            <a:r>
              <a:rPr lang="en-US" dirty="0"/>
              <a:t>Agile Manifesto</a:t>
            </a:r>
          </a:p>
          <a:p>
            <a:pPr lvl="1"/>
            <a:r>
              <a:rPr lang="en-US" dirty="0"/>
              <a:t>agilemanifesto.org</a:t>
            </a:r>
          </a:p>
          <a:p>
            <a:r>
              <a:rPr lang="en-US" dirty="0"/>
              <a:t>XP</a:t>
            </a:r>
          </a:p>
          <a:p>
            <a:pPr lvl="1"/>
            <a:r>
              <a:rPr lang="en-US" dirty="0"/>
              <a:t>www.extremeprogramming.org</a:t>
            </a:r>
          </a:p>
          <a:p>
            <a:r>
              <a:rPr lang="en-US" dirty="0"/>
              <a:t>Scrum</a:t>
            </a:r>
          </a:p>
          <a:p>
            <a:pPr lvl="1"/>
            <a:r>
              <a:rPr lang="en-US" dirty="0">
                <a:hlinkClick r:id="rId2"/>
              </a:rPr>
              <a:t>www.scrum.org</a:t>
            </a:r>
            <a:endParaRPr lang="en-US" dirty="0"/>
          </a:p>
        </p:txBody>
      </p:sp>
    </p:spTree>
    <p:extLst>
      <p:ext uri="{BB962C8B-B14F-4D97-AF65-F5344CB8AC3E}">
        <p14:creationId xmlns:p14="http://schemas.microsoft.com/office/powerpoint/2010/main" val="243493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1890764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b="1" i="1" dirty="0"/>
              <a:t>Individuals and interactions</a:t>
            </a:r>
            <a:r>
              <a:rPr lang="en-US" i="1" dirty="0"/>
              <a:t> over processes and tools</a:t>
            </a:r>
          </a:p>
          <a:p>
            <a:pPr lvl="1"/>
            <a:r>
              <a:rPr lang="en-US" b="1" i="1" dirty="0"/>
              <a:t>Working software</a:t>
            </a:r>
            <a:r>
              <a:rPr lang="en-US" i="1" dirty="0"/>
              <a:t> over comprehensive documentation </a:t>
            </a:r>
          </a:p>
          <a:p>
            <a:pPr lvl="1"/>
            <a:r>
              <a:rPr lang="en-US" b="1" i="1" dirty="0"/>
              <a:t>Customer collaboration</a:t>
            </a:r>
            <a:r>
              <a:rPr lang="en-US" i="1" dirty="0"/>
              <a:t> over contract negotiation </a:t>
            </a:r>
          </a:p>
          <a:p>
            <a:pPr lvl="1"/>
            <a:r>
              <a:rPr lang="en-US" b="1" i="1" dirty="0"/>
              <a:t>Responding to change</a:t>
            </a:r>
            <a:r>
              <a:rPr lang="en-US" i="1" dirty="0"/>
              <a:t> over following a plan </a:t>
            </a:r>
            <a:endParaRPr lang="en-GB" dirty="0"/>
          </a:p>
          <a:p>
            <a:r>
              <a:rPr lang="en-US" i="1" dirty="0"/>
              <a:t>That is, while there is </a:t>
            </a:r>
            <a:r>
              <a:rPr lang="en-US" b="1" i="1" dirty="0"/>
              <a:t>value in the items on the right, we value the items on the left </a:t>
            </a:r>
            <a:r>
              <a:rPr lang="en-US" b="1" i="1" u="sng" dirty="0"/>
              <a:t>more.</a:t>
            </a:r>
            <a:r>
              <a:rPr lang="en-GB" b="1" u="sng" dirty="0"/>
              <a:t> </a:t>
            </a:r>
            <a:endParaRPr lang="en-US" b="1" u="sng"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296057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4860032" y="6356350"/>
            <a:ext cx="3829816" cy="365760"/>
          </a:xfrm>
        </p:spPr>
        <p:txBody>
          <a:bodyPr/>
          <a:lstStyle/>
          <a:p>
            <a:r>
              <a:rPr lang="en-US" altLang="tr-TR" i="1" dirty="0"/>
              <a:t>Software Engineering: A Practitioner’s Approach, 7/e </a:t>
            </a:r>
            <a:r>
              <a:rPr lang="en-US" altLang="tr-TR" dirty="0"/>
              <a:t>(McGraw-Hill, 2009)</a:t>
            </a:r>
          </a:p>
        </p:txBody>
      </p:sp>
      <p:sp>
        <p:nvSpPr>
          <p:cNvPr id="5" name="Slide Number Placeholder 4"/>
          <p:cNvSpPr>
            <a:spLocks noGrp="1"/>
          </p:cNvSpPr>
          <p:nvPr>
            <p:ph type="sldNum" sz="quarter" idx="11"/>
          </p:nvPr>
        </p:nvSpPr>
        <p:spPr/>
        <p:txBody>
          <a:bodyPr/>
          <a:lstStyle/>
          <a:p>
            <a:fld id="{81D450D5-FFF1-4F44-93C6-E24669732B5C}" type="slidenum">
              <a:rPr lang="en-US" altLang="tr-TR"/>
              <a:pPr/>
              <a:t>8</a:t>
            </a:fld>
            <a:endParaRPr lang="en-US" altLang="tr-TR"/>
          </a:p>
        </p:txBody>
      </p:sp>
      <p:sp>
        <p:nvSpPr>
          <p:cNvPr id="167938" name="Rectangle 2"/>
          <p:cNvSpPr>
            <a:spLocks noGrp="1" noChangeArrowheads="1"/>
          </p:cNvSpPr>
          <p:nvPr>
            <p:ph type="title"/>
          </p:nvPr>
        </p:nvSpPr>
        <p:spPr>
          <a:xfrm>
            <a:off x="683568" y="620688"/>
            <a:ext cx="8006280" cy="633413"/>
          </a:xfrm>
        </p:spPr>
        <p:txBody>
          <a:bodyPr/>
          <a:lstStyle/>
          <a:p>
            <a:r>
              <a:rPr lang="en-US" altLang="tr-TR" dirty="0"/>
              <a:t>What is “Agility”?</a:t>
            </a:r>
          </a:p>
        </p:txBody>
      </p:sp>
      <p:sp>
        <p:nvSpPr>
          <p:cNvPr id="167939" name="Rectangle 3"/>
          <p:cNvSpPr>
            <a:spLocks noGrp="1" noChangeArrowheads="1"/>
          </p:cNvSpPr>
          <p:nvPr>
            <p:ph type="body" idx="1"/>
          </p:nvPr>
        </p:nvSpPr>
        <p:spPr>
          <a:xfrm>
            <a:off x="755576" y="1981200"/>
            <a:ext cx="8007424" cy="3680048"/>
          </a:xfrm>
        </p:spPr>
        <p:txBody>
          <a:bodyPr/>
          <a:lstStyle/>
          <a:p>
            <a:pPr>
              <a:lnSpc>
                <a:spcPct val="90000"/>
              </a:lnSpc>
            </a:pPr>
            <a:r>
              <a:rPr lang="en-US" altLang="tr-TR" dirty="0"/>
              <a:t>Effective (rapid and adaptive) response to change</a:t>
            </a:r>
          </a:p>
          <a:p>
            <a:pPr>
              <a:lnSpc>
                <a:spcPct val="90000"/>
              </a:lnSpc>
            </a:pPr>
            <a:r>
              <a:rPr lang="en-US" altLang="tr-TR" dirty="0"/>
              <a:t>Effective communication among all stakeholders</a:t>
            </a:r>
          </a:p>
          <a:p>
            <a:pPr>
              <a:lnSpc>
                <a:spcPct val="90000"/>
              </a:lnSpc>
            </a:pPr>
            <a:r>
              <a:rPr lang="en-US" altLang="tr-TR" dirty="0"/>
              <a:t>Drawing the customer onto the team</a:t>
            </a:r>
          </a:p>
          <a:p>
            <a:pPr>
              <a:lnSpc>
                <a:spcPct val="90000"/>
              </a:lnSpc>
            </a:pPr>
            <a:r>
              <a:rPr lang="en-US" altLang="tr-TR" dirty="0"/>
              <a:t>Organizing a team so that it is in control of the work performed</a:t>
            </a:r>
          </a:p>
          <a:p>
            <a:pPr>
              <a:lnSpc>
                <a:spcPct val="90000"/>
              </a:lnSpc>
              <a:buFont typeface="Wingdings" pitchFamily="-128" charset="2"/>
              <a:buNone/>
            </a:pPr>
            <a:r>
              <a:rPr lang="en-US" altLang="tr-TR" i="1" dirty="0">
                <a:solidFill>
                  <a:schemeClr val="folHlink"/>
                </a:solidFill>
              </a:rPr>
              <a:t>Yielding …</a:t>
            </a:r>
            <a:endParaRPr lang="en-US" altLang="tr-TR" dirty="0"/>
          </a:p>
          <a:p>
            <a:pPr>
              <a:lnSpc>
                <a:spcPct val="90000"/>
              </a:lnSpc>
            </a:pPr>
            <a:r>
              <a:rPr lang="en-US" altLang="tr-TR" dirty="0"/>
              <a:t>Rapid, incremental delivery of software</a:t>
            </a:r>
          </a:p>
        </p:txBody>
      </p:sp>
    </p:spTree>
    <p:extLst>
      <p:ext uri="{BB962C8B-B14F-4D97-AF65-F5344CB8AC3E}">
        <p14:creationId xmlns:p14="http://schemas.microsoft.com/office/powerpoint/2010/main" val="322641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Agile process</a:t>
            </a:r>
            <a:endParaRPr lang="tr-TR" dirty="0"/>
          </a:p>
        </p:txBody>
      </p:sp>
      <p:sp>
        <p:nvSpPr>
          <p:cNvPr id="3" name="Content Placeholder 2"/>
          <p:cNvSpPr>
            <a:spLocks noGrp="1"/>
          </p:cNvSpPr>
          <p:nvPr>
            <p:ph sz="quarter" idx="1"/>
          </p:nvPr>
        </p:nvSpPr>
        <p:spPr/>
        <p:txBody>
          <a:bodyPr/>
          <a:lstStyle/>
          <a:p>
            <a:r>
              <a:rPr lang="en-US" altLang="tr-TR" dirty="0"/>
              <a:t>Driven by customer descriptions of what is required (scenarios)</a:t>
            </a:r>
          </a:p>
          <a:p>
            <a:r>
              <a:rPr lang="en-US" altLang="tr-TR" dirty="0"/>
              <a:t>Recognizes that plans are short-lived</a:t>
            </a:r>
          </a:p>
          <a:p>
            <a:r>
              <a:rPr lang="en-US" altLang="tr-TR" dirty="0"/>
              <a:t>Develops software iteratively with a heavy emphasis on construction activities</a:t>
            </a:r>
          </a:p>
          <a:p>
            <a:r>
              <a:rPr lang="en-US" altLang="tr-TR" dirty="0"/>
              <a:t>Delivers multiple ‘software increments’</a:t>
            </a:r>
          </a:p>
          <a:p>
            <a:r>
              <a:rPr lang="en-US" altLang="tr-TR" dirty="0"/>
              <a:t>Adapts as changes occur</a:t>
            </a:r>
          </a:p>
          <a:p>
            <a:endParaRPr lang="tr-TR" dirty="0"/>
          </a:p>
        </p:txBody>
      </p:sp>
    </p:spTree>
    <p:extLst>
      <p:ext uri="{BB962C8B-B14F-4D97-AF65-F5344CB8AC3E}">
        <p14:creationId xmlns:p14="http://schemas.microsoft.com/office/powerpoint/2010/main" val="100063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2410</TotalTime>
  <Words>4757</Words>
  <Application>Microsoft Macintosh PowerPoint</Application>
  <PresentationFormat>On-screen Show (4:3)</PresentationFormat>
  <Paragraphs>471</Paragraphs>
  <Slides>57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Bookman Old Style</vt:lpstr>
      <vt:lpstr>Calibri</vt:lpstr>
      <vt:lpstr>Gill Sans MT</vt:lpstr>
      <vt:lpstr>Times New Roman</vt:lpstr>
      <vt:lpstr>Verdana</vt:lpstr>
      <vt:lpstr>Wingdings</vt:lpstr>
      <vt:lpstr>Wingdings 3</vt:lpstr>
      <vt:lpstr>Origin</vt:lpstr>
      <vt:lpstr>Software Process Models - Agile</vt:lpstr>
      <vt:lpstr>Agile Methodologies</vt:lpstr>
      <vt:lpstr>Rapid software development</vt:lpstr>
      <vt:lpstr>PowerPoint Presentation</vt:lpstr>
      <vt:lpstr>Rapid software development</vt:lpstr>
      <vt:lpstr>Agile methods</vt:lpstr>
      <vt:lpstr>Agile manifesto </vt:lpstr>
      <vt:lpstr>What is “Agility”?</vt:lpstr>
      <vt:lpstr>An Agile process</vt:lpstr>
      <vt:lpstr>The principles of agile methods </vt:lpstr>
      <vt:lpstr>12 principles of Agile</vt:lpstr>
      <vt:lpstr>12 principles of Agile</vt:lpstr>
      <vt:lpstr>Agile method applicability</vt:lpstr>
      <vt:lpstr>Problems with agile methods</vt:lpstr>
      <vt:lpstr>Agile or Plan driven?</vt:lpstr>
      <vt:lpstr>Plan-driven and agile development</vt:lpstr>
      <vt:lpstr>Technical, human, organizational issues</vt:lpstr>
      <vt:lpstr>Technical, human, organizational issues</vt:lpstr>
      <vt:lpstr>Technical, human, organizational issues</vt:lpstr>
      <vt:lpstr>PowerPoint Presentation</vt:lpstr>
      <vt:lpstr>Extreme programming</vt:lpstr>
      <vt:lpstr>XP and agile principles</vt:lpstr>
      <vt:lpstr>XP and change</vt:lpstr>
      <vt:lpstr>The extreme programming release cycle </vt:lpstr>
      <vt:lpstr>PowerPoint Presentation</vt:lpstr>
      <vt:lpstr>Extreme Programming (XP)</vt:lpstr>
      <vt:lpstr>PowerPoint Presentation</vt:lpstr>
      <vt:lpstr>Extreme Programming (XP)</vt:lpstr>
      <vt:lpstr>Extreme Programming (XP)</vt:lpstr>
      <vt:lpstr>Extreme programming practices (a) </vt:lpstr>
      <vt:lpstr>Extreme programming practices (a) </vt:lpstr>
      <vt:lpstr>Extreme programming practices (a) </vt:lpstr>
      <vt:lpstr>Refactoring</vt:lpstr>
      <vt:lpstr>Extreme programming practices (b)</vt:lpstr>
      <vt:lpstr>Extreme programming practices (b)</vt:lpstr>
      <vt:lpstr>Pair programming</vt:lpstr>
      <vt:lpstr>Advantages of pair programming</vt:lpstr>
      <vt:lpstr>Extreme programming practices (b)</vt:lpstr>
      <vt:lpstr>Testing in XP</vt:lpstr>
      <vt:lpstr>Test-first development</vt:lpstr>
      <vt:lpstr>Customer involvement</vt:lpstr>
      <vt:lpstr>Test case description for dose checking </vt:lpstr>
      <vt:lpstr>Test automation</vt:lpstr>
      <vt:lpstr>Agile project management</vt:lpstr>
      <vt:lpstr>Scrum</vt:lpstr>
      <vt:lpstr>Roles </vt:lpstr>
      <vt:lpstr>Scrum sprint cycle</vt:lpstr>
      <vt:lpstr>The Sprint cycle</vt:lpstr>
      <vt:lpstr>Scrum in a nutshell</vt:lpstr>
      <vt:lpstr>Scrum in a nutshell -development</vt:lpstr>
      <vt:lpstr>Cont’d</vt:lpstr>
      <vt:lpstr>Teamwork in Scrum</vt:lpstr>
      <vt:lpstr>Product Owner</vt:lpstr>
      <vt:lpstr>Development Teams</vt:lpstr>
      <vt:lpstr>Scrum benefits</vt:lpstr>
      <vt:lpstr>Scaling agile methods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aysutolga</dc:creator>
  <cp:lastModifiedBy>Mehmet Akyol</cp:lastModifiedBy>
  <cp:revision>80</cp:revision>
  <dcterms:created xsi:type="dcterms:W3CDTF">2014-02-25T18:03:24Z</dcterms:created>
  <dcterms:modified xsi:type="dcterms:W3CDTF">2019-03-06T08:42:28Z</dcterms:modified>
</cp:coreProperties>
</file>