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76"/>
  </p:notesMasterIdLst>
  <p:handoutMasterIdLst>
    <p:handoutMasterId r:id="rId77"/>
  </p:handoutMasterIdLst>
  <p:sldIdLst>
    <p:sldId id="256" r:id="rId2"/>
    <p:sldId id="276" r:id="rId3"/>
    <p:sldId id="277" r:id="rId4"/>
    <p:sldId id="278" r:id="rId5"/>
    <p:sldId id="280" r:id="rId6"/>
    <p:sldId id="257" r:id="rId7"/>
    <p:sldId id="258" r:id="rId8"/>
    <p:sldId id="378" r:id="rId9"/>
    <p:sldId id="379" r:id="rId10"/>
    <p:sldId id="380" r:id="rId11"/>
    <p:sldId id="381" r:id="rId12"/>
    <p:sldId id="351" r:id="rId13"/>
    <p:sldId id="281" r:id="rId14"/>
    <p:sldId id="282" r:id="rId15"/>
    <p:sldId id="283" r:id="rId16"/>
    <p:sldId id="285" r:id="rId17"/>
    <p:sldId id="286" r:id="rId18"/>
    <p:sldId id="287" r:id="rId19"/>
    <p:sldId id="310" r:id="rId20"/>
    <p:sldId id="260" r:id="rId21"/>
    <p:sldId id="289" r:id="rId22"/>
    <p:sldId id="401" r:id="rId23"/>
    <p:sldId id="261" r:id="rId24"/>
    <p:sldId id="353" r:id="rId25"/>
    <p:sldId id="302" r:id="rId26"/>
    <p:sldId id="269" r:id="rId27"/>
    <p:sldId id="382" r:id="rId28"/>
    <p:sldId id="333" r:id="rId29"/>
    <p:sldId id="270" r:id="rId30"/>
    <p:sldId id="340" r:id="rId31"/>
    <p:sldId id="404" r:id="rId32"/>
    <p:sldId id="336" r:id="rId33"/>
    <p:sldId id="383" r:id="rId34"/>
    <p:sldId id="346" r:id="rId35"/>
    <p:sldId id="440" r:id="rId36"/>
    <p:sldId id="395" r:id="rId37"/>
    <p:sldId id="403" r:id="rId38"/>
    <p:sldId id="358" r:id="rId39"/>
    <p:sldId id="365" r:id="rId40"/>
    <p:sldId id="366" r:id="rId41"/>
    <p:sldId id="368" r:id="rId42"/>
    <p:sldId id="369" r:id="rId43"/>
    <p:sldId id="370" r:id="rId44"/>
    <p:sldId id="371" r:id="rId45"/>
    <p:sldId id="372" r:id="rId46"/>
    <p:sldId id="373" r:id="rId47"/>
    <p:sldId id="374" r:id="rId48"/>
    <p:sldId id="375" r:id="rId49"/>
    <p:sldId id="388" r:id="rId50"/>
    <p:sldId id="436" r:id="rId51"/>
    <p:sldId id="439" r:id="rId52"/>
    <p:sldId id="407" r:id="rId53"/>
    <p:sldId id="438" r:id="rId54"/>
    <p:sldId id="408" r:id="rId55"/>
    <p:sldId id="413" r:id="rId56"/>
    <p:sldId id="414" r:id="rId57"/>
    <p:sldId id="415" r:id="rId58"/>
    <p:sldId id="416" r:id="rId59"/>
    <p:sldId id="418" r:id="rId60"/>
    <p:sldId id="419" r:id="rId61"/>
    <p:sldId id="435" r:id="rId62"/>
    <p:sldId id="425" r:id="rId63"/>
    <p:sldId id="426" r:id="rId64"/>
    <p:sldId id="427" r:id="rId65"/>
    <p:sldId id="428" r:id="rId66"/>
    <p:sldId id="429" r:id="rId67"/>
    <p:sldId id="430" r:id="rId68"/>
    <p:sldId id="431" r:id="rId69"/>
    <p:sldId id="432" r:id="rId70"/>
    <p:sldId id="433" r:id="rId71"/>
    <p:sldId id="391" r:id="rId72"/>
    <p:sldId id="392" r:id="rId73"/>
    <p:sldId id="393" r:id="rId74"/>
    <p:sldId id="394" r:id="rId7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5" autoAdjust="0"/>
  </p:normalViewPr>
  <p:slideViewPr>
    <p:cSldViewPr snapToObjects="1">
      <p:cViewPr>
        <p:scale>
          <a:sx n="68" d="100"/>
          <a:sy n="68" d="100"/>
        </p:scale>
        <p:origin x="1176" y="47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3/17/19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charset="-128"/>
                <a:cs typeface="ＭＳ Ｐゴシック" charset="-128"/>
              </a:rPr>
              <a:t>The organizational requirement specifies how users authenticate themselves to the</a:t>
            </a:r>
          </a:p>
          <a:p>
            <a:r>
              <a:rPr lang="en-US" sz="1200" b="0" i="0" u="none" strike="noStrike" kern="1200" baseline="0" dirty="0">
                <a:solidFill>
                  <a:schemeClr val="tx1"/>
                </a:solidFill>
                <a:latin typeface="+mn-lt"/>
                <a:ea typeface="ＭＳ Ｐゴシック" charset="-128"/>
                <a:cs typeface="ＭＳ Ｐゴシック" charset="-128"/>
              </a:rPr>
              <a:t>system. The health authority that operates the system is moving to a standard authentication</a:t>
            </a:r>
          </a:p>
          <a:p>
            <a:r>
              <a:rPr lang="en-US" sz="1200" b="0" i="0" u="none" strike="noStrike" kern="1200" baseline="0" dirty="0">
                <a:solidFill>
                  <a:schemeClr val="tx1"/>
                </a:solidFill>
                <a:latin typeface="+mn-lt"/>
                <a:ea typeface="ＭＳ Ｐゴシック" charset="-128"/>
                <a:cs typeface="ＭＳ Ｐゴシック" charset="-128"/>
              </a:rPr>
              <a:t>procedure for all software where, instead of users having a login name, they</a:t>
            </a:r>
          </a:p>
          <a:p>
            <a:r>
              <a:rPr lang="en-US" sz="1200" b="0" i="0" u="none" strike="noStrike" kern="1200" baseline="0" dirty="0">
                <a:solidFill>
                  <a:schemeClr val="tx1"/>
                </a:solidFill>
                <a:latin typeface="+mn-lt"/>
                <a:ea typeface="ＭＳ Ｐゴシック" charset="-128"/>
                <a:cs typeface="ＭＳ Ｐゴシック" charset="-128"/>
              </a:rPr>
              <a:t>swipe their identity card through a reader to identify themselves. The external requirement</a:t>
            </a:r>
          </a:p>
          <a:p>
            <a:r>
              <a:rPr lang="en-US" sz="1200" b="0" i="0" u="none" strike="noStrike" kern="1200" baseline="0" dirty="0">
                <a:solidFill>
                  <a:schemeClr val="tx1"/>
                </a:solidFill>
                <a:latin typeface="+mn-lt"/>
                <a:ea typeface="ＭＳ Ｐゴシック" charset="-128"/>
                <a:cs typeface="ＭＳ Ｐゴシック" charset="-128"/>
              </a:rPr>
              <a:t>is derived from the need for the system to conform to privacy legislation. Privacy</a:t>
            </a:r>
          </a:p>
          <a:p>
            <a:r>
              <a:rPr lang="en-US" sz="1200" b="0" i="0" u="none" strike="noStrike" kern="1200" baseline="0" dirty="0">
                <a:solidFill>
                  <a:schemeClr val="tx1"/>
                </a:solidFill>
                <a:latin typeface="+mn-lt"/>
                <a:ea typeface="ＭＳ Ｐゴシック" charset="-128"/>
                <a:cs typeface="ＭＳ Ｐゴシック" charset="-128"/>
              </a:rPr>
              <a:t>is obviously a very important issue in healthcare systems and the requirement specifies</a:t>
            </a:r>
          </a:p>
          <a:p>
            <a:r>
              <a:rPr lang="en-US" sz="1200" b="0" i="0" u="none" strike="noStrike" kern="1200" baseline="0" dirty="0">
                <a:solidFill>
                  <a:schemeClr val="tx1"/>
                </a:solidFill>
                <a:latin typeface="+mn-lt"/>
                <a:ea typeface="ＭＳ Ｐゴシック" charset="-128"/>
                <a:cs typeface="ＭＳ Ｐゴシック" charset="-128"/>
              </a:rPr>
              <a:t>that the system should be developed in accordance with a national privacy standard.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20</a:t>
            </a:fld>
            <a:endParaRPr lang="en-US"/>
          </a:p>
        </p:txBody>
      </p:sp>
    </p:spTree>
    <p:extLst>
      <p:ext uri="{BB962C8B-B14F-4D97-AF65-F5344CB8AC3E}">
        <p14:creationId xmlns:p14="http://schemas.microsoft.com/office/powerpoint/2010/main" val="856199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46363DD-34D6-4898-B62F-8E98D8AF6565}" type="slidenum">
              <a:rPr lang="en-GB" altLang="tr-TR">
                <a:latin typeface="Arial" panose="020B0604020202020204" pitchFamily="34" charset="0"/>
              </a:rPr>
              <a:pPr/>
              <a:t>55</a:t>
            </a:fld>
            <a:endParaRPr lang="en-GB" altLang="tr-TR">
              <a:latin typeface="Arial" panose="020B0604020202020204"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anose="020B0604020202020204" pitchFamily="34" charset="0"/>
            </a:endParaRPr>
          </a:p>
        </p:txBody>
      </p:sp>
    </p:spTree>
    <p:extLst>
      <p:ext uri="{BB962C8B-B14F-4D97-AF65-F5344CB8AC3E}">
        <p14:creationId xmlns:p14="http://schemas.microsoft.com/office/powerpoint/2010/main" val="412752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70605EA-13B5-49BB-979C-0364EE4FFE09}" type="slidenum">
              <a:rPr lang="en-GB" altLang="tr-TR">
                <a:latin typeface="Arial" panose="020B0604020202020204" pitchFamily="34" charset="0"/>
              </a:rPr>
              <a:pPr/>
              <a:t>57</a:t>
            </a:fld>
            <a:endParaRPr lang="en-GB" altLang="tr-TR">
              <a:latin typeface="Arial" panose="020B0604020202020204" pitchFamily="3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tr-TR">
                <a:latin typeface="Arial" panose="020B0604020202020204" pitchFamily="34" charset="0"/>
              </a:rPr>
              <a:t>A scenario is a specific sequence of actions and interactions between actors and the system</a:t>
            </a:r>
          </a:p>
          <a:p>
            <a:endParaRPr lang="tr-TR" altLang="tr-TR">
              <a:latin typeface="Arial" panose="020B0604020202020204" pitchFamily="34" charset="0"/>
            </a:endParaRPr>
          </a:p>
        </p:txBody>
      </p:sp>
    </p:spTree>
    <p:extLst>
      <p:ext uri="{BB962C8B-B14F-4D97-AF65-F5344CB8AC3E}">
        <p14:creationId xmlns:p14="http://schemas.microsoft.com/office/powerpoint/2010/main" val="172922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4D4883F-8B77-4340-BA53-0417EDC9FF2D}" type="slidenum">
              <a:rPr lang="en-US" altLang="tr-TR">
                <a:latin typeface="Arial" panose="020B0604020202020204" pitchFamily="34" charset="0"/>
              </a:rPr>
              <a:pPr/>
              <a:t>62</a:t>
            </a:fld>
            <a:endParaRPr lang="en-US" altLang="tr-TR">
              <a:latin typeface="Arial" panose="020B0604020202020204" pitchFamily="34" charset="0"/>
            </a:endParaRPr>
          </a:p>
        </p:txBody>
      </p:sp>
      <p:sp>
        <p:nvSpPr>
          <p:cNvPr id="139267" name="Rectangle 2"/>
          <p:cNvSpPr>
            <a:spLocks noGrp="1" noRot="1" noChangeAspect="1" noChangeArrowheads="1" noTextEdit="1"/>
          </p:cNvSpPr>
          <p:nvPr>
            <p:ph type="sldImg"/>
          </p:nvPr>
        </p:nvSpPr>
        <p:spPr>
          <a:xfrm>
            <a:off x="1146175" y="687388"/>
            <a:ext cx="4565650" cy="3424237"/>
          </a:xfrm>
          <a:ln/>
        </p:spPr>
      </p:sp>
      <p:sp>
        <p:nvSpPr>
          <p:cNvPr id="1392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39" tIns="43420" rIns="86839" bIns="43420"/>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673788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FF5BF49-E1A6-4C0F-87ED-C878F8AA3F75}" type="slidenum">
              <a:rPr lang="en-US" altLang="tr-TR">
                <a:latin typeface="Arial" panose="020B0604020202020204" pitchFamily="34" charset="0"/>
              </a:rPr>
              <a:pPr/>
              <a:t>65</a:t>
            </a:fld>
            <a:endParaRPr lang="en-US" altLang="tr-TR">
              <a:latin typeface="Arial" panose="020B0604020202020204"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tr-TR">
                <a:latin typeface="Arial" panose="020B0604020202020204" pitchFamily="34" charset="0"/>
              </a:rPr>
              <a:t>All significant requirements, whether relating to functionality, performance, design constraints, attributes, or external interfaces</a:t>
            </a:r>
          </a:p>
          <a:p>
            <a:pPr lvl="1" eaLnBrk="1" hangingPunct="1"/>
            <a:r>
              <a:rPr lang="en-US" altLang="tr-TR">
                <a:latin typeface="Arial" panose="020B0604020202020204" pitchFamily="34" charset="0"/>
              </a:rPr>
              <a:t>Responses to all realizable classes of input data and situations should be included (responses to both valid and invalid input) should be included</a:t>
            </a:r>
            <a:endParaRPr lang="en-GB" altLang="tr-TR">
              <a:latin typeface="Arial" panose="020B0604020202020204" pitchFamily="34" charset="0"/>
            </a:endParaRPr>
          </a:p>
        </p:txBody>
      </p:sp>
    </p:spTree>
    <p:extLst>
      <p:ext uri="{BB962C8B-B14F-4D97-AF65-F5344CB8AC3E}">
        <p14:creationId xmlns:p14="http://schemas.microsoft.com/office/powerpoint/2010/main" val="3112337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974A422-D637-4972-97E7-54FB307C4122}" type="slidenum">
              <a:rPr lang="en-US" altLang="tr-TR">
                <a:latin typeface="Arial" panose="020B0604020202020204" pitchFamily="34" charset="0"/>
              </a:rPr>
              <a:pPr/>
              <a:t>68</a:t>
            </a:fld>
            <a:endParaRPr lang="en-US" altLang="tr-TR">
              <a:latin typeface="Arial" panose="020B0604020202020204"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Its structure and style are such that any changes to the requirements can be made easily, completely, and consistently while retaining the structure and the style.</a:t>
            </a:r>
          </a:p>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91397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charset="-128"/>
                <a:cs typeface="ＭＳ Ｐゴシック" charset="-128"/>
              </a:rPr>
              <a:t>A common problem with non-functional requirements is that users or customers</a:t>
            </a:r>
          </a:p>
          <a:p>
            <a:r>
              <a:rPr lang="en-US" sz="1200" b="0" i="0" u="none" strike="noStrike" kern="1200" baseline="0" dirty="0">
                <a:solidFill>
                  <a:schemeClr val="tx1"/>
                </a:solidFill>
                <a:latin typeface="+mn-lt"/>
                <a:ea typeface="ＭＳ Ｐゴシック" charset="-128"/>
                <a:cs typeface="ＭＳ Ｐゴシック" charset="-128"/>
              </a:rPr>
              <a:t>often propose these requirements as general goals, such as ease of use, the ability of</a:t>
            </a:r>
          </a:p>
          <a:p>
            <a:r>
              <a:rPr lang="en-US" sz="1200" b="0" i="0" u="none" strike="noStrike" kern="1200" baseline="0" dirty="0">
                <a:solidFill>
                  <a:schemeClr val="tx1"/>
                </a:solidFill>
                <a:latin typeface="+mn-lt"/>
                <a:ea typeface="ＭＳ Ｐゴシック" charset="-128"/>
                <a:cs typeface="ＭＳ Ｐゴシック" charset="-128"/>
              </a:rPr>
              <a:t>the system to recover from failure, or rapid user response. Goals set out good intentions</a:t>
            </a:r>
          </a:p>
          <a:p>
            <a:r>
              <a:rPr lang="en-US" sz="1200" b="0" i="0" u="none" strike="noStrike" kern="1200" baseline="0" dirty="0">
                <a:solidFill>
                  <a:schemeClr val="tx1"/>
                </a:solidFill>
                <a:latin typeface="+mn-lt"/>
                <a:ea typeface="ＭＳ Ｐゴシック" charset="-128"/>
                <a:cs typeface="ＭＳ Ｐゴシック" charset="-128"/>
              </a:rPr>
              <a:t>but cause problems for system developers as they leave scope for interpretation</a:t>
            </a:r>
          </a:p>
          <a:p>
            <a:r>
              <a:rPr lang="en-US" sz="1200" b="0" i="0" u="none" strike="noStrike" kern="1200" baseline="0" dirty="0">
                <a:solidFill>
                  <a:schemeClr val="tx1"/>
                </a:solidFill>
                <a:latin typeface="+mn-lt"/>
                <a:ea typeface="ＭＳ Ｐゴシック" charset="-128"/>
                <a:cs typeface="ＭＳ Ｐゴシック" charset="-128"/>
              </a:rPr>
              <a:t>and subsequent dispute once the system is delivered. For example, the following system</a:t>
            </a:r>
          </a:p>
          <a:p>
            <a:r>
              <a:rPr lang="en-US" sz="1200" b="0" i="0" u="none" strike="noStrike" kern="1200" baseline="0" dirty="0">
                <a:solidFill>
                  <a:schemeClr val="tx1"/>
                </a:solidFill>
                <a:latin typeface="+mn-lt"/>
                <a:ea typeface="ＭＳ Ｐゴシック" charset="-128"/>
                <a:cs typeface="ＭＳ Ｐゴシック" charset="-128"/>
              </a:rPr>
              <a:t>goal is typical of how a manager might express usability requirements:</a:t>
            </a:r>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21</a:t>
            </a:fld>
            <a:endParaRPr lang="en-US"/>
          </a:p>
        </p:txBody>
      </p:sp>
    </p:spTree>
    <p:extLst>
      <p:ext uri="{BB962C8B-B14F-4D97-AF65-F5344CB8AC3E}">
        <p14:creationId xmlns:p14="http://schemas.microsoft.com/office/powerpoint/2010/main" val="263694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charset="-128"/>
                <a:cs typeface="ＭＳ Ｐゴシック" charset="-128"/>
              </a:rPr>
              <a:t>I have rewritten this to show how the goal could be expressed as a ‘testable’ nonfunctional</a:t>
            </a:r>
          </a:p>
          <a:p>
            <a:r>
              <a:rPr lang="en-US" sz="1200" b="0" i="0" u="none" strike="noStrike" kern="1200" baseline="0" dirty="0">
                <a:solidFill>
                  <a:schemeClr val="tx1"/>
                </a:solidFill>
                <a:latin typeface="+mn-lt"/>
                <a:ea typeface="ＭＳ Ｐゴシック" charset="-128"/>
                <a:cs typeface="ＭＳ Ｐゴシック" charset="-128"/>
              </a:rPr>
              <a:t>requirement. </a:t>
            </a:r>
          </a:p>
          <a:p>
            <a:endParaRPr lang="en-US" sz="1200" b="0" i="0" u="none" strike="noStrike" kern="1200" baseline="0" dirty="0">
              <a:solidFill>
                <a:schemeClr val="tx1"/>
              </a:solidFill>
              <a:latin typeface="+mn-lt"/>
              <a:ea typeface="ＭＳ Ｐゴシック" charset="-128"/>
              <a:cs typeface="ＭＳ Ｐゴシック" charset="-128"/>
            </a:endParaRPr>
          </a:p>
          <a:p>
            <a:r>
              <a:rPr lang="en-US" sz="1200" b="0" i="0" u="none" strike="noStrike" kern="1200" baseline="0" dirty="0">
                <a:solidFill>
                  <a:schemeClr val="tx1"/>
                </a:solidFill>
                <a:latin typeface="+mn-lt"/>
                <a:ea typeface="ＭＳ Ｐゴシック" charset="-128"/>
                <a:cs typeface="ＭＳ Ｐゴシック" charset="-128"/>
              </a:rPr>
              <a:t>It is impossible to objectively verify the system goal, but in the description below you can at least include software instrumentation to count the</a:t>
            </a:r>
          </a:p>
          <a:p>
            <a:r>
              <a:rPr lang="en-US" sz="1200" b="0" i="0" u="none" strike="noStrike" kern="1200" baseline="0" dirty="0">
                <a:solidFill>
                  <a:schemeClr val="tx1"/>
                </a:solidFill>
                <a:latin typeface="+mn-lt"/>
                <a:ea typeface="ＭＳ Ｐゴシック" charset="-128"/>
                <a:cs typeface="ＭＳ Ｐゴシック" charset="-128"/>
              </a:rPr>
              <a:t>errors made by users when they are testing the system.</a:t>
            </a:r>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22</a:t>
            </a:fld>
            <a:endParaRPr lang="en-US"/>
          </a:p>
        </p:txBody>
      </p:sp>
    </p:spTree>
    <p:extLst>
      <p:ext uri="{BB962C8B-B14F-4D97-AF65-F5344CB8AC3E}">
        <p14:creationId xmlns:p14="http://schemas.microsoft.com/office/powerpoint/2010/main" val="455714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charset="-128"/>
                <a:cs typeface="ＭＳ Ｐゴシック" charset="-128"/>
              </a:rPr>
              <a:t>requirements engineering processes may include four</a:t>
            </a:r>
          </a:p>
          <a:p>
            <a:r>
              <a:rPr lang="en-US" sz="1200" b="0" i="0" u="none" strike="noStrike" kern="1200" baseline="0" dirty="0">
                <a:solidFill>
                  <a:schemeClr val="tx1"/>
                </a:solidFill>
                <a:latin typeface="+mn-lt"/>
                <a:ea typeface="ＭＳ Ｐゴシック" charset="-128"/>
                <a:cs typeface="ＭＳ Ｐゴシック" charset="-128"/>
              </a:rPr>
              <a:t>high-level activities. These focus on assessing if the system is useful to the business</a:t>
            </a:r>
          </a:p>
          <a:p>
            <a:r>
              <a:rPr lang="en-US" sz="1200" b="0" i="0" u="none" strike="noStrike" kern="1200" baseline="0" dirty="0">
                <a:solidFill>
                  <a:schemeClr val="tx1"/>
                </a:solidFill>
                <a:latin typeface="+mn-lt"/>
                <a:ea typeface="ＭＳ Ｐゴシック" charset="-128"/>
                <a:cs typeface="ＭＳ Ｐゴシック" charset="-128"/>
              </a:rPr>
              <a:t>(feasibility study), discovering requirements (elicitation and analysis), converting</a:t>
            </a:r>
          </a:p>
          <a:p>
            <a:r>
              <a:rPr lang="en-US" sz="1200" b="0" i="0" u="none" strike="noStrike" kern="1200" baseline="0" dirty="0">
                <a:solidFill>
                  <a:schemeClr val="tx1"/>
                </a:solidFill>
                <a:latin typeface="+mn-lt"/>
                <a:ea typeface="ＭＳ Ｐゴシック" charset="-128"/>
                <a:cs typeface="ＭＳ Ｐゴシック" charset="-128"/>
              </a:rPr>
              <a:t>these requirements into some standard form (specification), and checking that the</a:t>
            </a:r>
          </a:p>
          <a:p>
            <a:r>
              <a:rPr lang="en-US" sz="1200" b="0" i="0" u="none" strike="noStrike" kern="1200" baseline="0" dirty="0">
                <a:solidFill>
                  <a:schemeClr val="tx1"/>
                </a:solidFill>
                <a:latin typeface="+mn-lt"/>
                <a:ea typeface="ＭＳ Ｐゴシック" charset="-128"/>
                <a:cs typeface="ＭＳ Ｐゴシック" charset="-128"/>
              </a:rPr>
              <a:t>requirements actually define the system that the customer wants (validation). I have</a:t>
            </a:r>
          </a:p>
          <a:p>
            <a:r>
              <a:rPr lang="en-US" sz="1200" b="0" i="0" u="none" strike="noStrike" kern="1200" baseline="0" dirty="0">
                <a:solidFill>
                  <a:schemeClr val="tx1"/>
                </a:solidFill>
                <a:latin typeface="+mn-lt"/>
                <a:ea typeface="ＭＳ Ｐゴシック" charset="-128"/>
                <a:cs typeface="ＭＳ Ｐゴシック" charset="-128"/>
              </a:rPr>
              <a:t>shown these as sequential processes in Figure 2.6. However, in practice, requirements</a:t>
            </a:r>
          </a:p>
          <a:p>
            <a:r>
              <a:rPr lang="en-US" sz="1200" b="0" i="0" u="none" strike="noStrike" kern="1200" baseline="0" dirty="0">
                <a:solidFill>
                  <a:schemeClr val="tx1"/>
                </a:solidFill>
                <a:latin typeface="+mn-lt"/>
                <a:ea typeface="ＭＳ Ｐゴシック" charset="-128"/>
                <a:cs typeface="ＭＳ Ｐゴシック" charset="-128"/>
              </a:rPr>
              <a:t>engineering is an iterative process in which the activities are interleaved.</a:t>
            </a:r>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26</a:t>
            </a:fld>
            <a:endParaRPr lang="en-US"/>
          </a:p>
        </p:txBody>
      </p:sp>
    </p:spTree>
    <p:extLst>
      <p:ext uri="{BB962C8B-B14F-4D97-AF65-F5344CB8AC3E}">
        <p14:creationId xmlns:p14="http://schemas.microsoft.com/office/powerpoint/2010/main" val="145457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a:solidFill>
                  <a:schemeClr val="tx1"/>
                </a:solidFill>
                <a:latin typeface="+mn-lt"/>
                <a:ea typeface="ＭＳ Ｐゴシック" charset="-128"/>
                <a:cs typeface="ＭＳ Ｐゴシック" charset="-128"/>
              </a:rPr>
              <a:t>Organisation: </a:t>
            </a:r>
            <a:r>
              <a:rPr lang="en-US" sz="1200" b="0" i="0" u="none" strike="noStrike" kern="1200" baseline="0" dirty="0">
                <a:solidFill>
                  <a:schemeClr val="tx1"/>
                </a:solidFill>
                <a:latin typeface="+mn-lt"/>
                <a:ea typeface="ＭＳ Ｐゴシック" charset="-128"/>
                <a:cs typeface="ＭＳ Ｐゴシック" charset="-128"/>
              </a:rPr>
              <a:t>The most common way of grouping requirements is</a:t>
            </a:r>
          </a:p>
          <a:p>
            <a:r>
              <a:rPr lang="en-US" sz="1200" b="0" i="0" u="none" strike="noStrike" kern="1200" baseline="0" dirty="0">
                <a:solidFill>
                  <a:schemeClr val="tx1"/>
                </a:solidFill>
                <a:latin typeface="+mn-lt"/>
                <a:ea typeface="ＭＳ Ｐゴシック" charset="-128"/>
                <a:cs typeface="ＭＳ Ｐゴシック" charset="-128"/>
              </a:rPr>
              <a:t>to use a model of the system architecture to identify sub-systems and to associate</a:t>
            </a:r>
          </a:p>
          <a:p>
            <a:r>
              <a:rPr lang="en-US" sz="1200" b="0" i="0" u="none" strike="noStrike" kern="1200" baseline="0" dirty="0">
                <a:solidFill>
                  <a:schemeClr val="tx1"/>
                </a:solidFill>
                <a:latin typeface="+mn-lt"/>
                <a:ea typeface="ＭＳ Ｐゴシック" charset="-128"/>
                <a:cs typeface="ＭＳ Ｐゴシック" charset="-128"/>
              </a:rPr>
              <a:t>requirements with each sub-system. In practice, requirements engineering</a:t>
            </a:r>
          </a:p>
          <a:p>
            <a:r>
              <a:rPr lang="en-US" sz="1200" b="0" i="0" u="none" strike="noStrike" kern="1200" baseline="0" dirty="0">
                <a:solidFill>
                  <a:schemeClr val="tx1"/>
                </a:solidFill>
                <a:latin typeface="+mn-lt"/>
                <a:ea typeface="ＭＳ Ｐゴシック" charset="-128"/>
                <a:cs typeface="ＭＳ Ｐゴシック" charset="-128"/>
              </a:rPr>
              <a:t>and architectural design cannot be completely separate activities.</a:t>
            </a:r>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30</a:t>
            </a:fld>
            <a:endParaRPr lang="en-US"/>
          </a:p>
        </p:txBody>
      </p:sp>
    </p:spTree>
    <p:extLst>
      <p:ext uri="{BB962C8B-B14F-4D97-AF65-F5344CB8AC3E}">
        <p14:creationId xmlns:p14="http://schemas.microsoft.com/office/powerpoint/2010/main" val="370793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37</a:t>
            </a:fld>
            <a:endParaRPr lang="en-US"/>
          </a:p>
        </p:txBody>
      </p:sp>
    </p:spTree>
    <p:extLst>
      <p:ext uri="{BB962C8B-B14F-4D97-AF65-F5344CB8AC3E}">
        <p14:creationId xmlns:p14="http://schemas.microsoft.com/office/powerpoint/2010/main" val="139117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a:defRPr/>
            </a:pPr>
            <a:fld id="{460DBBD1-181E-744E-89E7-45F0EE4D9123}" type="slidenum">
              <a:rPr lang="en-US" smtClean="0"/>
              <a:pPr>
                <a:defRPr/>
              </a:pPr>
              <a:t>49</a:t>
            </a:fld>
            <a:endParaRPr lang="en-US"/>
          </a:p>
        </p:txBody>
      </p:sp>
    </p:spTree>
    <p:extLst>
      <p:ext uri="{BB962C8B-B14F-4D97-AF65-F5344CB8AC3E}">
        <p14:creationId xmlns:p14="http://schemas.microsoft.com/office/powerpoint/2010/main" val="3582781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81976BF-ADB6-4CEE-94E1-3D8924FCB5D3}" type="slidenum">
              <a:rPr lang="en-GB" altLang="tr-TR">
                <a:latin typeface="Arial" panose="020B0604020202020204" pitchFamily="34" charset="0"/>
              </a:rPr>
              <a:pPr/>
              <a:t>52</a:t>
            </a:fld>
            <a:endParaRPr lang="en-GB" altLang="tr-TR">
              <a:latin typeface="Arial" panose="020B0604020202020204"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anose="020B0604020202020204" pitchFamily="34" charset="0"/>
            </a:endParaRPr>
          </a:p>
        </p:txBody>
      </p:sp>
    </p:spTree>
    <p:extLst>
      <p:ext uri="{BB962C8B-B14F-4D97-AF65-F5344CB8AC3E}">
        <p14:creationId xmlns:p14="http://schemas.microsoft.com/office/powerpoint/2010/main" val="89262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53</a:t>
            </a:fld>
            <a:endParaRPr lang="en-US"/>
          </a:p>
        </p:txBody>
      </p:sp>
    </p:spTree>
    <p:extLst>
      <p:ext uri="{BB962C8B-B14F-4D97-AF65-F5344CB8AC3E}">
        <p14:creationId xmlns:p14="http://schemas.microsoft.com/office/powerpoint/2010/main" val="63790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a:prstGeom prst="rect">
            <a:avLst/>
          </a:prstGeo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17FA350-ACFB-473C-A257-AA48362C9C6D}" type="slidenum">
              <a:rPr lang="en-US" altLang="tr-TR"/>
              <a:pPr/>
              <a:t>‹#›</a:t>
            </a:fld>
            <a:endParaRPr lang="en-US" altLang="tr-TR"/>
          </a:p>
        </p:txBody>
      </p:sp>
    </p:spTree>
    <p:extLst>
      <p:ext uri="{BB962C8B-B14F-4D97-AF65-F5344CB8AC3E}">
        <p14:creationId xmlns:p14="http://schemas.microsoft.com/office/powerpoint/2010/main" val="177364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hyperlink" Target="http://www.math-cs.gordon.edu/courses/cs211/ATMExample/UseCases.html#Session" TargetMode="External"/><Relationship Id="rId2" Type="http://schemas.openxmlformats.org/officeDocument/2006/relationships/hyperlink" Target="http://www.craiglarman.com/wiki/downloads/applying_uml/larman-ch6-applying-evolutionary-use-cases.pdf" TargetMode="Externa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b="1" dirty="0"/>
              <a:t>A medical ethics manager </a:t>
            </a:r>
            <a:r>
              <a:rPr lang="en-US" dirty="0"/>
              <a:t>who must ensure that the system meets current ethical guidelines for patient care.</a:t>
            </a:r>
            <a:endParaRPr lang="en-GB" dirty="0"/>
          </a:p>
          <a:p>
            <a:r>
              <a:rPr lang="en-US" b="1" dirty="0"/>
              <a:t>Health care managers</a:t>
            </a:r>
            <a:r>
              <a:rPr lang="en-US" b="1" i="1" dirty="0"/>
              <a:t> </a:t>
            </a:r>
            <a:r>
              <a:rPr lang="en-US" dirty="0"/>
              <a:t>who obtain management information from the system.</a:t>
            </a:r>
            <a:endParaRPr lang="en-GB" dirty="0"/>
          </a:p>
          <a:p>
            <a:r>
              <a:rPr lang="en-US" b="1" dirty="0"/>
              <a:t>Medical records staff</a:t>
            </a:r>
            <a:r>
              <a:rPr lang="en-US" b="1"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a:t>
            </a:r>
            <a:r>
              <a:rPr lang="en-US" b="1" dirty="0"/>
              <a:t>use incremental requirements engineering </a:t>
            </a:r>
            <a:r>
              <a:rPr lang="en-US" dirty="0"/>
              <a:t>and may express requirements as ‘</a:t>
            </a:r>
            <a:r>
              <a:rPr lang="en-US" b="1" dirty="0"/>
              <a:t>user stories</a:t>
            </a:r>
            <a:r>
              <a:rPr lang="en-US" dirty="0"/>
              <a:t>’ (discussed earlier).</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Functional </a:t>
            </a:r>
            <a:r>
              <a:rPr lang="en-GB" i="1" dirty="0"/>
              <a:t>user</a:t>
            </a:r>
            <a:r>
              <a:rPr lang="en-GB" dirty="0"/>
              <a:t> requirements may be high-level statements of what the system should do.</a:t>
            </a:r>
          </a:p>
          <a:p>
            <a:r>
              <a:rPr lang="en-GB" dirty="0"/>
              <a:t>Functional </a:t>
            </a:r>
            <a:r>
              <a:rPr lang="en-GB" i="1" dirty="0"/>
              <a:t>system</a:t>
            </a:r>
            <a:r>
              <a:rPr lang="en-GB" dirty="0"/>
              <a:t>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Functional requirements examples</a:t>
            </a:r>
          </a:p>
        </p:txBody>
      </p:sp>
      <p:sp>
        <p:nvSpPr>
          <p:cNvPr id="77827" name="Rectangle 3"/>
          <p:cNvSpPr>
            <a:spLocks noGrp="1" noChangeArrowheads="1"/>
          </p:cNvSpPr>
          <p:nvPr>
            <p:ph idx="1"/>
          </p:nvPr>
        </p:nvSpPr>
        <p:spPr/>
        <p:txBody>
          <a:bodyPr/>
          <a:lstStyle/>
          <a:p>
            <a:r>
              <a:rPr lang="en-US" dirty="0"/>
              <a:t>A user shall be able to </a:t>
            </a:r>
            <a:r>
              <a:rPr lang="en-US" i="1" dirty="0"/>
              <a:t>search</a:t>
            </a:r>
            <a:r>
              <a:rPr lang="en-US" dirty="0"/>
              <a:t>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Nonfunctional requirements examples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71182919"/>
              </p:ext>
            </p:extLst>
          </p:nvPr>
        </p:nvGraphicFramePr>
        <p:xfrm>
          <a:off x="968632" y="1700808"/>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dirty="0"/>
              <a:t>Non-functional requirements may be very difficult to state precisely and imprecise requirements may be difficult to verify. </a:t>
            </a:r>
          </a:p>
          <a:p>
            <a:r>
              <a:rPr lang="en-GB" sz="2400" dirty="0"/>
              <a:t>Goal</a:t>
            </a:r>
          </a:p>
          <a:p>
            <a:pPr lvl="1"/>
            <a:r>
              <a:rPr lang="en-GB" sz="2000" dirty="0"/>
              <a:t>A general intention of the user such as ease of use.</a:t>
            </a:r>
          </a:p>
          <a:p>
            <a:r>
              <a:rPr lang="en-GB" sz="2400" dirty="0"/>
              <a:t>Verifiable non-functional requirement</a:t>
            </a:r>
          </a:p>
          <a:p>
            <a:pPr lvl="1"/>
            <a:r>
              <a:rPr lang="en-GB" sz="2000" dirty="0"/>
              <a:t>A statement using some measure that can be objectively tested.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Goal vs. Testable non-functional requirement</a:t>
            </a:r>
            <a:endParaRPr lang="en-US" dirty="0"/>
          </a:p>
        </p:txBody>
      </p:sp>
      <p:sp>
        <p:nvSpPr>
          <p:cNvPr id="3" name="Content Placeholder 2"/>
          <p:cNvSpPr>
            <a:spLocks noGrp="1"/>
          </p:cNvSpPr>
          <p:nvPr>
            <p:ph idx="1"/>
          </p:nvPr>
        </p:nvSpPr>
        <p:spPr/>
        <p:txBody>
          <a:bodyPr/>
          <a:lstStyle/>
          <a:p>
            <a:r>
              <a:rPr lang="en-US" i="1" dirty="0"/>
              <a:t>The system should be easy to use by medical staff and should be organized in</a:t>
            </a:r>
            <a:r>
              <a:rPr lang="tr-TR" i="1" dirty="0"/>
              <a:t> </a:t>
            </a:r>
            <a:r>
              <a:rPr lang="en-US" i="1" dirty="0"/>
              <a:t>such a way that user errors are minimized.</a:t>
            </a:r>
            <a:endParaRPr lang="tr-TR" i="1" dirty="0"/>
          </a:p>
          <a:p>
            <a:endParaRPr lang="tr-TR" i="1" dirty="0"/>
          </a:p>
          <a:p>
            <a:r>
              <a:rPr lang="en-US" i="1" dirty="0"/>
              <a:t>Medical staff shall be able to use all the system functions after four hours of</a:t>
            </a:r>
            <a:r>
              <a:rPr lang="tr-TR" i="1" dirty="0"/>
              <a:t> </a:t>
            </a:r>
            <a:r>
              <a:rPr lang="en-US" i="1" dirty="0"/>
              <a:t>training. After this training, the </a:t>
            </a:r>
            <a:r>
              <a:rPr lang="tr-TR" i="1" dirty="0"/>
              <a:t>a</a:t>
            </a:r>
            <a:r>
              <a:rPr lang="en-US" i="1" dirty="0" err="1"/>
              <a:t>verage</a:t>
            </a:r>
            <a:r>
              <a:rPr lang="en-US" i="1" dirty="0"/>
              <a:t> number of errors made by experienced</a:t>
            </a:r>
            <a:r>
              <a:rPr lang="tr-TR" i="1" dirty="0"/>
              <a:t> </a:t>
            </a:r>
            <a:r>
              <a:rPr lang="en-US" i="1" dirty="0"/>
              <a:t>users shall not exceed two per hour of system use.</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Tree>
    <p:extLst>
      <p:ext uri="{BB962C8B-B14F-4D97-AF65-F5344CB8AC3E}">
        <p14:creationId xmlns:p14="http://schemas.microsoft.com/office/powerpoint/2010/main" val="2452002223"/>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22432654"/>
              </p:ext>
            </p:extLst>
          </p:nvPr>
        </p:nvGraphicFramePr>
        <p:xfrm>
          <a:off x="827584" y="1484784"/>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pic>
        <p:nvPicPr>
          <p:cNvPr id="4" name="Picture 3" descr="4.12 ReqEngSpiral.eps"/>
          <p:cNvPicPr>
            <a:picLocks noChangeAspect="1"/>
          </p:cNvPicPr>
          <p:nvPr/>
        </p:nvPicPr>
        <p:blipFill>
          <a:blip r:embed="rId3"/>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a:xfrm>
            <a:off x="457200" y="1412776"/>
            <a:ext cx="8229600" cy="4525963"/>
          </a:xfrm>
        </p:spPr>
        <p:txBody>
          <a:bodyPr/>
          <a:lstStyle/>
          <a:p>
            <a:r>
              <a:rPr lang="en-GB" dirty="0"/>
              <a:t>Sometimes called requirements elicitation or requirements discovery.</a:t>
            </a:r>
          </a:p>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a:t>
            </a:r>
            <a:r>
              <a:rPr lang="en-GB" b="1" i="1" dirty="0"/>
              <a:t>services</a:t>
            </a:r>
            <a:r>
              <a:rPr lang="en-GB" dirty="0"/>
              <a:t> that a</a:t>
            </a:r>
            <a:r>
              <a:rPr lang="tr-TR" dirty="0"/>
              <a:t> </a:t>
            </a:r>
            <a:r>
              <a:rPr lang="en-GB" dirty="0"/>
              <a:t>customer requires from a system and the </a:t>
            </a:r>
            <a:r>
              <a:rPr lang="en-GB" b="1" i="1" dirty="0"/>
              <a:t>constraints</a:t>
            </a:r>
            <a:r>
              <a:rPr lang="en-GB" dirty="0"/>
              <a:t>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1045963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a:t>
            </a:r>
            <a:r>
              <a:rPr lang="tr-TR" dirty="0"/>
              <a:t>:</a:t>
            </a:r>
            <a:r>
              <a:rPr lang="en-US" dirty="0"/>
              <a:t>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a:xfrm>
            <a:off x="457200" y="1412776"/>
            <a:ext cx="8229600" cy="4525963"/>
          </a:xfrm>
        </p:spPr>
        <p:txBody>
          <a:bodyPr/>
          <a:lstStyle/>
          <a:p>
            <a:r>
              <a:rPr lang="en-US" dirty="0"/>
              <a:t>People usually find it easier to relate to real-life examples rather than abstract</a:t>
            </a:r>
            <a:r>
              <a:rPr lang="tr-TR" dirty="0"/>
              <a:t> </a:t>
            </a:r>
            <a:r>
              <a:rPr lang="en-US" dirty="0"/>
              <a:t>descriptions. They can understand and criticize a scenario of how they might interact</a:t>
            </a:r>
            <a:r>
              <a:rPr lang="tr-TR" dirty="0"/>
              <a:t> </a:t>
            </a:r>
            <a:r>
              <a:rPr lang="en-US" dirty="0"/>
              <a:t>with a software system. </a:t>
            </a:r>
          </a:p>
          <a:p>
            <a:r>
              <a:rPr lang="en-US" dirty="0"/>
              <a:t>Requirements engineers can use the information gained</a:t>
            </a:r>
            <a:r>
              <a:rPr lang="tr-TR" dirty="0"/>
              <a:t> </a:t>
            </a:r>
            <a:r>
              <a:rPr lang="en-US" dirty="0"/>
              <a:t>from this discussion to formulate the actual system requirements.</a:t>
            </a:r>
            <a:endParaRPr lang="tr-TR" dirty="0"/>
          </a:p>
          <a:p>
            <a:r>
              <a:rPr lang="en-US" dirty="0"/>
              <a:t>Scenarios and user stories are real-life examples of how a system can be used.</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a:xfrm>
            <a:off x="457200" y="1412776"/>
            <a:ext cx="8229600" cy="4525963"/>
          </a:xfrm>
        </p:spPr>
        <p:txBody>
          <a:bodyPr/>
          <a:lstStyle/>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extLst>
      <p:ext uri="{BB962C8B-B14F-4D97-AF65-F5344CB8AC3E}">
        <p14:creationId xmlns:p14="http://schemas.microsoft.com/office/powerpoint/2010/main" val="418588678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pic>
        <p:nvPicPr>
          <p:cNvPr id="133122"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0125" t="11693" r="20435" b="8324"/>
          <a:stretch/>
        </p:blipFill>
        <p:spPr bwMode="auto">
          <a:xfrm>
            <a:off x="971600" y="1196752"/>
            <a:ext cx="7128792" cy="5393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53904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a:t>
            </a:r>
            <a:r>
              <a:rPr lang="en-US" dirty="0" err="1"/>
              <a:t>dow</a:t>
            </a:r>
            <a:r>
              <a:rPr lang="tr-TR" dirty="0"/>
              <a:t>n</a:t>
            </a:r>
            <a:r>
              <a:rPr lang="en-US" dirty="0"/>
              <a:t> the user and system requirements in a </a:t>
            </a:r>
            <a:r>
              <a:rPr lang="en-US" b="1" dirty="0"/>
              <a:t>requirements document</a:t>
            </a:r>
            <a:r>
              <a:rPr lang="en-US" dirty="0"/>
              <a:t>.</a:t>
            </a:r>
          </a:p>
          <a:p>
            <a:pPr lvl="1"/>
            <a:r>
              <a:rPr lang="en-US" b="1" dirty="0"/>
              <a:t>User requirements </a:t>
            </a:r>
            <a:r>
              <a:rPr lang="en-US" dirty="0"/>
              <a:t>have to be understandable by end-users and customers who do not have a technical background.</a:t>
            </a:r>
          </a:p>
          <a:p>
            <a:pPr lvl="1"/>
            <a:r>
              <a:rPr lang="en-US" b="1" dirty="0"/>
              <a:t>System requirements </a:t>
            </a:r>
            <a:r>
              <a:rPr lang="en-US" dirty="0"/>
              <a:t>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93984775"/>
              </p:ext>
            </p:extLst>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Mathematical specifications – e.g. Z-Notation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tr-TR" dirty="0"/>
              <a:t>; ‘</a:t>
            </a:r>
            <a:r>
              <a:rPr lang="tr-TR" dirty="0" err="1"/>
              <a:t>architecture</a:t>
            </a:r>
            <a:r>
              <a:rPr lang="tr-TR" dirty="0"/>
              <a:t>, </a:t>
            </a:r>
            <a:r>
              <a:rPr lang="tr-TR" dirty="0" err="1"/>
              <a:t>module</a:t>
            </a:r>
            <a:r>
              <a:rPr lang="tr-TR" dirty="0"/>
              <a:t>’</a:t>
            </a:r>
            <a:endParaRPr lang="en-GB" dirty="0"/>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Problems with natural language</a:t>
            </a:r>
          </a:p>
        </p:txBody>
      </p:sp>
      <p:sp>
        <p:nvSpPr>
          <p:cNvPr id="55299" name="Rectangle 3"/>
          <p:cNvSpPr>
            <a:spLocks noGrp="1" noChangeArrowheads="1"/>
          </p:cNvSpPr>
          <p:nvPr>
            <p:ph idx="1"/>
          </p:nvPr>
        </p:nvSpPr>
        <p:spPr/>
        <p:txBody>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US" dirty="0"/>
              <a:t>Structured specifications</a:t>
            </a:r>
            <a:endParaRPr lang="en-GB" dirty="0"/>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89"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61"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(Unified Modelling Language). </a:t>
            </a:r>
            <a:endParaRPr lang="tr-TR" dirty="0"/>
          </a:p>
          <a:p>
            <a:r>
              <a:rPr lang="tr-TR" sz="1800" i="1" dirty="0">
                <a:solidFill>
                  <a:srgbClr val="0070C0"/>
                </a:solidFill>
              </a:rPr>
              <a:t>«</a:t>
            </a:r>
            <a:r>
              <a:rPr lang="en-US" sz="1800" dirty="0"/>
              <a:t>A session is started when a customer inserts an ATM card into the card reader slot of the machine. The ATM pulls the card into the machine and reads it. (If the reader cannot read the card due to improper insertion or a damaged stripe, the card is ejected, an error screen is displayed, and the session is aborted.) The customer is asked to enter his/her PIN, and is then allowed to perform one or more transactions, choosing from a menu of possible types of transaction in each case. After each transaction, the customer is asked whether he/she would like to perform another. </a:t>
            </a:r>
            <a:r>
              <a:rPr lang="tr-TR" sz="1800" dirty="0"/>
              <a:t>..</a:t>
            </a:r>
            <a:r>
              <a:rPr lang="en-US" sz="1800" dirty="0"/>
              <a:t>. </a:t>
            </a:r>
            <a:r>
              <a:rPr lang="tr-TR" sz="1800" i="1" dirty="0">
                <a:solidFill>
                  <a:srgbClr val="0070C0"/>
                </a:solidFill>
              </a:rPr>
              <a:t>»</a:t>
            </a:r>
          </a:p>
          <a:p>
            <a:r>
              <a:rPr lang="en-US" altLang="tr-TR" dirty="0"/>
              <a:t>De facto standard in object oriented analysis</a:t>
            </a:r>
          </a:p>
          <a:p>
            <a:pPr lvl="1"/>
            <a:r>
              <a:rPr lang="en-US" altLang="tr-TR" dirty="0"/>
              <a:t>Summarizes user and system interaction</a:t>
            </a:r>
          </a:p>
          <a:p>
            <a:endParaRPr lang="en-GB" sz="1800" i="1" dirty="0">
              <a:solidFill>
                <a:srgbClr val="0070C0"/>
              </a:solidFill>
            </a:endParaRPr>
          </a:p>
        </p:txBody>
      </p:sp>
      <p:sp>
        <p:nvSpPr>
          <p:cNvPr id="5" name="Footer Placeholder 4"/>
          <p:cNvSpPr>
            <a:spLocks noGrp="1"/>
          </p:cNvSpPr>
          <p:nvPr>
            <p:ph type="ftr" sz="quarter" idx="11"/>
          </p:nvPr>
        </p:nvSpPr>
        <p:spPr/>
        <p:txBody>
          <a:bodyPr/>
          <a:lstStyle/>
          <a:p>
            <a:pPr>
              <a:defRPr/>
            </a:pPr>
            <a:r>
              <a:rPr lang="en-US" dirty="0"/>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1854200" y="1916832"/>
            <a:ext cx="5765800" cy="3619500"/>
          </a:xfrm>
          <a:prstGeom prst="rect">
            <a:avLst/>
          </a:prstGeom>
        </p:spPr>
      </p:pic>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extLst>
      <p:ext uri="{BB962C8B-B14F-4D97-AF65-F5344CB8AC3E}">
        <p14:creationId xmlns:p14="http://schemas.microsoft.com/office/powerpoint/2010/main" val="36738192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005220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tr-TR"/>
              <a:t>Use cases</a:t>
            </a:r>
            <a:endParaRPr lang="en-US" altLang="tr-TR" sz="2800">
              <a:sym typeface="Wingdings" panose="05000000000000000000" pitchFamily="2" charset="2"/>
            </a:endParaRPr>
          </a:p>
        </p:txBody>
      </p:sp>
      <p:sp>
        <p:nvSpPr>
          <p:cNvPr id="17411" name="Rectangle 3"/>
          <p:cNvSpPr>
            <a:spLocks noGrp="1" noChangeArrowheads="1"/>
          </p:cNvSpPr>
          <p:nvPr>
            <p:ph type="body" idx="1"/>
          </p:nvPr>
        </p:nvSpPr>
        <p:spPr/>
        <p:txBody>
          <a:bodyPr/>
          <a:lstStyle/>
          <a:p>
            <a:r>
              <a:rPr lang="en-US" altLang="tr-TR" dirty="0"/>
              <a:t>Use cases document the behavior of the system from the users’ point of view. </a:t>
            </a:r>
          </a:p>
          <a:p>
            <a:pPr lvl="1"/>
            <a:r>
              <a:rPr lang="en-US" altLang="tr-TR" dirty="0"/>
              <a:t>User: anything external to the system</a:t>
            </a:r>
          </a:p>
          <a:p>
            <a:r>
              <a:rPr lang="en-US" altLang="tr-TR" dirty="0"/>
              <a:t>A use case involves a sequence of interactions between the initiator and the system</a:t>
            </a:r>
          </a:p>
          <a:p>
            <a:r>
              <a:rPr lang="en-US" altLang="tr-TR" dirty="0"/>
              <a:t>In a use case, the system is considered as a black-box. We are only interested in externally visible behavior</a:t>
            </a:r>
          </a:p>
        </p:txBody>
      </p:sp>
      <p:sp>
        <p:nvSpPr>
          <p:cNvPr id="17412" name="Text Box 4"/>
          <p:cNvSpPr txBox="1">
            <a:spLocks noChangeArrowheads="1"/>
          </p:cNvSpPr>
          <p:nvPr/>
        </p:nvSpPr>
        <p:spPr bwMode="auto">
          <a:xfrm>
            <a:off x="533400" y="6035675"/>
            <a:ext cx="7840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en-US" altLang="tr-TR" sz="1400" dirty="0">
                <a:solidFill>
                  <a:schemeClr val="tx2"/>
                </a:solidFill>
                <a:sym typeface="Wingdings" panose="05000000000000000000" pitchFamily="2" charset="2"/>
              </a:rPr>
              <a:t>“Getting started: Using use cases to capture requirements”, James Rumbaugh, 1994 </a:t>
            </a:r>
          </a:p>
          <a:p>
            <a:pPr>
              <a:spcBef>
                <a:spcPct val="0"/>
              </a:spcBef>
              <a:buClrTx/>
              <a:buSzTx/>
              <a:buFontTx/>
              <a:buNone/>
            </a:pPr>
            <a:r>
              <a:rPr lang="en-US" altLang="tr-TR" sz="1400" dirty="0">
                <a:solidFill>
                  <a:schemeClr val="tx2"/>
                </a:solidFill>
                <a:sym typeface="Wingdings" panose="05000000000000000000" pitchFamily="2" charset="2"/>
              </a:rPr>
              <a:t>“Using UML”,  Perdita Stevens, Rob Pooley, 2000</a:t>
            </a:r>
          </a:p>
        </p:txBody>
      </p:sp>
    </p:spTree>
    <p:extLst>
      <p:ext uri="{BB962C8B-B14F-4D97-AF65-F5344CB8AC3E}">
        <p14:creationId xmlns:p14="http://schemas.microsoft.com/office/powerpoint/2010/main" val="1243364116"/>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pic>
        <p:nvPicPr>
          <p:cNvPr id="7" name="Picture 6"/>
          <p:cNvPicPr>
            <a:picLocks noChangeAspect="1"/>
          </p:cNvPicPr>
          <p:nvPr/>
        </p:nvPicPr>
        <p:blipFill>
          <a:blip r:embed="rId3"/>
          <a:stretch>
            <a:fillRect/>
          </a:stretch>
        </p:blipFill>
        <p:spPr>
          <a:xfrm>
            <a:off x="827584" y="1647825"/>
            <a:ext cx="7226300" cy="3365500"/>
          </a:xfrm>
          <a:prstGeom prst="rect">
            <a:avLst/>
          </a:prstGeom>
        </p:spPr>
      </p:pic>
    </p:spTree>
    <p:extLst>
      <p:ext uri="{BB962C8B-B14F-4D97-AF65-F5344CB8AC3E}">
        <p14:creationId xmlns:p14="http://schemas.microsoft.com/office/powerpoint/2010/main" val="1192289392"/>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tr-TR" dirty="0"/>
              <a:t>Use Case: </a:t>
            </a:r>
            <a:r>
              <a:rPr lang="en-US" altLang="tr-TR" i="1" dirty="0"/>
              <a:t>Requirements in Context</a:t>
            </a:r>
            <a:r>
              <a:rPr lang="en-US" altLang="tr-TR" dirty="0"/>
              <a:t> </a:t>
            </a:r>
          </a:p>
        </p:txBody>
      </p:sp>
      <p:sp>
        <p:nvSpPr>
          <p:cNvPr id="18435" name="Rectangle 3"/>
          <p:cNvSpPr>
            <a:spLocks noGrp="1" noChangeArrowheads="1"/>
          </p:cNvSpPr>
          <p:nvPr>
            <p:ph type="body" idx="1"/>
          </p:nvPr>
        </p:nvSpPr>
        <p:spPr/>
        <p:txBody>
          <a:bodyPr/>
          <a:lstStyle/>
          <a:p>
            <a:pPr marL="457200" indent="-457200">
              <a:buSzTx/>
            </a:pPr>
            <a:r>
              <a:rPr lang="en-US" altLang="tr-TR" dirty="0"/>
              <a:t>Informally, a </a:t>
            </a:r>
            <a:r>
              <a:rPr lang="en-US" altLang="tr-TR" i="1" dirty="0"/>
              <a:t>use case </a:t>
            </a:r>
            <a:r>
              <a:rPr lang="en-US" altLang="tr-TR" dirty="0"/>
              <a:t>is a story of using a system to fulfill a goal.</a:t>
            </a:r>
          </a:p>
          <a:p>
            <a:pPr marL="914400" lvl="1" indent="-457200">
              <a:buSzTx/>
              <a:buFont typeface="Wingdings" panose="05000000000000000000" pitchFamily="2" charset="2"/>
              <a:buChar char="q"/>
            </a:pPr>
            <a:r>
              <a:rPr lang="en-US" altLang="tr-TR" i="1"/>
              <a:t>Rent Videos</a:t>
            </a:r>
          </a:p>
          <a:p>
            <a:pPr marL="457200" indent="-457200">
              <a:buSzTx/>
            </a:pPr>
            <a:r>
              <a:rPr lang="en-US" altLang="tr-TR" dirty="0"/>
              <a:t>Used by </a:t>
            </a:r>
            <a:r>
              <a:rPr lang="en-US" altLang="tr-TR" i="1" dirty="0"/>
              <a:t>primary actors</a:t>
            </a:r>
          </a:p>
          <a:p>
            <a:pPr marL="914400" lvl="1" indent="-457200">
              <a:buSzTx/>
              <a:buFont typeface="Wingdings" panose="05000000000000000000" pitchFamily="2" charset="2"/>
              <a:buChar char="q"/>
            </a:pPr>
            <a:r>
              <a:rPr lang="en-US" altLang="tr-TR" i="1" dirty="0"/>
              <a:t>E.g., Clerk</a:t>
            </a:r>
          </a:p>
          <a:p>
            <a:pPr marL="914400" lvl="1" indent="-457200">
              <a:buSzTx/>
              <a:buFont typeface="Wingdings" panose="05000000000000000000" pitchFamily="2" charset="2"/>
              <a:buChar char="q"/>
            </a:pPr>
            <a:r>
              <a:rPr lang="en-US" altLang="tr-TR" dirty="0"/>
              <a:t>External agents</a:t>
            </a:r>
          </a:p>
          <a:p>
            <a:pPr marL="914400" lvl="1" indent="-457200">
              <a:buSzTx/>
              <a:buFont typeface="Wingdings" panose="05000000000000000000" pitchFamily="2" charset="2"/>
              <a:buChar char="q"/>
            </a:pPr>
            <a:r>
              <a:rPr lang="en-US" altLang="tr-TR" dirty="0"/>
              <a:t>something with behavior</a:t>
            </a:r>
          </a:p>
          <a:p>
            <a:pPr marL="457200" indent="-457200">
              <a:buSzTx/>
            </a:pPr>
            <a:r>
              <a:rPr lang="en-US" altLang="tr-TR" dirty="0"/>
              <a:t>Use </a:t>
            </a:r>
            <a:r>
              <a:rPr lang="en-US" altLang="tr-TR" i="1" dirty="0"/>
              <a:t>supporting actors</a:t>
            </a:r>
            <a:r>
              <a:rPr lang="en-US" altLang="tr-TR" dirty="0"/>
              <a:t>. </a:t>
            </a:r>
          </a:p>
          <a:p>
            <a:pPr marL="914400" lvl="1" indent="-457200">
              <a:buSzTx/>
              <a:buFont typeface="Wingdings" panose="05000000000000000000" pitchFamily="2" charset="2"/>
              <a:buChar char="q"/>
            </a:pPr>
            <a:r>
              <a:rPr lang="en-US" altLang="tr-TR" i="1" dirty="0" err="1"/>
              <a:t>CreditAuthorizationSystem</a:t>
            </a:r>
            <a:endParaRPr lang="en-US" altLang="tr-TR" i="1" dirty="0"/>
          </a:p>
        </p:txBody>
      </p:sp>
    </p:spTree>
    <p:extLst>
      <p:ext uri="{BB962C8B-B14F-4D97-AF65-F5344CB8AC3E}">
        <p14:creationId xmlns:p14="http://schemas.microsoft.com/office/powerpoint/2010/main" val="266962897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tr-TR"/>
              <a:t>Use cases diagrams: Actors</a:t>
            </a:r>
            <a:endParaRPr lang="en-US" altLang="tr-TR" sz="2800">
              <a:sym typeface="Wingdings" panose="05000000000000000000" pitchFamily="2" charset="2"/>
            </a:endParaRPr>
          </a:p>
        </p:txBody>
      </p:sp>
      <p:sp>
        <p:nvSpPr>
          <p:cNvPr id="23555" name="Rectangle 3"/>
          <p:cNvSpPr>
            <a:spLocks noGrp="1" noChangeArrowheads="1"/>
          </p:cNvSpPr>
          <p:nvPr>
            <p:ph type="body" idx="1"/>
          </p:nvPr>
        </p:nvSpPr>
        <p:spPr/>
        <p:txBody>
          <a:bodyPr/>
          <a:lstStyle/>
          <a:p>
            <a:r>
              <a:rPr lang="en-US" altLang="tr-TR" dirty="0"/>
              <a:t>An</a:t>
            </a:r>
            <a:r>
              <a:rPr lang="en-US" altLang="tr-TR" b="1" dirty="0"/>
              <a:t> actor </a:t>
            </a:r>
            <a:r>
              <a:rPr lang="en-US" altLang="tr-TR" dirty="0"/>
              <a:t>is a role played by an outside entity that interacts directly with the system</a:t>
            </a:r>
          </a:p>
          <a:p>
            <a:pPr lvl="1"/>
            <a:r>
              <a:rPr lang="en-US" altLang="tr-TR" dirty="0"/>
              <a:t>An actor can be a human, or a machine or program</a:t>
            </a:r>
          </a:p>
          <a:p>
            <a:pPr lvl="1"/>
            <a:r>
              <a:rPr lang="en-US" altLang="tr-TR" dirty="0">
                <a:solidFill>
                  <a:srgbClr val="FF0000"/>
                </a:solidFill>
              </a:rPr>
              <a:t>An actor is something with behavior</a:t>
            </a:r>
            <a:endParaRPr lang="tr-TR" altLang="tr-TR" dirty="0">
              <a:solidFill>
                <a:srgbClr val="FF0000"/>
              </a:solidFill>
            </a:endParaRPr>
          </a:p>
          <a:p>
            <a:pPr lvl="1"/>
            <a:endParaRPr lang="en-US" altLang="tr-TR" dirty="0"/>
          </a:p>
          <a:p>
            <a:endParaRPr lang="en-US" altLang="tr-TR" dirty="0"/>
          </a:p>
        </p:txBody>
      </p:sp>
      <p:grpSp>
        <p:nvGrpSpPr>
          <p:cNvPr id="23556" name="Group 4"/>
          <p:cNvGrpSpPr>
            <a:grpSpLocks/>
          </p:cNvGrpSpPr>
          <p:nvPr/>
        </p:nvGrpSpPr>
        <p:grpSpPr bwMode="auto">
          <a:xfrm>
            <a:off x="7020272" y="4077072"/>
            <a:ext cx="1068389" cy="1023938"/>
            <a:chOff x="3772" y="2832"/>
            <a:chExt cx="673" cy="645"/>
          </a:xfrm>
        </p:grpSpPr>
        <p:grpSp>
          <p:nvGrpSpPr>
            <p:cNvPr id="23557" name="Group 5"/>
            <p:cNvGrpSpPr>
              <a:grpSpLocks/>
            </p:cNvGrpSpPr>
            <p:nvPr/>
          </p:nvGrpSpPr>
          <p:grpSpPr bwMode="auto">
            <a:xfrm>
              <a:off x="4032" y="2832"/>
              <a:ext cx="192" cy="384"/>
              <a:chOff x="768" y="2976"/>
              <a:chExt cx="192" cy="384"/>
            </a:xfrm>
          </p:grpSpPr>
          <p:sp>
            <p:nvSpPr>
              <p:cNvPr id="23559" name="Oval 6"/>
              <p:cNvSpPr>
                <a:spLocks noChangeArrowheads="1"/>
              </p:cNvSpPr>
              <p:nvPr/>
            </p:nvSpPr>
            <p:spPr bwMode="auto">
              <a:xfrm>
                <a:off x="816" y="29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tr-TR" altLang="tr-TR" sz="1800"/>
              </a:p>
            </p:txBody>
          </p:sp>
          <p:sp>
            <p:nvSpPr>
              <p:cNvPr id="23560" name="Line 7"/>
              <p:cNvSpPr>
                <a:spLocks noChangeShapeType="1"/>
              </p:cNvSpPr>
              <p:nvPr/>
            </p:nvSpPr>
            <p:spPr bwMode="auto">
              <a:xfrm>
                <a:off x="864"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3561" name="Line 8"/>
              <p:cNvSpPr>
                <a:spLocks noChangeShapeType="1"/>
              </p:cNvSpPr>
              <p:nvPr/>
            </p:nvSpPr>
            <p:spPr bwMode="auto">
              <a:xfrm>
                <a:off x="768" y="312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3562" name="Line 9"/>
              <p:cNvSpPr>
                <a:spLocks noChangeShapeType="1"/>
              </p:cNvSpPr>
              <p:nvPr/>
            </p:nvSpPr>
            <p:spPr bwMode="auto">
              <a:xfrm flipH="1">
                <a:off x="768"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3563" name="Line 10"/>
              <p:cNvSpPr>
                <a:spLocks noChangeShapeType="1"/>
              </p:cNvSpPr>
              <p:nvPr/>
            </p:nvSpPr>
            <p:spPr bwMode="auto">
              <a:xfrm>
                <a:off x="864" y="321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23558" name="Rectangle 11"/>
            <p:cNvSpPr>
              <a:spLocks noChangeArrowheads="1"/>
            </p:cNvSpPr>
            <p:nvPr/>
          </p:nvSpPr>
          <p:spPr bwMode="auto">
            <a:xfrm>
              <a:off x="3772" y="3264"/>
              <a:ext cx="67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en-US" altLang="tr-TR" sz="1600" dirty="0" err="1">
                  <a:latin typeface="Times New Roman" panose="02020603050405020304" pitchFamily="18" charset="0"/>
                </a:rPr>
                <a:t>Çöp</a:t>
              </a:r>
              <a:r>
                <a:rPr lang="en-US" altLang="tr-TR" sz="1600" dirty="0">
                  <a:latin typeface="Times New Roman" panose="02020603050405020304" pitchFamily="18" charset="0"/>
                </a:rPr>
                <a:t> Adam</a:t>
              </a:r>
            </a:p>
          </p:txBody>
        </p:sp>
      </p:grpSp>
    </p:spTree>
    <p:extLst>
      <p:ext uri="{BB962C8B-B14F-4D97-AF65-F5344CB8AC3E}">
        <p14:creationId xmlns:p14="http://schemas.microsoft.com/office/powerpoint/2010/main" val="274696563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tr-TR" sz="4000"/>
              <a:t>Guideline questions for identifying actors</a:t>
            </a:r>
          </a:p>
        </p:txBody>
      </p:sp>
      <p:sp>
        <p:nvSpPr>
          <p:cNvPr id="24579" name="Rectangle 3"/>
          <p:cNvSpPr>
            <a:spLocks noGrp="1" noChangeArrowheads="1"/>
          </p:cNvSpPr>
          <p:nvPr>
            <p:ph type="body" idx="1"/>
          </p:nvPr>
        </p:nvSpPr>
        <p:spPr/>
        <p:txBody>
          <a:bodyPr/>
          <a:lstStyle/>
          <a:p>
            <a:r>
              <a:rPr lang="en-US" altLang="tr-TR"/>
              <a:t>Which user groups are supported by the system to perform their work? </a:t>
            </a:r>
          </a:p>
          <a:p>
            <a:r>
              <a:rPr lang="en-US" altLang="tr-TR"/>
              <a:t>Which user groups execute the system's main functions? </a:t>
            </a:r>
          </a:p>
          <a:p>
            <a:r>
              <a:rPr lang="en-US" altLang="tr-TR"/>
              <a:t>Which user groups perform secondary functions, such as maintenance and administration? </a:t>
            </a:r>
          </a:p>
          <a:p>
            <a:r>
              <a:rPr lang="en-US" altLang="tr-TR"/>
              <a:t>With what external hardware or software system will your system interact? </a:t>
            </a:r>
          </a:p>
        </p:txBody>
      </p:sp>
    </p:spTree>
    <p:extLst>
      <p:ext uri="{BB962C8B-B14F-4D97-AF65-F5344CB8AC3E}">
        <p14:creationId xmlns:p14="http://schemas.microsoft.com/office/powerpoint/2010/main" val="1699186621"/>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tr-TR"/>
              <a:t>Scenarios and Use Cases</a:t>
            </a:r>
            <a:endParaRPr lang="tr-TR" altLang="tr-TR"/>
          </a:p>
        </p:txBody>
      </p:sp>
      <p:sp>
        <p:nvSpPr>
          <p:cNvPr id="25603" name="Rectangle 3"/>
          <p:cNvSpPr>
            <a:spLocks noGrp="1" noChangeArrowheads="1"/>
          </p:cNvSpPr>
          <p:nvPr>
            <p:ph type="body" idx="1"/>
          </p:nvPr>
        </p:nvSpPr>
        <p:spPr/>
        <p:txBody>
          <a:bodyPr/>
          <a:lstStyle/>
          <a:p>
            <a:pPr>
              <a:buSzTx/>
            </a:pPr>
            <a:r>
              <a:rPr lang="en-US" altLang="tr-TR" dirty="0"/>
              <a:t>A scenario = A use case instance</a:t>
            </a:r>
            <a:endParaRPr lang="tr-TR" altLang="tr-TR" dirty="0"/>
          </a:p>
          <a:p>
            <a:pPr lvl="1">
              <a:buSzTx/>
              <a:buFont typeface="Wingdings" panose="05000000000000000000" pitchFamily="2" charset="2"/>
              <a:buChar char="q"/>
            </a:pPr>
            <a:r>
              <a:rPr lang="en-US" altLang="tr-TR" dirty="0"/>
              <a:t>One particular story of using a system</a:t>
            </a:r>
          </a:p>
          <a:p>
            <a:pPr lvl="2">
              <a:buFont typeface="Wingdings" panose="05000000000000000000" pitchFamily="2" charset="2"/>
              <a:buChar char="q"/>
            </a:pPr>
            <a:r>
              <a:rPr lang="en-US" altLang="tr-TR" dirty="0"/>
              <a:t>E.g., successfully purchasing items with cash.</a:t>
            </a:r>
          </a:p>
          <a:p>
            <a:pPr lvl="1">
              <a:buFont typeface="Wingdings" panose="05000000000000000000" pitchFamily="2" charset="2"/>
              <a:buChar char="q"/>
            </a:pPr>
            <a:r>
              <a:rPr lang="en-US" altLang="tr-TR" dirty="0"/>
              <a:t>Each way of using the system is called a use case</a:t>
            </a:r>
          </a:p>
          <a:p>
            <a:pPr lvl="1">
              <a:buSzTx/>
              <a:buFont typeface="Wingdings" panose="05000000000000000000" pitchFamily="2" charset="2"/>
              <a:buChar char="q"/>
            </a:pPr>
            <a:endParaRPr lang="en-US" altLang="tr-TR" dirty="0"/>
          </a:p>
          <a:p>
            <a:pPr>
              <a:buSzTx/>
            </a:pPr>
            <a:r>
              <a:rPr lang="en-US" altLang="tr-TR" dirty="0"/>
              <a:t>A use case is a collection of </a:t>
            </a:r>
            <a:r>
              <a:rPr lang="en-US" altLang="tr-TR" i="1" dirty="0"/>
              <a:t>related</a:t>
            </a:r>
            <a:r>
              <a:rPr lang="en-US" altLang="tr-TR" dirty="0"/>
              <a:t> success and failure scenarios describing an actor using a system to support a goal</a:t>
            </a:r>
          </a:p>
          <a:p>
            <a:pPr lvl="1">
              <a:buSzTx/>
              <a:buFont typeface="Wingdings" panose="05000000000000000000" pitchFamily="2" charset="2"/>
              <a:buChar char="q"/>
            </a:pPr>
            <a:r>
              <a:rPr lang="en-US" altLang="tr-TR" dirty="0"/>
              <a:t>So, a scenario is one path through the use case</a:t>
            </a:r>
            <a:endParaRPr lang="tr-TR" altLang="tr-TR" dirty="0"/>
          </a:p>
        </p:txBody>
      </p:sp>
      <p:grpSp>
        <p:nvGrpSpPr>
          <p:cNvPr id="25604" name="Group 3"/>
          <p:cNvGrpSpPr>
            <a:grpSpLocks/>
          </p:cNvGrpSpPr>
          <p:nvPr/>
        </p:nvGrpSpPr>
        <p:grpSpPr bwMode="auto">
          <a:xfrm>
            <a:off x="3354764" y="3113532"/>
            <a:ext cx="1661116" cy="685800"/>
            <a:chOff x="4038600" y="5486400"/>
            <a:chExt cx="1661116" cy="685800"/>
          </a:xfrm>
        </p:grpSpPr>
        <p:sp>
          <p:nvSpPr>
            <p:cNvPr id="25605" name="Oval 4"/>
            <p:cNvSpPr>
              <a:spLocks noChangeArrowheads="1"/>
            </p:cNvSpPr>
            <p:nvPr/>
          </p:nvSpPr>
          <p:spPr bwMode="auto">
            <a:xfrm>
              <a:off x="4038600" y="5486400"/>
              <a:ext cx="16002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tr-TR" altLang="tr-TR" sz="1800"/>
            </a:p>
          </p:txBody>
        </p:sp>
        <p:sp>
          <p:nvSpPr>
            <p:cNvPr id="25606" name="Rectangle 5"/>
            <p:cNvSpPr>
              <a:spLocks noChangeArrowheads="1"/>
            </p:cNvSpPr>
            <p:nvPr/>
          </p:nvSpPr>
          <p:spPr bwMode="auto">
            <a:xfrm>
              <a:off x="4175716" y="5488178"/>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en-US" altLang="tr-TR" sz="1800" i="1" dirty="0">
                  <a:latin typeface="Times New Roman" panose="02020603050405020304" pitchFamily="18" charset="0"/>
                </a:rPr>
                <a:t>Installing </a:t>
              </a:r>
            </a:p>
            <a:p>
              <a:pPr>
                <a:spcBef>
                  <a:spcPct val="0"/>
                </a:spcBef>
                <a:buClrTx/>
                <a:buSzTx/>
                <a:buFontTx/>
                <a:buNone/>
              </a:pPr>
              <a:r>
                <a:rPr lang="en-US" altLang="tr-TR" sz="1800" i="1" dirty="0">
                  <a:latin typeface="Times New Roman" panose="02020603050405020304" pitchFamily="18" charset="0"/>
                </a:rPr>
                <a:t>a Database</a:t>
              </a:r>
            </a:p>
          </p:txBody>
        </p:sp>
      </p:grpSp>
    </p:spTree>
    <p:extLst>
      <p:ext uri="{BB962C8B-B14F-4D97-AF65-F5344CB8AC3E}">
        <p14:creationId xmlns:p14="http://schemas.microsoft.com/office/powerpoint/2010/main" val="161159910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tr-TR" sz="2800" dirty="0"/>
              <a:t>Success and Failure Scenarios</a:t>
            </a:r>
            <a:br>
              <a:rPr lang="en-US" altLang="tr-TR" sz="2800" dirty="0"/>
            </a:br>
            <a:r>
              <a:rPr lang="en-US" altLang="tr-TR" sz="2800" dirty="0"/>
              <a:t>Example: Handle Returns</a:t>
            </a:r>
            <a:endParaRPr lang="tr-TR" altLang="tr-TR" sz="2800" dirty="0"/>
          </a:p>
        </p:txBody>
      </p:sp>
      <p:sp>
        <p:nvSpPr>
          <p:cNvPr id="26627" name="Rectangle 3"/>
          <p:cNvSpPr>
            <a:spLocks noGrp="1" noChangeArrowheads="1"/>
          </p:cNvSpPr>
          <p:nvPr>
            <p:ph type="body" idx="1"/>
          </p:nvPr>
        </p:nvSpPr>
        <p:spPr/>
        <p:txBody>
          <a:bodyPr/>
          <a:lstStyle/>
          <a:p>
            <a:pPr>
              <a:lnSpc>
                <a:spcPct val="90000"/>
              </a:lnSpc>
              <a:buSzTx/>
            </a:pPr>
            <a:r>
              <a:rPr lang="en-US" altLang="tr-TR" dirty="0"/>
              <a:t>Handle Returns</a:t>
            </a:r>
          </a:p>
          <a:p>
            <a:pPr lvl="1">
              <a:lnSpc>
                <a:spcPct val="90000"/>
              </a:lnSpc>
              <a:buSzTx/>
              <a:buFont typeface="Wingdings" panose="05000000000000000000" pitchFamily="2" charset="2"/>
              <a:buChar char="q"/>
            </a:pPr>
            <a:r>
              <a:rPr lang="en-US" altLang="tr-TR" dirty="0"/>
              <a:t>Main Success Scenario: A customer arrives at a checkout with items to return. The cashier uses the POS system to record each returned item …</a:t>
            </a:r>
          </a:p>
          <a:p>
            <a:pPr lvl="1">
              <a:lnSpc>
                <a:spcPct val="90000"/>
              </a:lnSpc>
              <a:buSzTx/>
              <a:buFont typeface="Wingdings" panose="05000000000000000000" pitchFamily="2" charset="2"/>
              <a:buChar char="q"/>
            </a:pPr>
            <a:r>
              <a:rPr lang="en-US" altLang="tr-TR" dirty="0"/>
              <a:t>Alternative Scenarios</a:t>
            </a:r>
          </a:p>
          <a:p>
            <a:pPr lvl="2">
              <a:lnSpc>
                <a:spcPct val="90000"/>
              </a:lnSpc>
              <a:buFont typeface="Wingdings" panose="05000000000000000000" pitchFamily="2" charset="2"/>
              <a:buChar char="q"/>
            </a:pPr>
            <a:r>
              <a:rPr lang="en-US" altLang="tr-TR" dirty="0"/>
              <a:t>If the customer paid by credit, and the reimbursement transaction to his/her credit account is rejected, inform the customer and pay them with cash</a:t>
            </a:r>
          </a:p>
          <a:p>
            <a:pPr lvl="2">
              <a:lnSpc>
                <a:spcPct val="90000"/>
              </a:lnSpc>
              <a:buFont typeface="Wingdings" panose="05000000000000000000" pitchFamily="2" charset="2"/>
              <a:buChar char="q"/>
            </a:pPr>
            <a:r>
              <a:rPr lang="en-US" altLang="tr-TR" dirty="0"/>
              <a:t>If the item identifier is not found in the system, notify the Cashier and suggest manual entry of the identifier code</a:t>
            </a:r>
          </a:p>
          <a:p>
            <a:pPr lvl="2">
              <a:lnSpc>
                <a:spcPct val="90000"/>
              </a:lnSpc>
              <a:buFont typeface="Wingdings" panose="05000000000000000000" pitchFamily="2" charset="2"/>
              <a:buChar char="q"/>
            </a:pPr>
            <a:r>
              <a:rPr lang="en-US" altLang="tr-TR" dirty="0"/>
              <a:t>If the system detects failure to communicate with the external accounting system, …</a:t>
            </a:r>
            <a:endParaRPr lang="tr-TR" altLang="tr-TR" dirty="0"/>
          </a:p>
        </p:txBody>
      </p:sp>
    </p:spTree>
    <p:extLst>
      <p:ext uri="{BB962C8B-B14F-4D97-AF65-F5344CB8AC3E}">
        <p14:creationId xmlns:p14="http://schemas.microsoft.com/office/powerpoint/2010/main" val="181394831"/>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tr-TR"/>
              <a:t>Notation</a:t>
            </a:r>
            <a:endParaRPr lang="tr-TR" altLang="tr-TR"/>
          </a:p>
        </p:txBody>
      </p:sp>
      <p:sp>
        <p:nvSpPr>
          <p:cNvPr id="23555" name="Rectangle 3"/>
          <p:cNvSpPr>
            <a:spLocks noGrp="1" noChangeArrowheads="1"/>
          </p:cNvSpPr>
          <p:nvPr>
            <p:ph type="body" idx="1"/>
          </p:nvPr>
        </p:nvSpPr>
        <p:spPr/>
        <p:txBody>
          <a:bodyPr/>
          <a:lstStyle/>
          <a:p>
            <a:pPr>
              <a:lnSpc>
                <a:spcPct val="90000"/>
              </a:lnSpc>
              <a:buSzTx/>
              <a:defRPr/>
            </a:pPr>
            <a:r>
              <a:rPr lang="en-US" sz="2400" dirty="0">
                <a:solidFill>
                  <a:schemeClr val="accent2"/>
                </a:solidFill>
              </a:rPr>
              <a:t>Brief:</a:t>
            </a:r>
            <a:r>
              <a:rPr lang="en-US" sz="2400" dirty="0"/>
              <a:t> one-paragraph summary </a:t>
            </a:r>
          </a:p>
          <a:p>
            <a:pPr lvl="1">
              <a:lnSpc>
                <a:spcPct val="90000"/>
              </a:lnSpc>
              <a:buSzTx/>
              <a:buFont typeface="Wingdings" panose="05000000000000000000" pitchFamily="2" charset="2"/>
              <a:buChar char="q"/>
              <a:defRPr/>
            </a:pPr>
            <a:r>
              <a:rPr lang="en-US" sz="2000" dirty="0"/>
              <a:t>Written during early requirements analysis, to get a quick sense of subject and scope</a:t>
            </a:r>
          </a:p>
          <a:p>
            <a:pPr lvl="2">
              <a:lnSpc>
                <a:spcPct val="90000"/>
              </a:lnSpc>
              <a:buFont typeface="Wingdings" panose="05000000000000000000" pitchFamily="2" charset="2"/>
              <a:buChar char="q"/>
              <a:defRPr/>
            </a:pPr>
            <a:r>
              <a:rPr lang="en-US" sz="1800" dirty="0"/>
              <a:t>May take only a few minutes to create</a:t>
            </a:r>
          </a:p>
          <a:p>
            <a:pPr>
              <a:lnSpc>
                <a:spcPct val="90000"/>
              </a:lnSpc>
              <a:buSzTx/>
              <a:defRPr/>
            </a:pPr>
            <a:r>
              <a:rPr lang="en-US" sz="2400" dirty="0">
                <a:solidFill>
                  <a:schemeClr val="accent2"/>
                </a:solidFill>
              </a:rPr>
              <a:t>Casual:</a:t>
            </a:r>
            <a:r>
              <a:rPr lang="en-US" sz="2400" dirty="0"/>
              <a:t> </a:t>
            </a:r>
            <a:r>
              <a:rPr lang="en-US"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Informal paragraph format. Multiple paragraphs that cover various scenarios</a:t>
            </a:r>
          </a:p>
          <a:p>
            <a:pPr lvl="1">
              <a:lnSpc>
                <a:spcPct val="90000"/>
              </a:lnSpc>
              <a:buSzTx/>
              <a:buFont typeface="Wingdings" panose="05000000000000000000" pitchFamily="2" charset="2"/>
              <a:buChar char="q"/>
              <a:defRPr/>
            </a:pPr>
            <a:r>
              <a:rPr lang="en-US" sz="20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Written during early requirements analysis, to get a quick sense of subject and scope</a:t>
            </a:r>
          </a:p>
          <a:p>
            <a:pPr>
              <a:lnSpc>
                <a:spcPct val="90000"/>
              </a:lnSpc>
              <a:buSzTx/>
              <a:defRPr/>
            </a:pPr>
            <a:r>
              <a:rPr lang="en-US" sz="2400" dirty="0">
                <a:solidFill>
                  <a:schemeClr val="accent2"/>
                </a:solidFill>
              </a:rPr>
              <a:t>Fully Dressed:</a:t>
            </a:r>
            <a:r>
              <a:rPr lang="en-US" sz="2400" dirty="0"/>
              <a:t> </a:t>
            </a:r>
            <a:r>
              <a:rPr lang="en-US"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All steps and variations are written in detail, and there are supporting sections.</a:t>
            </a:r>
          </a:p>
          <a:p>
            <a:pPr lvl="1">
              <a:lnSpc>
                <a:spcPct val="90000"/>
              </a:lnSpc>
              <a:buSzTx/>
              <a:buFont typeface="Wingdings" panose="05000000000000000000" pitchFamily="2" charset="2"/>
              <a:buChar char="q"/>
              <a:defRPr/>
            </a:pPr>
            <a:r>
              <a:rPr lang="en-US" sz="20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After many use cases have been identified in a brief format, a few of them are written in detail at each iteration</a:t>
            </a:r>
            <a:endParaRPr lang="tr-TR" sz="20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Tree>
    <p:extLst>
      <p:ext uri="{BB962C8B-B14F-4D97-AF65-F5344CB8AC3E}">
        <p14:creationId xmlns:p14="http://schemas.microsoft.com/office/powerpoint/2010/main" val="428485822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384"/>
            <a:ext cx="8229600" cy="1139825"/>
          </a:xfrm>
        </p:spPr>
        <p:txBody>
          <a:bodyPr/>
          <a:lstStyle/>
          <a:p>
            <a:r>
              <a:rPr lang="en-US" altLang="tr-TR" sz="3600" dirty="0"/>
              <a:t>Fully Dressed Style: A Template</a:t>
            </a:r>
            <a:endParaRPr lang="tr-TR" altLang="tr-TR" sz="3600" dirty="0"/>
          </a:p>
        </p:txBody>
      </p:sp>
      <p:graphicFrame>
        <p:nvGraphicFramePr>
          <p:cNvPr id="28675" name="Group 3"/>
          <p:cNvGraphicFramePr>
            <a:graphicFrameLocks noGrp="1"/>
          </p:cNvGraphicFramePr>
          <p:nvPr>
            <p:ph type="tbl" idx="1"/>
            <p:extLst>
              <p:ext uri="{D42A27DB-BD31-4B8C-83A1-F6EECF244321}">
                <p14:modId xmlns:p14="http://schemas.microsoft.com/office/powerpoint/2010/main" val="1660808405"/>
              </p:ext>
            </p:extLst>
          </p:nvPr>
        </p:nvGraphicFramePr>
        <p:xfrm>
          <a:off x="533400" y="1415243"/>
          <a:ext cx="8378825" cy="5398133"/>
        </p:xfrm>
        <a:graphic>
          <a:graphicData uri="http://schemas.openxmlformats.org/drawingml/2006/table">
            <a:tbl>
              <a:tblPr/>
              <a:tblGrid>
                <a:gridCol w="2906713">
                  <a:extLst>
                    <a:ext uri="{9D8B030D-6E8A-4147-A177-3AD203B41FA5}">
                      <a16:colId xmlns:a16="http://schemas.microsoft.com/office/drawing/2014/main" val="20000"/>
                    </a:ext>
                  </a:extLst>
                </a:gridCol>
                <a:gridCol w="5472112">
                  <a:extLst>
                    <a:ext uri="{9D8B030D-6E8A-4147-A177-3AD203B41FA5}">
                      <a16:colId xmlns:a16="http://schemas.microsoft.com/office/drawing/2014/main" val="20001"/>
                    </a:ext>
                  </a:extLst>
                </a:gridCol>
              </a:tblGrid>
              <a:tr h="3679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0000"/>
                          </a:solidFill>
                          <a:effectLst/>
                          <a:latin typeface="Arial" pitchFamily="34" charset="0"/>
                        </a:rPr>
                        <a:t>Use Case Section</a:t>
                      </a:r>
                      <a:endParaRPr kumimoji="0" lang="tr-TR" sz="1800" b="1" i="0" u="none" strike="noStrike" cap="none" normalizeH="0" baseline="0">
                        <a:ln>
                          <a:noFill/>
                        </a:ln>
                        <a:solidFill>
                          <a:srgbClr val="FF0000"/>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0000"/>
                          </a:solidFill>
                          <a:effectLst/>
                          <a:latin typeface="Arial" pitchFamily="34" charset="0"/>
                        </a:rPr>
                        <a:t>Comment</a:t>
                      </a:r>
                      <a:endParaRPr kumimoji="0" lang="tr-TR" sz="1800" b="1" i="0" u="none" strike="noStrike" cap="none" normalizeH="0" baseline="0">
                        <a:ln>
                          <a:noFill/>
                        </a:ln>
                        <a:solidFill>
                          <a:srgbClr val="FF0000"/>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41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0000"/>
                          </a:solidFill>
                          <a:effectLst/>
                          <a:latin typeface="Arial" pitchFamily="34" charset="0"/>
                        </a:rPr>
                        <a:t>Use Case Name</a:t>
                      </a:r>
                      <a:endParaRPr kumimoji="0" lang="tr-TR" sz="1600" b="0" i="0" u="none" strike="noStrike" cap="none" normalizeH="0" baseline="0">
                        <a:ln>
                          <a:noFill/>
                        </a:ln>
                        <a:solidFill>
                          <a:srgbClr val="FF0000"/>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Should be the goal as a short active verb phrase</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0000"/>
                          </a:solidFill>
                          <a:effectLst/>
                          <a:latin typeface="Arial" pitchFamily="34" charset="0"/>
                        </a:rPr>
                        <a:t>Scope</a:t>
                      </a:r>
                      <a:endParaRPr kumimoji="0" lang="tr-TR" sz="1600" b="0" i="0" u="none" strike="noStrike" cap="none" normalizeH="0" baseline="0">
                        <a:ln>
                          <a:noFill/>
                        </a:ln>
                        <a:solidFill>
                          <a:srgbClr val="FF0000"/>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What system is being considered black-box</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0000"/>
                          </a:solidFill>
                          <a:effectLst/>
                          <a:latin typeface="Arial" pitchFamily="34" charset="0"/>
                        </a:rPr>
                        <a:t>Level</a:t>
                      </a:r>
                      <a:endParaRPr kumimoji="0" lang="tr-TR" sz="1600" b="0" i="0" u="none" strike="noStrike" cap="none" normalizeH="0" baseline="0">
                        <a:ln>
                          <a:noFill/>
                        </a:ln>
                        <a:solidFill>
                          <a:srgbClr val="FF0000"/>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Summary, User-goal, or Subfunction</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1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0000"/>
                          </a:solidFill>
                          <a:effectLst/>
                          <a:latin typeface="Arial" pitchFamily="34" charset="0"/>
                        </a:rPr>
                        <a:t>Primary Actor</a:t>
                      </a:r>
                      <a:endParaRPr kumimoji="0" lang="tr-TR" sz="1600" b="0" i="0" u="none" strike="noStrike" cap="none" normalizeH="0" baseline="0">
                        <a:ln>
                          <a:noFill/>
                        </a:ln>
                        <a:solidFill>
                          <a:srgbClr val="FF0000"/>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A role name for the primary actor</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1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0000"/>
                          </a:solidFill>
                          <a:effectLst/>
                          <a:latin typeface="Arial" pitchFamily="34" charset="0"/>
                        </a:rPr>
                        <a:t>Stakeholders &amp; Interests</a:t>
                      </a:r>
                      <a:endParaRPr kumimoji="0" lang="tr-TR" sz="1600" b="0" i="0" u="none" strike="noStrike" cap="none" normalizeH="0" baseline="0">
                        <a:ln>
                          <a:noFill/>
                        </a:ln>
                        <a:solidFill>
                          <a:srgbClr val="FF0000"/>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List of stakeholders and key interests in the use case</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1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2"/>
                          </a:solidFill>
                          <a:effectLst/>
                          <a:latin typeface="Arial" pitchFamily="34" charset="0"/>
                        </a:rPr>
                        <a:t>Preconditions</a:t>
                      </a:r>
                      <a:endParaRPr kumimoji="0" lang="tr-TR" sz="1600" b="0" i="0" u="none" strike="noStrike" cap="none" normalizeH="0" baseline="0">
                        <a:ln>
                          <a:noFill/>
                        </a:ln>
                        <a:solidFill>
                          <a:schemeClr val="accent2"/>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What must be true on start</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1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2"/>
                          </a:solidFill>
                          <a:effectLst/>
                          <a:latin typeface="Arial" pitchFamily="34" charset="0"/>
                        </a:rPr>
                        <a:t>Success Guarantees</a:t>
                      </a:r>
                      <a:endParaRPr kumimoji="0" lang="tr-TR" sz="1600" b="0" i="0" u="none" strike="noStrike" cap="none" normalizeH="0" baseline="0">
                        <a:ln>
                          <a:noFill/>
                        </a:ln>
                        <a:solidFill>
                          <a:schemeClr val="accent2"/>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What must be true on successful completion</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3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0000"/>
                          </a:solidFill>
                          <a:effectLst/>
                          <a:latin typeface="Arial" pitchFamily="34" charset="0"/>
                        </a:rPr>
                        <a:t>Main Success Scenario</a:t>
                      </a:r>
                      <a:endParaRPr kumimoji="0" lang="tr-TR" sz="1600" b="0" i="0" u="none" strike="noStrike" cap="none" normalizeH="0" baseline="0">
                        <a:ln>
                          <a:noFill/>
                        </a:ln>
                        <a:solidFill>
                          <a:srgbClr val="FF0000"/>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A typical, unconditional happy path scenario of success</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1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0000"/>
                          </a:solidFill>
                          <a:effectLst/>
                          <a:latin typeface="Arial" pitchFamily="34" charset="0"/>
                        </a:rPr>
                        <a:t>Extensions</a:t>
                      </a:r>
                      <a:endParaRPr kumimoji="0" lang="tr-TR" sz="1600" b="0" i="0" u="none" strike="noStrike" cap="none" normalizeH="0" baseline="0">
                        <a:ln>
                          <a:noFill/>
                        </a:ln>
                        <a:solidFill>
                          <a:srgbClr val="FF0000"/>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Alternate scenarios of success or failure</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1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2"/>
                          </a:solidFill>
                          <a:effectLst/>
                          <a:latin typeface="Arial" pitchFamily="34" charset="0"/>
                        </a:rPr>
                        <a:t>Special Requirements</a:t>
                      </a:r>
                      <a:endParaRPr kumimoji="0" lang="tr-TR" sz="1600" b="0" i="0" u="none" strike="noStrike" cap="none" normalizeH="0" baseline="0">
                        <a:ln>
                          <a:noFill/>
                        </a:ln>
                        <a:solidFill>
                          <a:schemeClr val="accent2"/>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Related non-functional requirements</a:t>
                      </a:r>
                      <a:endParaRPr kumimoji="0" lang="tr-TR" sz="1600" b="0" i="0" u="none" strike="noStrike" cap="none" normalizeH="0" baseline="0" dirty="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1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2"/>
                          </a:solidFill>
                          <a:effectLst/>
                          <a:latin typeface="Arial" pitchFamily="34" charset="0"/>
                        </a:rPr>
                        <a:t>Technology and Data Var. List</a:t>
                      </a:r>
                      <a:endParaRPr kumimoji="0" lang="tr-TR" sz="1600" b="0" i="0" u="none" strike="noStrike" cap="none" normalizeH="0" baseline="0">
                        <a:ln>
                          <a:noFill/>
                        </a:ln>
                        <a:solidFill>
                          <a:schemeClr val="accent2"/>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Varying I/O methods and data formats</a:t>
                      </a:r>
                      <a:endParaRPr kumimoji="0" lang="tr-TR" sz="1600" b="0" i="0" u="none" strike="noStrike" cap="none" normalizeH="0" baseline="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812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2"/>
                          </a:solidFill>
                          <a:effectLst/>
                          <a:latin typeface="Arial" pitchFamily="34" charset="0"/>
                        </a:rPr>
                        <a:t>Frequency of occurrence</a:t>
                      </a:r>
                      <a:endParaRPr kumimoji="0" lang="tr-TR" sz="1600" b="0" i="0" u="none" strike="noStrike" cap="none" normalizeH="0" baseline="0">
                        <a:ln>
                          <a:noFill/>
                        </a:ln>
                        <a:solidFill>
                          <a:schemeClr val="accent2"/>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Influences investigation, testing, and timing of implementation</a:t>
                      </a:r>
                      <a:endParaRPr kumimoji="0" lang="tr-TR" sz="1600" b="0" i="0" u="none" strike="noStrike" cap="none" normalizeH="0" baseline="0" dirty="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1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2"/>
                          </a:solidFill>
                          <a:effectLst/>
                          <a:latin typeface="Arial" pitchFamily="34" charset="0"/>
                        </a:rPr>
                        <a:t>Miscellaneous</a:t>
                      </a:r>
                      <a:endParaRPr kumimoji="0" lang="tr-TR" sz="1600" b="0" i="0" u="none" strike="noStrike" cap="none" normalizeH="0" baseline="0">
                        <a:ln>
                          <a:noFill/>
                        </a:ln>
                        <a:solidFill>
                          <a:schemeClr val="accent2"/>
                        </a:solidFill>
                        <a:effectLst/>
                        <a:latin typeface="Arial" pitchFamily="34" charset="0"/>
                      </a:endParaRP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Open issues</a:t>
                      </a:r>
                      <a:endParaRPr kumimoji="0" lang="tr-TR" sz="1600" b="0" i="0" u="none" strike="noStrike" cap="none" normalizeH="0" baseline="0" dirty="0">
                        <a:ln>
                          <a:noFill/>
                        </a:ln>
                        <a:solidFill>
                          <a:schemeClr val="tx1"/>
                        </a:solidFill>
                        <a:effectLst/>
                        <a:latin typeface="Arial" pitchFamily="34" charset="0"/>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691379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and Test Cases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17FA350-ACFB-473C-A257-AA48362C9C6D}" type="slidenum">
              <a:rPr lang="en-US" altLang="tr-TR" smtClean="0"/>
              <a:pPr/>
              <a:t>61</a:t>
            </a:fld>
            <a:endParaRPr lang="en-US" altLang="tr-TR"/>
          </a:p>
        </p:txBody>
      </p:sp>
      <p:sp>
        <p:nvSpPr>
          <p:cNvPr id="7" name="Rectangle 3"/>
          <p:cNvSpPr txBox="1">
            <a:spLocks noChangeArrowheads="1"/>
          </p:cNvSpPr>
          <p:nvPr/>
        </p:nvSpPr>
        <p:spPr>
          <a:xfrm>
            <a:off x="457200" y="1600200"/>
            <a:ext cx="8229600" cy="4525963"/>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tr-TR" sz="2400" dirty="0">
                <a:hlinkClick r:id="rId2"/>
              </a:rPr>
              <a:t>http://www.craiglarman.com/wiki/downloads/applying_uml/larman-ch6-applying-evolutionary-use-cases.pdf</a:t>
            </a:r>
            <a:endParaRPr lang="en-US" altLang="tr-TR" sz="2400" dirty="0"/>
          </a:p>
          <a:p>
            <a:r>
              <a:rPr lang="en-US" altLang="tr-TR" sz="2400" dirty="0">
                <a:hlinkClick r:id="rId3"/>
              </a:rPr>
              <a:t>http://www.math-cs.gordon.edu/courses/cs211/ATMExample/UseCases.html#Session</a:t>
            </a:r>
            <a:endParaRPr lang="en-US" altLang="tr-TR" sz="2400" dirty="0"/>
          </a:p>
          <a:p>
            <a:endParaRPr lang="en-US" altLang="tr-TR" sz="2400" dirty="0"/>
          </a:p>
          <a:p>
            <a:endParaRPr lang="en-US" altLang="tr-TR" sz="2400" dirty="0"/>
          </a:p>
        </p:txBody>
      </p:sp>
    </p:spTree>
    <p:extLst>
      <p:ext uri="{BB962C8B-B14F-4D97-AF65-F5344CB8AC3E}">
        <p14:creationId xmlns:p14="http://schemas.microsoft.com/office/powerpoint/2010/main" val="623233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tr-TR" altLang="tr-TR" dirty="0"/>
              <a:t>Requirement Validation: </a:t>
            </a:r>
            <a:r>
              <a:rPr lang="en-US" altLang="tr-TR" dirty="0"/>
              <a:t>Characteristics of a Good SRS</a:t>
            </a:r>
          </a:p>
        </p:txBody>
      </p:sp>
      <p:sp>
        <p:nvSpPr>
          <p:cNvPr id="35843" name="Rectangle 3"/>
          <p:cNvSpPr>
            <a:spLocks noGrp="1" noChangeArrowheads="1"/>
          </p:cNvSpPr>
          <p:nvPr>
            <p:ph type="body" idx="1"/>
          </p:nvPr>
        </p:nvSpPr>
        <p:spPr/>
        <p:txBody>
          <a:bodyPr/>
          <a:lstStyle/>
          <a:p>
            <a:pPr eaLnBrk="1" hangingPunct="1"/>
            <a:r>
              <a:rPr lang="en-US" altLang="tr-TR" sz="2400" dirty="0"/>
              <a:t>Correct</a:t>
            </a:r>
          </a:p>
          <a:p>
            <a:pPr eaLnBrk="1" hangingPunct="1"/>
            <a:r>
              <a:rPr lang="en-US" altLang="tr-TR" sz="2400" dirty="0"/>
              <a:t>Unambiguous</a:t>
            </a:r>
          </a:p>
          <a:p>
            <a:pPr eaLnBrk="1" hangingPunct="1"/>
            <a:r>
              <a:rPr lang="en-US" altLang="tr-TR" sz="2400" dirty="0"/>
              <a:t>Complete</a:t>
            </a:r>
          </a:p>
          <a:p>
            <a:pPr eaLnBrk="1" hangingPunct="1"/>
            <a:r>
              <a:rPr lang="en-US" altLang="tr-TR" sz="2400" dirty="0"/>
              <a:t>Consistent</a:t>
            </a:r>
          </a:p>
          <a:p>
            <a:pPr eaLnBrk="1" hangingPunct="1"/>
            <a:r>
              <a:rPr lang="en-US" altLang="tr-TR" sz="2400" dirty="0"/>
              <a:t>Ranked for importance and/or stability</a:t>
            </a:r>
          </a:p>
          <a:p>
            <a:pPr eaLnBrk="1" hangingPunct="1"/>
            <a:r>
              <a:rPr lang="en-US" altLang="tr-TR" sz="2400" dirty="0"/>
              <a:t>Verifiable</a:t>
            </a:r>
          </a:p>
          <a:p>
            <a:pPr eaLnBrk="1" hangingPunct="1"/>
            <a:r>
              <a:rPr lang="en-US" altLang="tr-TR" sz="2400" dirty="0"/>
              <a:t>Modifiable</a:t>
            </a:r>
          </a:p>
          <a:p>
            <a:pPr eaLnBrk="1" hangingPunct="1"/>
            <a:r>
              <a:rPr lang="en-US" altLang="tr-TR" sz="2400" dirty="0"/>
              <a:t>Traceable</a:t>
            </a:r>
          </a:p>
        </p:txBody>
      </p:sp>
    </p:spTree>
    <p:extLst>
      <p:ext uri="{BB962C8B-B14F-4D97-AF65-F5344CB8AC3E}">
        <p14:creationId xmlns:p14="http://schemas.microsoft.com/office/powerpoint/2010/main" val="3947298189"/>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tr-TR"/>
              <a:t>Correct	</a:t>
            </a:r>
          </a:p>
        </p:txBody>
      </p:sp>
      <p:sp>
        <p:nvSpPr>
          <p:cNvPr id="3686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tr-TR"/>
              <a:t>	Every requirement stated in SRS should be one that the software shall meet.</a:t>
            </a:r>
          </a:p>
          <a:p>
            <a:pPr lvl="1" eaLnBrk="1" hangingPunct="1"/>
            <a:r>
              <a:rPr lang="en-US" altLang="tr-TR"/>
              <a:t>Should be compared with applicable superior (higher-level) specification.</a:t>
            </a:r>
          </a:p>
          <a:p>
            <a:pPr lvl="1" eaLnBrk="1" hangingPunct="1"/>
            <a:r>
              <a:rPr lang="en-US" altLang="tr-TR"/>
              <a:t>The customer or user can determine if the SRS correctly reflects the actual needs.</a:t>
            </a:r>
          </a:p>
          <a:p>
            <a:pPr lvl="1" eaLnBrk="1" hangingPunct="1"/>
            <a:r>
              <a:rPr lang="en-US" altLang="tr-TR"/>
              <a:t>Traceability makes this procedure easier.</a:t>
            </a:r>
          </a:p>
          <a:p>
            <a:pPr eaLnBrk="1" hangingPunct="1"/>
            <a:endParaRPr lang="en-US" altLang="tr-TR"/>
          </a:p>
        </p:txBody>
      </p:sp>
      <p:sp>
        <p:nvSpPr>
          <p:cNvPr id="36868" name="AutoShape 4"/>
          <p:cNvSpPr>
            <a:spLocks noChangeArrowheads="1"/>
          </p:cNvSpPr>
          <p:nvPr/>
        </p:nvSpPr>
        <p:spPr bwMode="auto">
          <a:xfrm>
            <a:off x="492125" y="1905000"/>
            <a:ext cx="381000" cy="228600"/>
          </a:xfrm>
          <a:prstGeom prst="leftRightArrow">
            <a:avLst>
              <a:gd name="adj1" fmla="val 50000"/>
              <a:gd name="adj2" fmla="val 33333"/>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tr-TR" altLang="tr-TR" sz="1800"/>
          </a:p>
        </p:txBody>
      </p:sp>
    </p:spTree>
    <p:extLst>
      <p:ext uri="{BB962C8B-B14F-4D97-AF65-F5344CB8AC3E}">
        <p14:creationId xmlns:p14="http://schemas.microsoft.com/office/powerpoint/2010/main" val="102970456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tr-TR"/>
              <a:t>Unambiguous</a:t>
            </a:r>
          </a:p>
        </p:txBody>
      </p:sp>
      <p:sp>
        <p:nvSpPr>
          <p:cNvPr id="3789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tr-TR" sz="2000" dirty="0"/>
              <a:t>	</a:t>
            </a:r>
            <a:r>
              <a:rPr lang="en-US" altLang="tr-TR" sz="2400" dirty="0"/>
              <a:t>Every requirement stated in SRS should have only one interpretation.</a:t>
            </a:r>
          </a:p>
          <a:p>
            <a:pPr eaLnBrk="1" hangingPunct="1">
              <a:lnSpc>
                <a:spcPct val="90000"/>
              </a:lnSpc>
            </a:pPr>
            <a:r>
              <a:rPr lang="en-US" altLang="tr-TR" sz="2400" dirty="0"/>
              <a:t>Enablers</a:t>
            </a:r>
          </a:p>
          <a:p>
            <a:pPr lvl="1" eaLnBrk="1" hangingPunct="1">
              <a:lnSpc>
                <a:spcPct val="90000"/>
              </a:lnSpc>
            </a:pPr>
            <a:r>
              <a:rPr lang="en-US" altLang="tr-TR" sz="2000" dirty="0"/>
              <a:t>Each characteristic of the final product should be described using a unique term.</a:t>
            </a:r>
          </a:p>
          <a:p>
            <a:pPr lvl="1" eaLnBrk="1" hangingPunct="1">
              <a:lnSpc>
                <a:spcPct val="90000"/>
              </a:lnSpc>
            </a:pPr>
            <a:r>
              <a:rPr lang="en-US" altLang="tr-TR" sz="2000" dirty="0"/>
              <a:t>A natural language SRS should be reviewed by an independent party.</a:t>
            </a:r>
          </a:p>
          <a:p>
            <a:pPr lvl="2" eaLnBrk="1" hangingPunct="1">
              <a:lnSpc>
                <a:spcPct val="90000"/>
              </a:lnSpc>
            </a:pPr>
            <a:r>
              <a:rPr lang="en-US" altLang="tr-TR" sz="1800" dirty="0"/>
              <a:t>Natural languages are inherently ambiguous, they should be used carefully</a:t>
            </a:r>
          </a:p>
        </p:txBody>
      </p:sp>
      <p:sp>
        <p:nvSpPr>
          <p:cNvPr id="37892" name="AutoShape 4"/>
          <p:cNvSpPr>
            <a:spLocks noChangeArrowheads="1"/>
          </p:cNvSpPr>
          <p:nvPr/>
        </p:nvSpPr>
        <p:spPr bwMode="auto">
          <a:xfrm>
            <a:off x="492125" y="1828800"/>
            <a:ext cx="381000" cy="228600"/>
          </a:xfrm>
          <a:prstGeom prst="leftRightArrow">
            <a:avLst>
              <a:gd name="adj1" fmla="val 50000"/>
              <a:gd name="adj2" fmla="val 33333"/>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tr-TR" altLang="tr-TR" sz="1800"/>
          </a:p>
        </p:txBody>
      </p:sp>
    </p:spTree>
    <p:extLst>
      <p:ext uri="{BB962C8B-B14F-4D97-AF65-F5344CB8AC3E}">
        <p14:creationId xmlns:p14="http://schemas.microsoft.com/office/powerpoint/2010/main" val="32145626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tr-TR"/>
              <a:t>Complete</a:t>
            </a:r>
          </a:p>
        </p:txBody>
      </p:sp>
      <p:sp>
        <p:nvSpPr>
          <p:cNvPr id="3891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tr-TR"/>
              <a:t>   SRS should include the following elements:</a:t>
            </a:r>
          </a:p>
          <a:p>
            <a:pPr lvl="1" eaLnBrk="1" hangingPunct="1"/>
            <a:r>
              <a:rPr lang="en-US" altLang="tr-TR" sz="2200"/>
              <a:t>All significant requirements (functional and non-functional)</a:t>
            </a:r>
          </a:p>
          <a:p>
            <a:pPr lvl="1" eaLnBrk="1" hangingPunct="1"/>
            <a:r>
              <a:rPr lang="en-US" altLang="tr-TR" sz="2200"/>
              <a:t>Definition of the responses of the software to all realizable classes of input data in all realizable classes of situations. </a:t>
            </a:r>
            <a:r>
              <a:rPr lang="en-US" altLang="tr-TR"/>
              <a:t>(responses to both valid and invalid input)</a:t>
            </a:r>
          </a:p>
          <a:p>
            <a:pPr lvl="1" eaLnBrk="1" hangingPunct="1"/>
            <a:r>
              <a:rPr lang="en-US" altLang="tr-TR" sz="2200"/>
              <a:t>Full labels and references to all figures, tables and diagrams in the SRS and definition of all terms and units of measure.</a:t>
            </a:r>
          </a:p>
        </p:txBody>
      </p:sp>
      <p:sp>
        <p:nvSpPr>
          <p:cNvPr id="38916" name="AutoShape 4"/>
          <p:cNvSpPr>
            <a:spLocks noChangeArrowheads="1"/>
          </p:cNvSpPr>
          <p:nvPr/>
        </p:nvSpPr>
        <p:spPr bwMode="auto">
          <a:xfrm>
            <a:off x="450850" y="1700213"/>
            <a:ext cx="381000" cy="228600"/>
          </a:xfrm>
          <a:prstGeom prst="leftRightArrow">
            <a:avLst>
              <a:gd name="adj1" fmla="val 50000"/>
              <a:gd name="adj2" fmla="val 33333"/>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tr-TR" altLang="tr-TR" sz="1800"/>
          </a:p>
        </p:txBody>
      </p:sp>
    </p:spTree>
    <p:extLst>
      <p:ext uri="{BB962C8B-B14F-4D97-AF65-F5344CB8AC3E}">
        <p14:creationId xmlns:p14="http://schemas.microsoft.com/office/powerpoint/2010/main" val="409945275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tr-TR"/>
              <a:t>Consistent</a:t>
            </a:r>
          </a:p>
        </p:txBody>
      </p:sp>
      <p:sp>
        <p:nvSpPr>
          <p:cNvPr id="39939" name="Rectangle 3"/>
          <p:cNvSpPr>
            <a:spLocks noGrp="1" noChangeArrowheads="1"/>
          </p:cNvSpPr>
          <p:nvPr>
            <p:ph type="body" idx="1"/>
          </p:nvPr>
        </p:nvSpPr>
        <p:spPr>
          <a:xfrm>
            <a:off x="457200" y="1600200"/>
            <a:ext cx="8229600" cy="5257800"/>
          </a:xfrm>
        </p:spPr>
        <p:txBody>
          <a:bodyPr/>
          <a:lstStyle/>
          <a:p>
            <a:pPr eaLnBrk="1" hangingPunct="1">
              <a:buFont typeface="Wingdings" panose="05000000000000000000" pitchFamily="2" charset="2"/>
              <a:buNone/>
            </a:pPr>
            <a:r>
              <a:rPr lang="en-US" altLang="tr-TR" sz="2400"/>
              <a:t>	No subset of individual requirements described should conflict. (Refers to internal consistency)</a:t>
            </a:r>
          </a:p>
          <a:p>
            <a:pPr eaLnBrk="1" hangingPunct="1"/>
            <a:r>
              <a:rPr lang="en-US" altLang="tr-TR" sz="2400"/>
              <a:t>Possible conflicts:</a:t>
            </a:r>
          </a:p>
          <a:p>
            <a:pPr lvl="1" eaLnBrk="1" hangingPunct="1"/>
            <a:r>
              <a:rPr lang="en-US" altLang="tr-TR" sz="2000"/>
              <a:t>Specified characteristics of real-world objects may conflict</a:t>
            </a:r>
          </a:p>
          <a:p>
            <a:pPr lvl="2" eaLnBrk="1" hangingPunct="1"/>
            <a:r>
              <a:rPr lang="en-US" altLang="tr-TR" sz="1900"/>
              <a:t>The format of a report tabular ... textual</a:t>
            </a:r>
          </a:p>
          <a:p>
            <a:pPr lvl="2" eaLnBrk="1" hangingPunct="1"/>
            <a:r>
              <a:rPr lang="en-US" altLang="tr-TR" sz="1900"/>
              <a:t>All lights shall be green ... all lights shall be blue</a:t>
            </a:r>
            <a:endParaRPr lang="en-US" altLang="tr-TR" sz="1800"/>
          </a:p>
          <a:p>
            <a:pPr lvl="1" eaLnBrk="1" hangingPunct="1"/>
            <a:r>
              <a:rPr lang="en-US" altLang="tr-TR" sz="2000"/>
              <a:t>There may be logical or temporal conflicts between two specified actions</a:t>
            </a:r>
          </a:p>
          <a:p>
            <a:pPr lvl="2" eaLnBrk="1" hangingPunct="1"/>
            <a:r>
              <a:rPr lang="en-US" altLang="tr-TR" sz="1900"/>
              <a:t>Will add two inputs ... will multiply two inputs</a:t>
            </a:r>
          </a:p>
          <a:p>
            <a:pPr lvl="2" eaLnBrk="1" hangingPunct="1"/>
            <a:r>
              <a:rPr lang="en-US" altLang="tr-TR" sz="1900"/>
              <a:t>A must follow B … A and B occur simultaneously</a:t>
            </a:r>
            <a:endParaRPr lang="en-US" altLang="tr-TR" sz="1800"/>
          </a:p>
          <a:p>
            <a:pPr lvl="1" eaLnBrk="1" hangingPunct="1"/>
            <a:r>
              <a:rPr lang="en-US" altLang="tr-TR" sz="2000"/>
              <a:t>Con</a:t>
            </a:r>
            <a:r>
              <a:rPr lang="tr-TR" altLang="tr-TR" sz="2000"/>
              <a:t>sistent</a:t>
            </a:r>
            <a:r>
              <a:rPr lang="en-US" altLang="tr-TR" sz="2000"/>
              <a:t> terminology</a:t>
            </a:r>
          </a:p>
          <a:p>
            <a:pPr lvl="2" eaLnBrk="1" hangingPunct="1"/>
            <a:r>
              <a:rPr lang="en-US" altLang="tr-TR" sz="1800"/>
              <a:t>Different part of SRS may use different terms to refer to the same object</a:t>
            </a:r>
          </a:p>
        </p:txBody>
      </p:sp>
      <p:sp>
        <p:nvSpPr>
          <p:cNvPr id="39940" name="AutoShape 4"/>
          <p:cNvSpPr>
            <a:spLocks noChangeArrowheads="1"/>
          </p:cNvSpPr>
          <p:nvPr/>
        </p:nvSpPr>
        <p:spPr bwMode="auto">
          <a:xfrm>
            <a:off x="517525" y="1700213"/>
            <a:ext cx="381000" cy="228600"/>
          </a:xfrm>
          <a:prstGeom prst="leftRightArrow">
            <a:avLst>
              <a:gd name="adj1" fmla="val 50000"/>
              <a:gd name="adj2" fmla="val 33333"/>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tr-TR" altLang="tr-TR" sz="1800"/>
          </a:p>
        </p:txBody>
      </p:sp>
    </p:spTree>
    <p:extLst>
      <p:ext uri="{BB962C8B-B14F-4D97-AF65-F5344CB8AC3E}">
        <p14:creationId xmlns:p14="http://schemas.microsoft.com/office/powerpoint/2010/main" val="1943468194"/>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tr-TR"/>
              <a:t>Verifiable</a:t>
            </a:r>
          </a:p>
        </p:txBody>
      </p:sp>
      <p:sp>
        <p:nvSpPr>
          <p:cNvPr id="40963" name="Rectangle 3"/>
          <p:cNvSpPr>
            <a:spLocks noGrp="1" noChangeArrowheads="1"/>
          </p:cNvSpPr>
          <p:nvPr>
            <p:ph type="body" idx="1"/>
          </p:nvPr>
        </p:nvSpPr>
        <p:spPr/>
        <p:txBody>
          <a:bodyPr/>
          <a:lstStyle/>
          <a:p>
            <a:pPr lvl="1" eaLnBrk="1" hangingPunct="1"/>
            <a:r>
              <a:rPr lang="en-US" altLang="tr-TR" sz="2000"/>
              <a:t>A requirement is verifiable if and only if there exists some finite cost-effective process with which a person or machine can check that the software product meet the requirement. </a:t>
            </a:r>
          </a:p>
          <a:p>
            <a:pPr lvl="1" eaLnBrk="1" hangingPunct="1"/>
            <a:r>
              <a:rPr lang="en-US" altLang="tr-TR" sz="2000"/>
              <a:t>Ambiguous requirements are not verifiable.</a:t>
            </a:r>
          </a:p>
          <a:p>
            <a:pPr lvl="1" eaLnBrk="1" hangingPunct="1"/>
            <a:r>
              <a:rPr lang="en-US" altLang="tr-TR" sz="2000"/>
              <a:t>Non-verifiable statements</a:t>
            </a:r>
          </a:p>
          <a:p>
            <a:pPr lvl="2" eaLnBrk="1" hangingPunct="1"/>
            <a:r>
              <a:rPr lang="en-US" altLang="tr-TR" sz="1800"/>
              <a:t>Works well … good human interface … usually happen</a:t>
            </a:r>
          </a:p>
          <a:p>
            <a:pPr lvl="2" eaLnBrk="1" hangingPunct="1"/>
            <a:r>
              <a:rPr lang="en-US" altLang="tr-TR" sz="1800"/>
              <a:t>Avoid there phrases!!!</a:t>
            </a:r>
          </a:p>
          <a:p>
            <a:pPr lvl="1" eaLnBrk="1" hangingPunct="1"/>
            <a:r>
              <a:rPr lang="en-US" altLang="tr-TR" sz="2000"/>
              <a:t>A verifiable statement</a:t>
            </a:r>
          </a:p>
          <a:p>
            <a:pPr lvl="2" eaLnBrk="1" hangingPunct="1"/>
            <a:r>
              <a:rPr lang="en-US" altLang="tr-TR" sz="1800"/>
              <a:t>Output of the program shall be produced within 20 seconds of event x 60% of the time; and shall be produced within 30 seconds of event x 100% of the time.</a:t>
            </a:r>
          </a:p>
        </p:txBody>
      </p:sp>
    </p:spTree>
    <p:extLst>
      <p:ext uri="{BB962C8B-B14F-4D97-AF65-F5344CB8AC3E}">
        <p14:creationId xmlns:p14="http://schemas.microsoft.com/office/powerpoint/2010/main" val="3482583750"/>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tr-TR"/>
              <a:t>Modifiable</a:t>
            </a:r>
          </a:p>
        </p:txBody>
      </p:sp>
      <p:sp>
        <p:nvSpPr>
          <p:cNvPr id="4198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tr-TR"/>
              <a:t>	 The style and structure of SRS should make it possible to change it easily, completely and consistently </a:t>
            </a:r>
          </a:p>
          <a:p>
            <a:pPr lvl="1" eaLnBrk="1" hangingPunct="1"/>
            <a:r>
              <a:rPr lang="en-US" altLang="tr-TR"/>
              <a:t>Coherent and easy-to-use organization with a table of contents, index, explicit cross-referencing</a:t>
            </a:r>
          </a:p>
          <a:p>
            <a:pPr lvl="1" eaLnBrk="1" hangingPunct="1"/>
            <a:r>
              <a:rPr lang="en-US" altLang="tr-TR"/>
              <a:t>No redundancy</a:t>
            </a:r>
          </a:p>
          <a:p>
            <a:pPr lvl="1" eaLnBrk="1" hangingPunct="1"/>
            <a:r>
              <a:rPr lang="en-US" altLang="tr-TR"/>
              <a:t>Express each requirement separately</a:t>
            </a:r>
          </a:p>
        </p:txBody>
      </p:sp>
      <p:sp>
        <p:nvSpPr>
          <p:cNvPr id="41988" name="AutoShape 4"/>
          <p:cNvSpPr>
            <a:spLocks noChangeArrowheads="1"/>
          </p:cNvSpPr>
          <p:nvPr/>
        </p:nvSpPr>
        <p:spPr bwMode="auto">
          <a:xfrm>
            <a:off x="492125" y="1905000"/>
            <a:ext cx="381000" cy="228600"/>
          </a:xfrm>
          <a:prstGeom prst="leftRightArrow">
            <a:avLst>
              <a:gd name="adj1" fmla="val 50000"/>
              <a:gd name="adj2" fmla="val 33333"/>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tr-TR" altLang="tr-TR" sz="1800"/>
          </a:p>
        </p:txBody>
      </p:sp>
    </p:spTree>
    <p:extLst>
      <p:ext uri="{BB962C8B-B14F-4D97-AF65-F5344CB8AC3E}">
        <p14:creationId xmlns:p14="http://schemas.microsoft.com/office/powerpoint/2010/main" val="2579444240"/>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tr-TR"/>
              <a:t>Traceable</a:t>
            </a:r>
          </a:p>
        </p:txBody>
      </p:sp>
      <p:sp>
        <p:nvSpPr>
          <p:cNvPr id="4301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tr-TR"/>
              <a:t>	The origin of each of requirements in SRS is clear. SRS should facilitate referencing of each requirement in the future development or enhancement documentation.</a:t>
            </a:r>
          </a:p>
          <a:p>
            <a:pPr lvl="1" eaLnBrk="1" hangingPunct="1">
              <a:lnSpc>
                <a:spcPct val="90000"/>
              </a:lnSpc>
            </a:pPr>
            <a:r>
              <a:rPr lang="en-US" altLang="tr-TR"/>
              <a:t>Backward traceability: each requirement explicitly referencing its source in earlier documents.</a:t>
            </a:r>
          </a:p>
          <a:p>
            <a:pPr lvl="1" eaLnBrk="1" hangingPunct="1">
              <a:lnSpc>
                <a:spcPct val="90000"/>
              </a:lnSpc>
            </a:pPr>
            <a:r>
              <a:rPr lang="en-US" altLang="tr-TR"/>
              <a:t>Forward traceability: each requirement in the SRS having unique name or reference number. </a:t>
            </a:r>
          </a:p>
          <a:p>
            <a:pPr lvl="2" eaLnBrk="1" hangingPunct="1">
              <a:lnSpc>
                <a:spcPct val="90000"/>
              </a:lnSpc>
            </a:pPr>
            <a:r>
              <a:rPr lang="en-US" altLang="tr-TR"/>
              <a:t>Very important during operation and maintenance. </a:t>
            </a:r>
          </a:p>
        </p:txBody>
      </p:sp>
      <p:sp>
        <p:nvSpPr>
          <p:cNvPr id="43012" name="AutoShape 4"/>
          <p:cNvSpPr>
            <a:spLocks noChangeArrowheads="1"/>
          </p:cNvSpPr>
          <p:nvPr/>
        </p:nvSpPr>
        <p:spPr bwMode="auto">
          <a:xfrm>
            <a:off x="633413" y="1828800"/>
            <a:ext cx="304800" cy="228600"/>
          </a:xfrm>
          <a:prstGeom prst="rightArrow">
            <a:avLst>
              <a:gd name="adj1" fmla="val 50000"/>
              <a:gd name="adj2" fmla="val 33333"/>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tr-TR" altLang="tr-TR" sz="1800"/>
          </a:p>
        </p:txBody>
      </p:sp>
    </p:spTree>
    <p:extLst>
      <p:ext uri="{BB962C8B-B14F-4D97-AF65-F5344CB8AC3E}">
        <p14:creationId xmlns:p14="http://schemas.microsoft.com/office/powerpoint/2010/main" val="4149058098"/>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tr-TR"/>
              <a:t>Ranked for Importance / Stability</a:t>
            </a:r>
          </a:p>
        </p:txBody>
      </p:sp>
      <p:sp>
        <p:nvSpPr>
          <p:cNvPr id="4403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tr-TR"/>
              <a:t>	Each requirement should have an identifier to indicate either the importance or stability of that particular requirement.</a:t>
            </a:r>
          </a:p>
          <a:p>
            <a:pPr lvl="1" eaLnBrk="1" hangingPunct="1"/>
            <a:r>
              <a:rPr lang="en-US" altLang="tr-TR" sz="2200"/>
              <a:t>All of the requirements are not equally important. Some may be essential while others may be desirable.</a:t>
            </a:r>
          </a:p>
          <a:p>
            <a:pPr lvl="1" eaLnBrk="1" hangingPunct="1"/>
            <a:r>
              <a:rPr lang="en-US" altLang="tr-TR" sz="2200"/>
              <a:t>Dimension of stability</a:t>
            </a:r>
          </a:p>
          <a:p>
            <a:pPr lvl="2" eaLnBrk="1" hangingPunct="1"/>
            <a:r>
              <a:rPr lang="en-US" altLang="tr-TR" sz="2100"/>
              <a:t>Can be expressed in terms of the number of expected changes</a:t>
            </a:r>
          </a:p>
          <a:p>
            <a:pPr lvl="1" eaLnBrk="1" hangingPunct="1"/>
            <a:r>
              <a:rPr lang="en-US" altLang="tr-TR" sz="2200"/>
              <a:t>Degree of necessity</a:t>
            </a:r>
          </a:p>
          <a:p>
            <a:pPr lvl="2" eaLnBrk="1" hangingPunct="1"/>
            <a:r>
              <a:rPr lang="en-US" altLang="tr-TR" sz="2100"/>
              <a:t>Essential … conditional … optional</a:t>
            </a:r>
          </a:p>
        </p:txBody>
      </p:sp>
      <p:sp>
        <p:nvSpPr>
          <p:cNvPr id="44036" name="AutoShape 4"/>
          <p:cNvSpPr>
            <a:spLocks noChangeArrowheads="1"/>
          </p:cNvSpPr>
          <p:nvPr/>
        </p:nvSpPr>
        <p:spPr bwMode="auto">
          <a:xfrm>
            <a:off x="422275" y="1828800"/>
            <a:ext cx="304800" cy="228600"/>
          </a:xfrm>
          <a:prstGeom prst="rightArrow">
            <a:avLst>
              <a:gd name="adj1" fmla="val 50000"/>
              <a:gd name="adj2" fmla="val 33333"/>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tr-TR" altLang="tr-TR" sz="1800"/>
          </a:p>
        </p:txBody>
      </p:sp>
    </p:spTree>
    <p:extLst>
      <p:ext uri="{BB962C8B-B14F-4D97-AF65-F5344CB8AC3E}">
        <p14:creationId xmlns:p14="http://schemas.microsoft.com/office/powerpoint/2010/main" val="838749499"/>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pic>
        <p:nvPicPr>
          <p:cNvPr id="4" name="Picture 3" descr="4.6 ReqDocUsers.eps"/>
          <p:cNvPicPr>
            <a:picLocks noChangeAspect="1"/>
          </p:cNvPicPr>
          <p:nvPr/>
        </p:nvPicPr>
        <p:blipFill rotWithShape="1">
          <a:blip r:embed="rId2"/>
          <a:srcRect b="55665"/>
          <a:stretch/>
        </p:blipFill>
        <p:spPr>
          <a:xfrm>
            <a:off x="473184" y="1988840"/>
            <a:ext cx="3810000" cy="215921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pic>
        <p:nvPicPr>
          <p:cNvPr id="8" name="Picture 3" descr="4.6 ReqDocUsers.eps"/>
          <p:cNvPicPr>
            <a:picLocks noChangeAspect="1"/>
          </p:cNvPicPr>
          <p:nvPr/>
        </p:nvPicPr>
        <p:blipFill rotWithShape="1">
          <a:blip r:embed="rId2"/>
          <a:srcRect t="62774"/>
          <a:stretch/>
        </p:blipFill>
        <p:spPr>
          <a:xfrm>
            <a:off x="4788024" y="2074032"/>
            <a:ext cx="3810000" cy="1812961"/>
          </a:xfrm>
          <a:prstGeom prst="rect">
            <a:avLst/>
          </a:prstGeom>
        </p:spPr>
      </p:pic>
    </p:spTree>
    <p:extLst>
      <p:ext uri="{BB962C8B-B14F-4D97-AF65-F5344CB8AC3E}">
        <p14:creationId xmlns:p14="http://schemas.microsoft.com/office/powerpoint/2010/main" val="74181069"/>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 system stakeholder is anyone who should have some</a:t>
            </a:r>
            <a:r>
              <a:rPr lang="tr-TR" dirty="0"/>
              <a:t> </a:t>
            </a:r>
            <a:r>
              <a:rPr lang="en-US" dirty="0"/>
              <a:t>direct or indirect influence on the system requirements.</a:t>
            </a:r>
          </a:p>
          <a:p>
            <a:r>
              <a:rPr lang="en-US" dirty="0"/>
              <a:t>Stakeholders include end</a:t>
            </a:r>
            <a:r>
              <a:rPr lang="tr-TR" dirty="0"/>
              <a:t> </a:t>
            </a:r>
            <a:r>
              <a:rPr lang="en-US" dirty="0"/>
              <a:t>users</a:t>
            </a:r>
            <a:r>
              <a:rPr lang="tr-TR" dirty="0"/>
              <a:t> </a:t>
            </a:r>
            <a:r>
              <a:rPr lang="en-US" dirty="0"/>
              <a:t>who will interact with the system and anyone else in an organization who will</a:t>
            </a:r>
            <a:r>
              <a:rPr lang="tr-TR" dirty="0"/>
              <a:t> </a:t>
            </a:r>
            <a:r>
              <a:rPr lang="en-US" dirty="0"/>
              <a:t>be affected by it.</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b="1" dirty="0"/>
              <a:t>Patients</a:t>
            </a:r>
            <a:r>
              <a:rPr lang="en-US" i="1" dirty="0"/>
              <a:t> </a:t>
            </a:r>
            <a:r>
              <a:rPr lang="en-US" dirty="0"/>
              <a:t>whose information is recorded in the system.</a:t>
            </a:r>
            <a:endParaRPr lang="en-GB" dirty="0"/>
          </a:p>
          <a:p>
            <a:r>
              <a:rPr lang="en-US" b="1" dirty="0"/>
              <a:t>Doctors</a:t>
            </a:r>
            <a:r>
              <a:rPr lang="en-US" i="1" dirty="0"/>
              <a:t> </a:t>
            </a:r>
            <a:r>
              <a:rPr lang="en-US" dirty="0"/>
              <a:t>who are responsible for assessing and treating patients.</a:t>
            </a:r>
            <a:endParaRPr lang="en-GB" dirty="0"/>
          </a:p>
          <a:p>
            <a:r>
              <a:rPr lang="en-US" b="1" dirty="0"/>
              <a:t>Nurses</a:t>
            </a:r>
            <a:r>
              <a:rPr lang="en-US" dirty="0"/>
              <a:t> who coordinate the consultations with doctors and administer some treatments.</a:t>
            </a:r>
            <a:endParaRPr lang="en-GB" dirty="0"/>
          </a:p>
          <a:p>
            <a:r>
              <a:rPr lang="en-US" b="1" dirty="0"/>
              <a:t>Medical receptionists</a:t>
            </a:r>
            <a:r>
              <a:rPr lang="en-US" i="1" dirty="0"/>
              <a:t> </a:t>
            </a:r>
            <a:r>
              <a:rPr lang="en-US" dirty="0"/>
              <a:t>who manage patients’ appointments.</a:t>
            </a:r>
            <a:endParaRPr lang="en-GB" dirty="0"/>
          </a:p>
          <a:p>
            <a:r>
              <a:rPr lang="en-US" b="1" dirty="0"/>
              <a:t>IT staff </a:t>
            </a:r>
            <a:r>
              <a:rPr lang="en-US" dirty="0"/>
              <a:t>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5271</TotalTime>
  <Words>4705</Words>
  <Application>Microsoft Macintosh PowerPoint</Application>
  <PresentationFormat>On-screen Show (4:3)</PresentationFormat>
  <Paragraphs>636</Paragraphs>
  <Slides>74</Slides>
  <Notes>14</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1" baseType="lpstr">
      <vt:lpstr>Arial</vt:lpstr>
      <vt:lpstr>Calibri</vt:lpstr>
      <vt:lpstr>Times New Roman</vt:lpstr>
      <vt:lpstr>Verdana</vt:lpstr>
      <vt:lpstr>Wingdings</vt:lpstr>
      <vt:lpstr>SE10 slides</vt:lpstr>
      <vt:lpstr>Document</vt:lpstr>
      <vt:lpstr>Chapter 4 – Requirements Engineering</vt:lpstr>
      <vt:lpstr>Topics covered</vt:lpstr>
      <vt:lpstr>Requirements engineering</vt:lpstr>
      <vt:lpstr>What is a requirement?</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Functional requirements examples</vt:lpstr>
      <vt:lpstr>Requirements imprecision</vt:lpstr>
      <vt:lpstr>Requirements completeness and consistency</vt:lpstr>
      <vt:lpstr>Non-functional requirements</vt:lpstr>
      <vt:lpstr>Non-functional requirements implementation</vt:lpstr>
      <vt:lpstr>Nonfunctional requirements examples</vt:lpstr>
      <vt:lpstr>Goals and requirements</vt:lpstr>
      <vt:lpstr>Goal vs. Testable non-functional requirement</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vt:lpstr>
      <vt:lpstr>The requirements elicitation and analysis process </vt:lpstr>
      <vt:lpstr>Process activities</vt:lpstr>
      <vt:lpstr>Problems of requirements elicitation</vt:lpstr>
      <vt:lpstr>Interviewing</vt:lpstr>
      <vt:lpstr>Problems with interviews</vt:lpstr>
      <vt:lpstr>Stories and scenarios</vt:lpstr>
      <vt:lpstr>Stories and scenarios</vt:lpstr>
      <vt:lpstr>Scenarios</vt:lpstr>
      <vt:lpstr>PowerPoint Presentation</vt:lpstr>
      <vt:lpstr>Requirements specification</vt:lpstr>
      <vt:lpstr>Requirements specification</vt:lpstr>
      <vt:lpstr>Ways of writing a system requirements specification </vt:lpstr>
      <vt:lpstr>Natural language specification</vt:lpstr>
      <vt:lpstr>Guidelines for writing requirements</vt:lpstr>
      <vt:lpstr>Problems with natural language</vt:lpstr>
      <vt:lpstr>Example requirements for the insulin pump software system </vt:lpstr>
      <vt:lpstr>Structured specifications</vt:lpstr>
      <vt:lpstr>Structured specifications</vt:lpstr>
      <vt:lpstr>A structured specification of a requirement for an insulin pump </vt:lpstr>
      <vt:lpstr>A structured specification of a requirement for an insulin pump </vt:lpstr>
      <vt:lpstr>Use cases</vt:lpstr>
      <vt:lpstr>PowerPoint Presentation</vt:lpstr>
      <vt:lpstr>Use cases for the Mentcare system</vt:lpstr>
      <vt:lpstr>Use cases</vt:lpstr>
      <vt:lpstr>PowerPoint Presentation</vt:lpstr>
      <vt:lpstr>Use Case: Requirements in Context </vt:lpstr>
      <vt:lpstr>Use cases diagrams: Actors</vt:lpstr>
      <vt:lpstr>Guideline questions for identifying actors</vt:lpstr>
      <vt:lpstr>Scenarios and Use Cases</vt:lpstr>
      <vt:lpstr>Success and Failure Scenarios Example: Handle Returns</vt:lpstr>
      <vt:lpstr>Notation</vt:lpstr>
      <vt:lpstr>Fully Dressed Style: A Template</vt:lpstr>
      <vt:lpstr>Use Case and Test Cases</vt:lpstr>
      <vt:lpstr>Requirement Validation: Characteristics of a Good SRS</vt:lpstr>
      <vt:lpstr>Correct </vt:lpstr>
      <vt:lpstr>Unambiguous</vt:lpstr>
      <vt:lpstr>Complete</vt:lpstr>
      <vt:lpstr>Consistent</vt:lpstr>
      <vt:lpstr>Verifiable</vt:lpstr>
      <vt:lpstr>Modifiable</vt:lpstr>
      <vt:lpstr>Traceable</vt:lpstr>
      <vt:lpstr>Ranked for Importance / Stability</vt:lpstr>
      <vt:lpstr>Users of a requirements document </vt:lpstr>
      <vt:lpstr>Requirements document variability</vt:lpstr>
      <vt:lpstr>The structure of a requirements document </vt:lpstr>
      <vt:lpstr>The structure of a requirements document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Mehmet Akyol</cp:lastModifiedBy>
  <cp:revision>80</cp:revision>
  <cp:lastPrinted>2010-01-11T10:54:43Z</cp:lastPrinted>
  <dcterms:created xsi:type="dcterms:W3CDTF">2010-01-08T19:43:52Z</dcterms:created>
  <dcterms:modified xsi:type="dcterms:W3CDTF">2019-03-17T09:07:24Z</dcterms:modified>
</cp:coreProperties>
</file>