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287" r:id="rId3"/>
    <p:sldId id="288" r:id="rId4"/>
    <p:sldId id="315" r:id="rId5"/>
    <p:sldId id="270" r:id="rId6"/>
    <p:sldId id="295" r:id="rId7"/>
    <p:sldId id="296" r:id="rId8"/>
    <p:sldId id="257" r:id="rId9"/>
    <p:sldId id="258" r:id="rId10"/>
    <p:sldId id="273" r:id="rId11"/>
    <p:sldId id="260" r:id="rId12"/>
    <p:sldId id="261" r:id="rId13"/>
    <p:sldId id="274" r:id="rId14"/>
    <p:sldId id="275" r:id="rId15"/>
    <p:sldId id="277" r:id="rId16"/>
    <p:sldId id="262" r:id="rId17"/>
    <p:sldId id="278" r:id="rId18"/>
    <p:sldId id="279" r:id="rId19"/>
    <p:sldId id="280" r:id="rId20"/>
    <p:sldId id="281" r:id="rId21"/>
    <p:sldId id="263" r:id="rId22"/>
    <p:sldId id="282" r:id="rId23"/>
    <p:sldId id="264" r:id="rId24"/>
    <p:sldId id="283" r:id="rId25"/>
    <p:sldId id="265" r:id="rId26"/>
    <p:sldId id="314" r:id="rId27"/>
    <p:sldId id="284" r:id="rId28"/>
    <p:sldId id="285" r:id="rId29"/>
    <p:sldId id="323" r:id="rId30"/>
    <p:sldId id="324" r:id="rId31"/>
    <p:sldId id="325" r:id="rId32"/>
    <p:sldId id="326" r:id="rId33"/>
    <p:sldId id="327" r:id="rId34"/>
    <p:sldId id="328" r:id="rId35"/>
    <p:sldId id="329" r:id="rId36"/>
    <p:sldId id="330" r:id="rId37"/>
    <p:sldId id="331" r:id="rId38"/>
    <p:sldId id="332" r:id="rId39"/>
    <p:sldId id="342" r:id="rId40"/>
    <p:sldId id="333" r:id="rId41"/>
    <p:sldId id="334" r:id="rId42"/>
    <p:sldId id="335" r:id="rId43"/>
    <p:sldId id="336" r:id="rId44"/>
    <p:sldId id="337" r:id="rId45"/>
    <p:sldId id="338" r:id="rId46"/>
    <p:sldId id="339" r:id="rId47"/>
    <p:sldId id="340" r:id="rId48"/>
    <p:sldId id="317" r:id="rId49"/>
    <p:sldId id="291" r:id="rId50"/>
    <p:sldId id="301" r:id="rId51"/>
    <p:sldId id="341" r:id="rId52"/>
    <p:sldId id="304"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944"/>
  </p:normalViewPr>
  <p:slideViewPr>
    <p:cSldViewPr snapToGrid="0" snapToObjects="1">
      <p:cViewPr varScale="1">
        <p:scale>
          <a:sx n="85" d="100"/>
          <a:sy n="85" d="100"/>
        </p:scale>
        <p:origin x="1864"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3/27/19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3/27/19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 The cardinality information on the link shows that there is one control system but several weather stations, one satellite, and one general weather information system. </a:t>
            </a:r>
            <a:endParaRPr lang="tr-TR" dirty="0"/>
          </a:p>
        </p:txBody>
      </p:sp>
      <p:sp>
        <p:nvSpPr>
          <p:cNvPr id="4" name="Slayt Numarası Yer Tutucusu 3"/>
          <p:cNvSpPr>
            <a:spLocks noGrp="1"/>
          </p:cNvSpPr>
          <p:nvPr>
            <p:ph type="sldNum" sz="quarter" idx="10"/>
          </p:nvPr>
        </p:nvSpPr>
        <p:spPr/>
        <p:txBody>
          <a:bodyPr/>
          <a:lstStyle/>
          <a:p>
            <a:fld id="{77FCBF73-0733-5145-9EF1-194A2E62BF21}" type="slidenum">
              <a:rPr lang="en-US" smtClean="0"/>
              <a:pPr/>
              <a:t>8</a:t>
            </a:fld>
            <a:endParaRPr lang="en-US"/>
          </a:p>
        </p:txBody>
      </p:sp>
    </p:spTree>
    <p:extLst>
      <p:ext uri="{BB962C8B-B14F-4D97-AF65-F5344CB8AC3E}">
        <p14:creationId xmlns:p14="http://schemas.microsoft.com/office/powerpoint/2010/main" val="3795564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tr-TR"/>
              <a:t>It is a Singleton class with multiple instances  (one for each package)</a:t>
            </a:r>
          </a:p>
          <a:p>
            <a:endParaRPr lang="en-US" altLang="tr-T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28C393C-F829-43F9-B4E4-BFDA50D75626}" type="slidenum">
              <a:rPr lang="en-US" altLang="tr-TR" smtClean="0"/>
              <a:pPr eaLnBrk="1" hangingPunct="1">
                <a:spcBef>
                  <a:spcPct val="0"/>
                </a:spcBef>
              </a:pPr>
              <a:t>38</a:t>
            </a:fld>
            <a:endParaRPr lang="en-US" alt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tr-TR"/>
              <a:t>It is a Singleton class with multiple instances  (one for each package)</a:t>
            </a:r>
          </a:p>
          <a:p>
            <a:endParaRPr lang="en-US" altLang="tr-T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28C393C-F829-43F9-B4E4-BFDA50D75626}" type="slidenum">
              <a:rPr lang="en-US" altLang="tr-TR" smtClean="0"/>
              <a:pPr eaLnBrk="1" hangingPunct="1">
                <a:spcBef>
                  <a:spcPct val="0"/>
                </a:spcBef>
              </a:pPr>
              <a:t>39</a:t>
            </a:fld>
            <a:endParaRPr lang="en-US" altLang="tr-TR"/>
          </a:p>
        </p:txBody>
      </p:sp>
    </p:spTree>
    <p:extLst>
      <p:ext uri="{BB962C8B-B14F-4D97-AF65-F5344CB8AC3E}">
        <p14:creationId xmlns:p14="http://schemas.microsoft.com/office/powerpoint/2010/main" val="376361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5E7933D4-73E7-466C-B280-20A2F99E95A7}" type="slidenum">
              <a:rPr lang="en-US" altLang="tr-TR" smtClean="0"/>
              <a:pPr eaLnBrk="1" hangingPunct="1">
                <a:spcBef>
                  <a:spcPct val="0"/>
                </a:spcBef>
                <a:defRPr/>
              </a:pPr>
              <a:t>40</a:t>
            </a:fld>
            <a:endParaRPr lang="en-US" altLang="tr-T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Object Adapter and Class Adapter</a:t>
            </a:r>
          </a:p>
          <a:p>
            <a:pPr eaLnBrk="1" hangingPunct="1"/>
            <a:endParaRPr lang="en-GB" alt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4F710A48-9FE0-47C2-89E6-771072578233}" type="slidenum">
              <a:rPr lang="en-US" altLang="tr-TR" smtClean="0"/>
              <a:pPr eaLnBrk="1" hangingPunct="1">
                <a:spcBef>
                  <a:spcPct val="0"/>
                </a:spcBef>
                <a:defRPr/>
              </a:pPr>
              <a:t>42</a:t>
            </a:fld>
            <a:endParaRPr lang="en-US" altLang="tr-T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Commited to 1 adaptee.</a:t>
            </a:r>
          </a:p>
          <a:p>
            <a:pPr eaLnBrk="1" hangingPunct="1"/>
            <a:r>
              <a:rPr lang="en-US" altLang="tr-TR"/>
              <a:t>Huge + : don’t have to reimplement the entire adapteee. Can also override the behavior of the adaptee (because of subclassig) if it is needed</a:t>
            </a:r>
          </a:p>
          <a:p>
            <a:pPr eaLnBrk="1" hangingPunct="1"/>
            <a:r>
              <a:rPr lang="en-US" altLang="tr-TR"/>
              <a:t>More efficient than object adapter, since there is 1 object only at runtime (otherwise you have adapter and adaptee objects)</a:t>
            </a:r>
            <a:endParaRPr lang="en-GB" alt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9BD0CF1E-D3D8-407D-B085-17FD92415F22}" type="slidenum">
              <a:rPr lang="en-US" altLang="tr-TR" smtClean="0"/>
              <a:pPr eaLnBrk="1" hangingPunct="1">
                <a:spcBef>
                  <a:spcPct val="0"/>
                </a:spcBef>
                <a:defRPr/>
              </a:pPr>
              <a:t>43</a:t>
            </a:fld>
            <a:endParaRPr lang="en-US" altLang="tr-T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F8DB8D3-0EA2-4883-8724-AE2D06776B1F}" type="slidenum">
              <a:rPr lang="en-US" altLang="tr-TR" smtClean="0"/>
              <a:pPr eaLnBrk="1" hangingPunct="1">
                <a:spcBef>
                  <a:spcPct val="0"/>
                </a:spcBef>
                <a:defRPr/>
              </a:pPr>
              <a:t>44</a:t>
            </a:fld>
            <a:endParaRPr lang="en-US" altLang="tr-T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Can adapt any subclass of adaptee</a:t>
            </a:r>
            <a:endParaRPr lang="en-GB" altLang="tr-TR"/>
          </a:p>
          <a:p>
            <a:pPr eaLnBrk="1" hangingPunct="1"/>
            <a:r>
              <a:rPr lang="en-US" altLang="tr-TR"/>
              <a:t>More flexible than class adaptee</a:t>
            </a:r>
            <a:endParaRPr lang="en-GB" alt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FC2B94E-0B00-4471-BA89-0A4693222001}" type="slidenum">
              <a:rPr lang="en-US" altLang="tr-TR" smtClean="0"/>
              <a:pPr eaLnBrk="1" hangingPunct="1">
                <a:spcBef>
                  <a:spcPct val="0"/>
                </a:spcBef>
                <a:defRPr/>
              </a:pPr>
              <a:t>45</a:t>
            </a:fld>
            <a:endParaRPr lang="en-US" altLang="tr-T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36DA01CC-17E3-451D-BAAC-EF22AA453AD5}" type="slidenum">
              <a:rPr lang="en-US" altLang="tr-TR" smtClean="0"/>
              <a:pPr eaLnBrk="1" hangingPunct="1">
                <a:spcBef>
                  <a:spcPct val="0"/>
                </a:spcBef>
                <a:defRPr/>
              </a:pPr>
              <a:t>46</a:t>
            </a:fld>
            <a:endParaRPr lang="en-US" altLang="tr-T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Sadece method delegation degil, bazen de voltaj degistiren adapter gibi calisiyor</a:t>
            </a:r>
          </a:p>
          <a:p>
            <a:pPr eaLnBrk="1" hangingPunct="1"/>
            <a:r>
              <a:rPr lang="en-US" altLang="tr-TR"/>
              <a:t>i.e. request(){adaptee.req1(); adaptee.req2();} gibi olabilir.</a:t>
            </a:r>
            <a:endParaRPr lang="en-GB" alt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BFDF601-4E45-4994-94FB-EC5AAF1DA023}" type="slidenum">
              <a:rPr lang="en-US" altLang="tr-TR" smtClean="0"/>
              <a:pPr eaLnBrk="1" hangingPunct="1">
                <a:spcBef>
                  <a:spcPct val="0"/>
                </a:spcBef>
                <a:defRPr/>
              </a:pPr>
              <a:t>47</a:t>
            </a:fld>
            <a:endParaRPr lang="en-US" altLang="tr-T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Client{ … Stack stack=new DListStack(); // or create a dlist and wrap it with the adapter</a:t>
            </a:r>
          </a:p>
          <a:p>
            <a:pPr eaLnBrk="1" hangingPunct="1"/>
            <a:endParaRPr lang="en-US" alt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When you model the interactions of a system with its environment you should use an abstract approach that does not include too much detail. One way to do this is to use a use case model. As we discussed earlier, each use case represents an interaction with the system. Each possible interaction is named in an ellipse and the external entity involved in the interaction is represented by a stick figure. </a:t>
            </a:r>
            <a:endParaRPr lang="tr-TR" dirty="0"/>
          </a:p>
        </p:txBody>
      </p:sp>
      <p:sp>
        <p:nvSpPr>
          <p:cNvPr id="4" name="Slayt Numarası Yer Tutucusu 3"/>
          <p:cNvSpPr>
            <a:spLocks noGrp="1"/>
          </p:cNvSpPr>
          <p:nvPr>
            <p:ph type="sldNum" sz="quarter" idx="10"/>
          </p:nvPr>
        </p:nvSpPr>
        <p:spPr/>
        <p:txBody>
          <a:bodyPr/>
          <a:lstStyle/>
          <a:p>
            <a:fld id="{77FCBF73-0733-5145-9EF1-194A2E62BF21}" type="slidenum">
              <a:rPr lang="en-US" smtClean="0"/>
              <a:pPr/>
              <a:t>9</a:t>
            </a:fld>
            <a:endParaRPr lang="en-US"/>
          </a:p>
        </p:txBody>
      </p:sp>
    </p:spTree>
    <p:extLst>
      <p:ext uri="{BB962C8B-B14F-4D97-AF65-F5344CB8AC3E}">
        <p14:creationId xmlns:p14="http://schemas.microsoft.com/office/powerpoint/2010/main" val="587373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7122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0682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3B29FA2-AEEB-4AD1-9383-640A431661A6}" type="slidenum">
              <a:rPr lang="en-US" altLang="tr-TR" smtClean="0"/>
              <a:pPr eaLnBrk="1" hangingPunct="1">
                <a:spcBef>
                  <a:spcPct val="0"/>
                </a:spcBef>
              </a:pPr>
              <a:t>29</a:t>
            </a:fld>
            <a:endParaRPr lang="en-US" alt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16B8A1-7467-40A2-9C3C-62D7708C7F57}" type="slidenum">
              <a:rPr lang="en-US" altLang="tr-TR" smtClean="0"/>
              <a:pPr eaLnBrk="1" hangingPunct="1">
                <a:spcBef>
                  <a:spcPct val="0"/>
                </a:spcBef>
              </a:pPr>
              <a:t>30</a:t>
            </a:fld>
            <a:endParaRPr lang="en-US" altLang="tr-T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t>Singleton in math: a set with only one element</a:t>
            </a:r>
          </a:p>
          <a:p>
            <a:pPr eaLnBrk="1" hangingPunct="1"/>
            <a:r>
              <a:rPr lang="en-US" altLang="tr-TR"/>
              <a:t>Singleton in se: a class with only one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DA739D-1235-4393-A94B-7B187036CB15}" type="slidenum">
              <a:rPr lang="en-US" altLang="tr-TR" smtClean="0"/>
              <a:pPr eaLnBrk="1" hangingPunct="1">
                <a:spcBef>
                  <a:spcPct val="0"/>
                </a:spcBef>
              </a:pPr>
              <a:t>33</a:t>
            </a:fld>
            <a:endParaRPr lang="en-US" alt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B9A6EF-150B-4AAF-B53A-F3D43A015B05}" type="slidenum">
              <a:rPr lang="en-US" altLang="tr-TR" smtClean="0"/>
              <a:pPr eaLnBrk="1" hangingPunct="1"/>
              <a:t>35</a:t>
            </a:fld>
            <a:endParaRPr lang="en-US" alt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5FAE9FD-C87C-458D-847D-7708D5976B25}" type="slidenum">
              <a:rPr lang="en-US" altLang="tr-TR" smtClean="0"/>
              <a:pPr eaLnBrk="1" hangingPunct="1">
                <a:spcBef>
                  <a:spcPct val="0"/>
                </a:spcBef>
              </a:pPr>
              <a:t>36</a:t>
            </a:fld>
            <a:endParaRPr lang="en-US" altLang="tr-T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tr-TR"/>
              <a:t>it can implement internal queuing as necessary to make sure that one sound file stops or finishes before it tries to play another.</a:t>
            </a:r>
          </a:p>
          <a:p>
            <a:pPr lvl="1" eaLnBrk="1" hangingPunct="1"/>
            <a:r>
              <a:rPr lang="en-US" altLang="tr-TR"/>
              <a:t>A queue could be shared between different audio device objects, but the overhead for maintaining the queue and communicating between the different objects is prohibitive. </a:t>
            </a:r>
          </a:p>
          <a:p>
            <a:pPr eaLnBrk="1" hangingPunct="1"/>
            <a:endParaRPr lang="en-US"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a:xfrm>
            <a:off x="457200" y="1625252"/>
            <a:ext cx="8229600" cy="4525963"/>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dirty="0"/>
              <a:t>Sequence models show the sequence of object interactions that take place</a:t>
            </a:r>
          </a:p>
          <a:p>
            <a:pPr lvl="1">
              <a:lnSpc>
                <a:spcPct val="90000"/>
              </a:lnSpc>
            </a:pPr>
            <a:r>
              <a:rPr lang="en-GB" dirty="0"/>
              <a:t>Objects are arranged horizontally across the top;</a:t>
            </a:r>
          </a:p>
          <a:p>
            <a:pPr lvl="1">
              <a:lnSpc>
                <a:spcPct val="90000"/>
              </a:lnSpc>
            </a:pPr>
            <a:r>
              <a:rPr lang="en-GB" dirty="0"/>
              <a:t>Time is represented vertically so models are read top to bottom;</a:t>
            </a:r>
          </a:p>
          <a:p>
            <a:pPr lvl="1">
              <a:lnSpc>
                <a:spcPct val="90000"/>
              </a:lnSpc>
            </a:pPr>
            <a:r>
              <a:rPr lang="en-GB" dirty="0"/>
              <a:t>Interactions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endParaRPr lang="en-GB" sz="20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r>
              <a:rPr lang="en-GB" dirty="0"/>
              <a:t>.</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tr-TR" altLang="tr-TR" dirty="0"/>
              <a:t>Singleton Pattern</a:t>
            </a:r>
          </a:p>
        </p:txBody>
      </p:sp>
      <p:sp>
        <p:nvSpPr>
          <p:cNvPr id="23555" name="Content Placeholder 2"/>
          <p:cNvSpPr>
            <a:spLocks noGrp="1"/>
          </p:cNvSpPr>
          <p:nvPr>
            <p:ph idx="1"/>
          </p:nvPr>
        </p:nvSpPr>
        <p:spPr/>
        <p:txBody>
          <a:bodyPr/>
          <a:lstStyle/>
          <a:p>
            <a:r>
              <a:rPr lang="en-US" altLang="tr-TR" sz="2800" dirty="0"/>
              <a:t>Objects for logging</a:t>
            </a:r>
          </a:p>
          <a:p>
            <a:r>
              <a:rPr lang="en-US" altLang="tr-TR" sz="2800" dirty="0"/>
              <a:t>Printer spooler</a:t>
            </a:r>
          </a:p>
          <a:p>
            <a:r>
              <a:rPr lang="tr-TR" altLang="tr-TR" sz="2800" dirty="0"/>
              <a:t>Timer, Counter</a:t>
            </a:r>
            <a:endParaRPr lang="en-US" altLang="tr-TR" sz="2800" dirty="0"/>
          </a:p>
          <a:p>
            <a:r>
              <a:rPr lang="en-US" altLang="tr-TR" sz="2800" dirty="0"/>
              <a:t>….</a:t>
            </a:r>
          </a:p>
          <a:p>
            <a:r>
              <a:rPr lang="en-US" altLang="tr-TR" sz="2800" dirty="0"/>
              <a:t>There are many objects we only need one of…..</a:t>
            </a:r>
          </a:p>
          <a:p>
            <a:r>
              <a:rPr lang="en-US" altLang="tr-TR" sz="2800" dirty="0"/>
              <a:t> Having multiples of them will cause chaos</a:t>
            </a:r>
          </a:p>
          <a:p>
            <a:pPr lvl="1">
              <a:buFontTx/>
              <a:buNone/>
            </a:pPr>
            <a:endParaRPr lang="en-US" altLang="tr-TR" sz="2400" dirty="0"/>
          </a:p>
        </p:txBody>
      </p:sp>
    </p:spTree>
    <p:extLst>
      <p:ext uri="{BB962C8B-B14F-4D97-AF65-F5344CB8AC3E}">
        <p14:creationId xmlns:p14="http://schemas.microsoft.com/office/powerpoint/2010/main" val="27205267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tr-TR"/>
              <a:t>Singleton</a:t>
            </a:r>
          </a:p>
        </p:txBody>
      </p:sp>
      <p:sp>
        <p:nvSpPr>
          <p:cNvPr id="24579" name="Rectangle 3"/>
          <p:cNvSpPr>
            <a:spLocks noGrp="1" noChangeArrowheads="1"/>
          </p:cNvSpPr>
          <p:nvPr>
            <p:ph type="body" idx="1"/>
          </p:nvPr>
        </p:nvSpPr>
        <p:spPr/>
        <p:txBody>
          <a:bodyPr/>
          <a:lstStyle/>
          <a:p>
            <a:pPr eaLnBrk="1" hangingPunct="1">
              <a:lnSpc>
                <a:spcPct val="90000"/>
              </a:lnSpc>
            </a:pPr>
            <a:r>
              <a:rPr lang="en-US" altLang="tr-TR" sz="2800"/>
              <a:t>Intent: Ensure the class has only 1 instance and provide global visibility</a:t>
            </a:r>
          </a:p>
          <a:p>
            <a:pPr eaLnBrk="1" hangingPunct="1">
              <a:lnSpc>
                <a:spcPct val="90000"/>
              </a:lnSpc>
            </a:pPr>
            <a:r>
              <a:rPr lang="en-US" altLang="tr-TR" sz="2800"/>
              <a:t>Applicability:</a:t>
            </a:r>
          </a:p>
          <a:p>
            <a:pPr lvl="1" eaLnBrk="1" hangingPunct="1">
              <a:lnSpc>
                <a:spcPct val="90000"/>
              </a:lnSpc>
            </a:pPr>
            <a:r>
              <a:rPr lang="en-US" altLang="tr-TR" sz="2400"/>
              <a:t>The class should have exactly one instance which should be accessible from a method in the class. </a:t>
            </a:r>
          </a:p>
          <a:p>
            <a:pPr lvl="1" eaLnBrk="1" hangingPunct="1">
              <a:lnSpc>
                <a:spcPct val="90000"/>
              </a:lnSpc>
            </a:pPr>
            <a:r>
              <a:rPr lang="en-US" altLang="tr-TR" sz="2400"/>
              <a:t>The class can be subclassed, and clients can use the subclass as an instance of the superclass without having to change any code. </a:t>
            </a:r>
          </a:p>
          <a:p>
            <a:pPr lvl="1" eaLnBrk="1" hangingPunct="1">
              <a:lnSpc>
                <a:spcPct val="90000"/>
              </a:lnSpc>
            </a:pPr>
            <a:endParaRPr lang="en-US" altLang="tr-TR" sz="2400"/>
          </a:p>
          <a:p>
            <a:pPr lvl="1" eaLnBrk="1" hangingPunct="1">
              <a:lnSpc>
                <a:spcPct val="90000"/>
              </a:lnSpc>
              <a:buFontTx/>
              <a:buNone/>
            </a:pPr>
            <a:endParaRPr lang="en-US" altLang="tr-TR" sz="2400"/>
          </a:p>
          <a:p>
            <a:pPr lvl="1" eaLnBrk="1" hangingPunct="1">
              <a:lnSpc>
                <a:spcPct val="90000"/>
              </a:lnSpc>
              <a:buFontTx/>
              <a:buNone/>
            </a:pPr>
            <a:r>
              <a:rPr lang="en-US" altLang="tr-TR" sz="2400"/>
              <a:t>Static (global) variables are not elegant solution. That is why we have this pattern</a:t>
            </a:r>
          </a:p>
          <a:p>
            <a:pPr lvl="1" eaLnBrk="1" hangingPunct="1">
              <a:lnSpc>
                <a:spcPct val="90000"/>
              </a:lnSpc>
            </a:pPr>
            <a:endParaRPr lang="en-US" altLang="tr-TR" sz="2400"/>
          </a:p>
        </p:txBody>
      </p:sp>
    </p:spTree>
    <p:extLst>
      <p:ext uri="{BB962C8B-B14F-4D97-AF65-F5344CB8AC3E}">
        <p14:creationId xmlns:p14="http://schemas.microsoft.com/office/powerpoint/2010/main" val="1239076964"/>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tr-TR"/>
              <a:t>example</a:t>
            </a:r>
          </a:p>
        </p:txBody>
      </p:sp>
      <p:sp>
        <p:nvSpPr>
          <p:cNvPr id="3" name="Content Placeholder 2"/>
          <p:cNvSpPr>
            <a:spLocks noGrp="1"/>
          </p:cNvSpPr>
          <p:nvPr>
            <p:ph idx="1"/>
          </p:nvPr>
        </p:nvSpPr>
        <p:spPr/>
        <p:txBody>
          <a:bodyPr/>
          <a:lstStyle/>
          <a:p>
            <a:pPr>
              <a:defRPr/>
            </a:pPr>
            <a:r>
              <a:rPr lang="en-US" sz="2400" dirty="0"/>
              <a:t>We need to maintain an incremental counter,</a:t>
            </a:r>
          </a:p>
          <a:p>
            <a:pPr>
              <a:defRPr/>
            </a:pPr>
            <a:r>
              <a:rPr lang="en-US" sz="2400" dirty="0"/>
              <a:t>the simple counter class needs to keep track of an integer value that is being used in multiple areas of an application. </a:t>
            </a:r>
          </a:p>
          <a:p>
            <a:pPr>
              <a:defRPr/>
            </a:pPr>
            <a:r>
              <a:rPr lang="en-US" sz="2400" dirty="0"/>
              <a:t>The class needs to be able to increment this counter as well as return the current value.</a:t>
            </a:r>
          </a:p>
          <a:p>
            <a:pPr>
              <a:defRPr/>
            </a:pPr>
            <a:r>
              <a:rPr lang="en-US" sz="2400" dirty="0"/>
              <a:t>the desired class behavior would be to have exactly one instance of a class that maintains the integer and nothing more.</a:t>
            </a:r>
          </a:p>
          <a:p>
            <a:pPr lvl="1">
              <a:defRPr/>
            </a:pPr>
            <a:r>
              <a:rPr lang="en-US" sz="2000" dirty="0">
                <a:ea typeface="+mn-ea"/>
                <a:cs typeface="+mn-cs"/>
              </a:rPr>
              <a:t>Problem: Global visibility, enforce only 1 instance</a:t>
            </a:r>
            <a:endParaRPr lang="en-US" sz="2000" dirty="0"/>
          </a:p>
        </p:txBody>
      </p:sp>
    </p:spTree>
    <p:extLst>
      <p:ext uri="{BB962C8B-B14F-4D97-AF65-F5344CB8AC3E}">
        <p14:creationId xmlns:p14="http://schemas.microsoft.com/office/powerpoint/2010/main" val="275918893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tr-TR"/>
              <a:t>Why not static?</a:t>
            </a:r>
          </a:p>
        </p:txBody>
      </p:sp>
      <p:sp>
        <p:nvSpPr>
          <p:cNvPr id="3" name="Content Placeholder 2"/>
          <p:cNvSpPr>
            <a:spLocks noGrp="1"/>
          </p:cNvSpPr>
          <p:nvPr>
            <p:ph idx="1"/>
          </p:nvPr>
        </p:nvSpPr>
        <p:spPr/>
        <p:txBody>
          <a:bodyPr/>
          <a:lstStyle/>
          <a:p>
            <a:pPr>
              <a:defRPr/>
            </a:pPr>
            <a:r>
              <a:rPr lang="en-US" sz="2800" dirty="0"/>
              <a:t>Temptation: create an instance of a counter class as a static global variable. </a:t>
            </a:r>
          </a:p>
          <a:p>
            <a:pPr>
              <a:defRPr/>
            </a:pPr>
            <a:r>
              <a:rPr lang="en-US" sz="2800" dirty="0"/>
              <a:t>Really solves only a part of the problem;</a:t>
            </a:r>
          </a:p>
          <a:p>
            <a:pPr lvl="1">
              <a:defRPr/>
            </a:pPr>
            <a:r>
              <a:rPr lang="en-US" sz="2400" dirty="0">
                <a:ea typeface="+mn-ea"/>
                <a:cs typeface="+mn-cs"/>
              </a:rPr>
              <a:t>the problem of global accessibility,</a:t>
            </a:r>
          </a:p>
          <a:p>
            <a:pPr lvl="1">
              <a:defRPr/>
            </a:pPr>
            <a:r>
              <a:rPr lang="en-US" sz="2400" dirty="0">
                <a:ea typeface="+mn-ea"/>
                <a:cs typeface="+mn-cs"/>
              </a:rPr>
              <a:t> but does nothing to </a:t>
            </a:r>
            <a:r>
              <a:rPr lang="en-US" sz="2400" b="1" dirty="0">
                <a:ea typeface="+mn-ea"/>
                <a:cs typeface="+mn-cs"/>
              </a:rPr>
              <a:t>ensure</a:t>
            </a:r>
            <a:r>
              <a:rPr lang="en-US" sz="2400" dirty="0">
                <a:ea typeface="+mn-ea"/>
                <a:cs typeface="+mn-cs"/>
              </a:rPr>
              <a:t> that there is only one instance of the class running at any given time. </a:t>
            </a:r>
          </a:p>
          <a:p>
            <a:pPr>
              <a:defRPr/>
            </a:pPr>
            <a:r>
              <a:rPr lang="en-US" sz="2800" dirty="0"/>
              <a:t>The responsibility of having only one instance of the class should fall on the class itself and not on the user of the class. </a:t>
            </a:r>
          </a:p>
        </p:txBody>
      </p:sp>
    </p:spTree>
    <p:extLst>
      <p:ext uri="{BB962C8B-B14F-4D97-AF65-F5344CB8AC3E}">
        <p14:creationId xmlns:p14="http://schemas.microsoft.com/office/powerpoint/2010/main" val="310188793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tr-TR"/>
              <a:t>Enforcing singularity</a:t>
            </a:r>
          </a:p>
        </p:txBody>
      </p:sp>
      <p:sp>
        <p:nvSpPr>
          <p:cNvPr id="27651" name="Content Placeholder 2"/>
          <p:cNvSpPr>
            <a:spLocks noGrp="1"/>
          </p:cNvSpPr>
          <p:nvPr>
            <p:ph idx="1"/>
          </p:nvPr>
        </p:nvSpPr>
        <p:spPr/>
        <p:txBody>
          <a:bodyPr/>
          <a:lstStyle/>
          <a:p>
            <a:r>
              <a:rPr lang="en-US" altLang="tr-TR" sz="2800"/>
              <a:t>The users of the class should always be</a:t>
            </a:r>
            <a:r>
              <a:rPr lang="en-US" altLang="tr-TR" sz="2800" i="1"/>
              <a:t> free </a:t>
            </a:r>
            <a:r>
              <a:rPr lang="en-US" altLang="tr-TR" sz="2800"/>
              <a:t>from having to monitor and control the number of running instances of the class.</a:t>
            </a:r>
          </a:p>
          <a:p>
            <a:endParaRPr lang="en-US" altLang="tr-TR" sz="2800"/>
          </a:p>
          <a:p>
            <a:r>
              <a:rPr lang="en-US" altLang="tr-TR" sz="2800"/>
              <a:t>What is needed is a way to control how class instances are created and then ensure that only one gets created at any given time. </a:t>
            </a:r>
          </a:p>
        </p:txBody>
      </p:sp>
    </p:spTree>
    <p:extLst>
      <p:ext uri="{BB962C8B-B14F-4D97-AF65-F5344CB8AC3E}">
        <p14:creationId xmlns:p14="http://schemas.microsoft.com/office/powerpoint/2010/main" val="24480075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tr-TR"/>
              <a:t>Singleton - Structure</a:t>
            </a:r>
          </a:p>
        </p:txBody>
      </p:sp>
      <p:sp>
        <p:nvSpPr>
          <p:cNvPr id="28675" name="Rectangle 4"/>
          <p:cNvSpPr>
            <a:spLocks noChangeArrowheads="1"/>
          </p:cNvSpPr>
          <p:nvPr/>
        </p:nvSpPr>
        <p:spPr bwMode="auto">
          <a:xfrm>
            <a:off x="1535113" y="2133600"/>
            <a:ext cx="3810000" cy="1905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tr-TR" altLang="tr-TR" sz="1800"/>
          </a:p>
        </p:txBody>
      </p:sp>
      <p:sp>
        <p:nvSpPr>
          <p:cNvPr id="28676" name="Text Box 5"/>
          <p:cNvSpPr txBox="1">
            <a:spLocks noChangeArrowheads="1"/>
          </p:cNvSpPr>
          <p:nvPr/>
        </p:nvSpPr>
        <p:spPr bwMode="auto">
          <a:xfrm>
            <a:off x="2297113" y="2184400"/>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US" altLang="tr-TR" sz="2000" b="1">
                <a:latin typeface="Tahoma" pitchFamily="34" charset="0"/>
              </a:rPr>
              <a:t>Singleton</a:t>
            </a:r>
          </a:p>
        </p:txBody>
      </p:sp>
      <p:sp>
        <p:nvSpPr>
          <p:cNvPr id="28677" name="Text Box 6"/>
          <p:cNvSpPr txBox="1">
            <a:spLocks noChangeArrowheads="1"/>
          </p:cNvSpPr>
          <p:nvPr/>
        </p:nvSpPr>
        <p:spPr bwMode="auto">
          <a:xfrm>
            <a:off x="1611313" y="2641600"/>
            <a:ext cx="3683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US" altLang="tr-TR" sz="2000">
                <a:latin typeface="Tahoma" pitchFamily="34" charset="0"/>
              </a:rPr>
              <a:t>-static instance:Singleton</a:t>
            </a:r>
          </a:p>
          <a:p>
            <a:pPr>
              <a:spcBef>
                <a:spcPct val="0"/>
              </a:spcBef>
              <a:buClrTx/>
              <a:buSzTx/>
              <a:buFontTx/>
              <a:buNone/>
            </a:pPr>
            <a:endParaRPr lang="en-US" altLang="tr-TR" sz="2000">
              <a:latin typeface="Tahoma" pitchFamily="34" charset="0"/>
            </a:endParaRPr>
          </a:p>
          <a:p>
            <a:pPr>
              <a:spcBef>
                <a:spcPct val="0"/>
              </a:spcBef>
              <a:buClrTx/>
              <a:buSzTx/>
              <a:buFontTx/>
              <a:buNone/>
            </a:pPr>
            <a:r>
              <a:rPr lang="en-US" altLang="tr-TR" sz="2000">
                <a:latin typeface="Tahoma" pitchFamily="34" charset="0"/>
              </a:rPr>
              <a:t>#Singleton()</a:t>
            </a:r>
          </a:p>
          <a:p>
            <a:pPr>
              <a:spcBef>
                <a:spcPct val="0"/>
              </a:spcBef>
              <a:buClrTx/>
              <a:buSzTx/>
              <a:buFontTx/>
              <a:buNone/>
            </a:pPr>
            <a:r>
              <a:rPr lang="en-US" altLang="tr-TR" sz="2000">
                <a:latin typeface="Tahoma" pitchFamily="34" charset="0"/>
              </a:rPr>
              <a:t>+static getInstance():Singleton</a:t>
            </a:r>
          </a:p>
        </p:txBody>
      </p:sp>
      <p:sp>
        <p:nvSpPr>
          <p:cNvPr id="28678" name="Line 7"/>
          <p:cNvSpPr>
            <a:spLocks noChangeShapeType="1"/>
          </p:cNvSpPr>
          <p:nvPr/>
        </p:nvSpPr>
        <p:spPr bwMode="auto">
          <a:xfrm>
            <a:off x="1535113" y="320040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8"/>
          <p:cNvSpPr>
            <a:spLocks noChangeShapeType="1"/>
          </p:cNvSpPr>
          <p:nvPr/>
        </p:nvSpPr>
        <p:spPr bwMode="auto">
          <a:xfrm>
            <a:off x="1535113" y="266700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11"/>
          <p:cNvSpPr>
            <a:spLocks noChangeShapeType="1"/>
          </p:cNvSpPr>
          <p:nvPr/>
        </p:nvSpPr>
        <p:spPr bwMode="auto">
          <a:xfrm>
            <a:off x="3668713" y="3429000"/>
            <a:ext cx="21336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12"/>
          <p:cNvSpPr>
            <a:spLocks noChangeShapeType="1"/>
          </p:cNvSpPr>
          <p:nvPr/>
        </p:nvSpPr>
        <p:spPr bwMode="auto">
          <a:xfrm>
            <a:off x="3516313" y="3886200"/>
            <a:ext cx="0" cy="762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2" name="Group 21"/>
          <p:cNvGrpSpPr>
            <a:grpSpLocks/>
          </p:cNvGrpSpPr>
          <p:nvPr/>
        </p:nvGrpSpPr>
        <p:grpSpPr bwMode="auto">
          <a:xfrm>
            <a:off x="2906713" y="4648200"/>
            <a:ext cx="3254375" cy="1341438"/>
            <a:chOff x="1728" y="2928"/>
            <a:chExt cx="1824" cy="291"/>
          </a:xfrm>
        </p:grpSpPr>
        <p:sp>
          <p:nvSpPr>
            <p:cNvPr id="28694" name="Text Box 10"/>
            <p:cNvSpPr txBox="1">
              <a:spLocks noChangeArrowheads="1"/>
            </p:cNvSpPr>
            <p:nvPr/>
          </p:nvSpPr>
          <p:spPr bwMode="auto">
            <a:xfrm>
              <a:off x="1814" y="2932"/>
              <a:ext cx="1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US" altLang="tr-TR" sz="2000">
                  <a:latin typeface="Tahoma" pitchFamily="34" charset="0"/>
                </a:rPr>
                <a:t>Returns the instance. </a:t>
              </a:r>
            </a:p>
            <a:p>
              <a:pPr>
                <a:spcBef>
                  <a:spcPct val="0"/>
                </a:spcBef>
                <a:buClrTx/>
                <a:buSzTx/>
                <a:buFontTx/>
                <a:buNone/>
              </a:pPr>
              <a:r>
                <a:rPr lang="en-US" altLang="tr-TR" sz="2000" i="1">
                  <a:latin typeface="Tahoma" pitchFamily="34" charset="0"/>
                </a:rPr>
                <a:t>Only</a:t>
              </a:r>
              <a:r>
                <a:rPr lang="en-US" altLang="tr-TR" sz="2000">
                  <a:latin typeface="Tahoma" pitchFamily="34" charset="0"/>
                </a:rPr>
                <a:t> way to get an </a:t>
              </a:r>
            </a:p>
            <a:p>
              <a:pPr>
                <a:spcBef>
                  <a:spcPct val="0"/>
                </a:spcBef>
                <a:buClrTx/>
                <a:buSzTx/>
                <a:buFontTx/>
                <a:buNone/>
              </a:pPr>
              <a:r>
                <a:rPr lang="en-US" altLang="tr-TR" sz="2000">
                  <a:latin typeface="Tahoma" pitchFamily="34" charset="0"/>
                </a:rPr>
                <a:t>instance, hence class </a:t>
              </a:r>
            </a:p>
            <a:p>
              <a:pPr>
                <a:spcBef>
                  <a:spcPct val="0"/>
                </a:spcBef>
                <a:buClrTx/>
                <a:buSzTx/>
                <a:buFontTx/>
                <a:buNone/>
              </a:pPr>
              <a:r>
                <a:rPr lang="en-US" altLang="tr-TR" sz="2000">
                  <a:latin typeface="Tahoma" pitchFamily="34" charset="0"/>
                </a:rPr>
                <a:t>controls instance count</a:t>
              </a:r>
            </a:p>
          </p:txBody>
        </p:sp>
        <p:sp>
          <p:nvSpPr>
            <p:cNvPr id="28695" name="Line 14"/>
            <p:cNvSpPr>
              <a:spLocks noChangeShapeType="1"/>
            </p:cNvSpPr>
            <p:nvPr/>
          </p:nvSpPr>
          <p:spPr bwMode="auto">
            <a:xfrm>
              <a:off x="1728" y="292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15"/>
            <p:cNvSpPr>
              <a:spLocks noChangeShapeType="1"/>
            </p:cNvSpPr>
            <p:nvPr/>
          </p:nvSpPr>
          <p:spPr bwMode="auto">
            <a:xfrm>
              <a:off x="1728" y="3216"/>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16"/>
            <p:cNvSpPr>
              <a:spLocks noChangeShapeType="1"/>
            </p:cNvSpPr>
            <p:nvPr/>
          </p:nvSpPr>
          <p:spPr bwMode="auto">
            <a:xfrm>
              <a:off x="3408" y="29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17"/>
            <p:cNvSpPr>
              <a:spLocks noChangeShapeType="1"/>
            </p:cNvSpPr>
            <p:nvPr/>
          </p:nvSpPr>
          <p:spPr bwMode="auto">
            <a:xfrm flipV="1">
              <a:off x="355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18"/>
            <p:cNvSpPr>
              <a:spLocks noChangeShapeType="1"/>
            </p:cNvSpPr>
            <p:nvPr/>
          </p:nvSpPr>
          <p:spPr bwMode="auto">
            <a:xfrm>
              <a:off x="3408"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19"/>
            <p:cNvSpPr>
              <a:spLocks noChangeShapeType="1"/>
            </p:cNvSpPr>
            <p:nvPr/>
          </p:nvSpPr>
          <p:spPr bwMode="auto">
            <a:xfrm>
              <a:off x="3408" y="307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0"/>
            <p:cNvSpPr>
              <a:spLocks noChangeShapeType="1"/>
            </p:cNvSpPr>
            <p:nvPr/>
          </p:nvSpPr>
          <p:spPr bwMode="auto">
            <a:xfrm>
              <a:off x="1728" y="29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8683" name="Group 22"/>
          <p:cNvGrpSpPr>
            <a:grpSpLocks/>
          </p:cNvGrpSpPr>
          <p:nvPr/>
        </p:nvGrpSpPr>
        <p:grpSpPr bwMode="auto">
          <a:xfrm>
            <a:off x="5802313" y="3200400"/>
            <a:ext cx="2895600" cy="457200"/>
            <a:chOff x="1728" y="2928"/>
            <a:chExt cx="1824" cy="288"/>
          </a:xfrm>
        </p:grpSpPr>
        <p:sp>
          <p:nvSpPr>
            <p:cNvPr id="28686" name="Text Box 23"/>
            <p:cNvSpPr txBox="1">
              <a:spLocks noChangeArrowheads="1"/>
            </p:cNvSpPr>
            <p:nvPr/>
          </p:nvSpPr>
          <p:spPr bwMode="auto">
            <a:xfrm>
              <a:off x="1814" y="2932"/>
              <a:ext cx="1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itchFamily="2" charset="2"/>
                <a:buChar char="n"/>
                <a:defRPr sz="3200">
                  <a:solidFill>
                    <a:schemeClr val="tx1"/>
                  </a:solidFill>
                  <a:latin typeface="Arial" charset="0"/>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charset="0"/>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charset="0"/>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defRPr>
              </a:lvl9pPr>
            </a:lstStyle>
            <a:p>
              <a:pPr>
                <a:spcBef>
                  <a:spcPct val="0"/>
                </a:spcBef>
                <a:buClrTx/>
                <a:buSzTx/>
                <a:buFontTx/>
                <a:buNone/>
              </a:pPr>
              <a:r>
                <a:rPr lang="en-US" altLang="tr-TR" sz="2000">
                  <a:latin typeface="Tahoma" pitchFamily="34" charset="0"/>
                </a:rPr>
                <a:t>non-public constructor</a:t>
              </a:r>
            </a:p>
          </p:txBody>
        </p:sp>
        <p:sp>
          <p:nvSpPr>
            <p:cNvPr id="28687" name="Line 24"/>
            <p:cNvSpPr>
              <a:spLocks noChangeShapeType="1"/>
            </p:cNvSpPr>
            <p:nvPr/>
          </p:nvSpPr>
          <p:spPr bwMode="auto">
            <a:xfrm>
              <a:off x="1728" y="292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25"/>
            <p:cNvSpPr>
              <a:spLocks noChangeShapeType="1"/>
            </p:cNvSpPr>
            <p:nvPr/>
          </p:nvSpPr>
          <p:spPr bwMode="auto">
            <a:xfrm>
              <a:off x="1728" y="3216"/>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26"/>
            <p:cNvSpPr>
              <a:spLocks noChangeShapeType="1"/>
            </p:cNvSpPr>
            <p:nvPr/>
          </p:nvSpPr>
          <p:spPr bwMode="auto">
            <a:xfrm>
              <a:off x="3408" y="29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27"/>
            <p:cNvSpPr>
              <a:spLocks noChangeShapeType="1"/>
            </p:cNvSpPr>
            <p:nvPr/>
          </p:nvSpPr>
          <p:spPr bwMode="auto">
            <a:xfrm flipV="1">
              <a:off x="355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28"/>
            <p:cNvSpPr>
              <a:spLocks noChangeShapeType="1"/>
            </p:cNvSpPr>
            <p:nvPr/>
          </p:nvSpPr>
          <p:spPr bwMode="auto">
            <a:xfrm>
              <a:off x="3408"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29"/>
            <p:cNvSpPr>
              <a:spLocks noChangeShapeType="1"/>
            </p:cNvSpPr>
            <p:nvPr/>
          </p:nvSpPr>
          <p:spPr bwMode="auto">
            <a:xfrm>
              <a:off x="3408" y="307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30"/>
            <p:cNvSpPr>
              <a:spLocks noChangeShapeType="1"/>
            </p:cNvSpPr>
            <p:nvPr/>
          </p:nvSpPr>
          <p:spPr bwMode="auto">
            <a:xfrm>
              <a:off x="1728" y="29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Rectangle 27"/>
          <p:cNvSpPr/>
          <p:nvPr/>
        </p:nvSpPr>
        <p:spPr>
          <a:xfrm>
            <a:off x="371475" y="1476375"/>
            <a:ext cx="1414463" cy="5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Client</a:t>
            </a:r>
          </a:p>
        </p:txBody>
      </p:sp>
      <p:cxnSp>
        <p:nvCxnSpPr>
          <p:cNvPr id="30" name="Shape 29"/>
          <p:cNvCxnSpPr>
            <a:stCxn id="28" idx="2"/>
            <a:endCxn id="28675" idx="1"/>
          </p:cNvCxnSpPr>
          <p:nvPr/>
        </p:nvCxnSpPr>
        <p:spPr>
          <a:xfrm rot="16200000" flipH="1">
            <a:off x="785019" y="2336007"/>
            <a:ext cx="1042987" cy="457200"/>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29919"/>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tr-TR"/>
              <a:t>Singleton -Implementation</a:t>
            </a:r>
          </a:p>
        </p:txBody>
      </p:sp>
      <p:sp>
        <p:nvSpPr>
          <p:cNvPr id="29699" name="Rectangle 5"/>
          <p:cNvSpPr>
            <a:spLocks noGrp="1" noChangeArrowheads="1"/>
          </p:cNvSpPr>
          <p:nvPr>
            <p:ph type="body" sz="half" idx="4294967295"/>
          </p:nvPr>
        </p:nvSpPr>
        <p:spPr>
          <a:xfrm>
            <a:off x="536575" y="1555750"/>
            <a:ext cx="8031163" cy="5032375"/>
          </a:xfrm>
          <a:prstGeom prst="rect">
            <a:avLst/>
          </a:prstGeom>
        </p:spPr>
        <p:txBody>
          <a:bodyPr/>
          <a:lstStyle/>
          <a:p>
            <a:pPr eaLnBrk="1" hangingPunct="1">
              <a:lnSpc>
                <a:spcPct val="80000"/>
              </a:lnSpc>
            </a:pPr>
            <a:r>
              <a:rPr lang="en-US" altLang="tr-TR" sz="2000"/>
              <a:t>Java implementation</a:t>
            </a:r>
          </a:p>
          <a:p>
            <a:pPr eaLnBrk="1" hangingPunct="1">
              <a:lnSpc>
                <a:spcPct val="80000"/>
              </a:lnSpc>
              <a:buFontTx/>
              <a:buNone/>
            </a:pPr>
            <a:r>
              <a:rPr lang="en-US" altLang="tr-TR" sz="2000"/>
              <a:t>class Singleton{</a:t>
            </a:r>
          </a:p>
          <a:p>
            <a:pPr eaLnBrk="1" hangingPunct="1">
              <a:lnSpc>
                <a:spcPct val="80000"/>
              </a:lnSpc>
              <a:buFontTx/>
              <a:buNone/>
            </a:pPr>
            <a:r>
              <a:rPr lang="en-US" altLang="tr-TR" sz="2000"/>
              <a:t>   private static Singleton instance=null ;</a:t>
            </a:r>
          </a:p>
          <a:p>
            <a:pPr eaLnBrk="1" hangingPunct="1">
              <a:lnSpc>
                <a:spcPct val="80000"/>
              </a:lnSpc>
              <a:buFontTx/>
              <a:buNone/>
            </a:pPr>
            <a:r>
              <a:rPr lang="en-US" altLang="tr-TR" sz="2000"/>
              <a:t>   </a:t>
            </a:r>
            <a:r>
              <a:rPr lang="tr-TR" altLang="tr-TR" sz="2000"/>
              <a:t>private</a:t>
            </a:r>
            <a:r>
              <a:rPr lang="en-US" altLang="tr-TR" sz="2000"/>
              <a:t>Singleton(){…}</a:t>
            </a:r>
          </a:p>
          <a:p>
            <a:pPr eaLnBrk="1" hangingPunct="1">
              <a:lnSpc>
                <a:spcPct val="80000"/>
              </a:lnSpc>
              <a:buFontTx/>
              <a:buNone/>
            </a:pPr>
            <a:r>
              <a:rPr lang="en-US" altLang="tr-TR" sz="2000"/>
              <a:t>   public static Singleton getInstance(){</a:t>
            </a:r>
          </a:p>
          <a:p>
            <a:pPr eaLnBrk="1" hangingPunct="1">
              <a:lnSpc>
                <a:spcPct val="80000"/>
              </a:lnSpc>
              <a:buFontTx/>
              <a:buNone/>
            </a:pPr>
            <a:r>
              <a:rPr lang="en-US" altLang="tr-TR" sz="2000"/>
              <a:t>           if(instance==null) instance=new Singleton();</a:t>
            </a:r>
          </a:p>
          <a:p>
            <a:pPr eaLnBrk="1" hangingPunct="1">
              <a:lnSpc>
                <a:spcPct val="80000"/>
              </a:lnSpc>
              <a:buFontTx/>
              <a:buNone/>
            </a:pPr>
            <a:r>
              <a:rPr lang="en-US" altLang="tr-TR" sz="2000"/>
              <a:t>           return instance;</a:t>
            </a:r>
          </a:p>
          <a:p>
            <a:pPr eaLnBrk="1" hangingPunct="1">
              <a:lnSpc>
                <a:spcPct val="80000"/>
              </a:lnSpc>
              <a:buFontTx/>
              <a:buNone/>
            </a:pPr>
            <a:r>
              <a:rPr lang="en-US" altLang="tr-TR" sz="2000"/>
              <a:t>}</a:t>
            </a:r>
          </a:p>
          <a:p>
            <a:pPr eaLnBrk="1" hangingPunct="1">
              <a:lnSpc>
                <a:spcPct val="80000"/>
              </a:lnSpc>
            </a:pPr>
            <a:r>
              <a:rPr lang="en-US" altLang="tr-TR" sz="2000"/>
              <a:t>C++ implementation</a:t>
            </a:r>
          </a:p>
          <a:p>
            <a:pPr eaLnBrk="1" hangingPunct="1">
              <a:lnSpc>
                <a:spcPct val="80000"/>
              </a:lnSpc>
              <a:buFontTx/>
              <a:buNone/>
            </a:pPr>
            <a:r>
              <a:rPr lang="en-US" altLang="tr-TR" sz="2000"/>
              <a:t>class Singleton{</a:t>
            </a:r>
          </a:p>
          <a:p>
            <a:pPr eaLnBrk="1" hangingPunct="1">
              <a:lnSpc>
                <a:spcPct val="80000"/>
              </a:lnSpc>
              <a:buFontTx/>
              <a:buNone/>
            </a:pPr>
            <a:r>
              <a:rPr lang="en-US" altLang="tr-TR" sz="2000"/>
              <a:t>   private: static Singleton* instance=0;</a:t>
            </a:r>
          </a:p>
          <a:p>
            <a:pPr eaLnBrk="1" hangingPunct="1">
              <a:lnSpc>
                <a:spcPct val="80000"/>
              </a:lnSpc>
              <a:buFontTx/>
              <a:buNone/>
            </a:pPr>
            <a:r>
              <a:rPr lang="en-US" altLang="tr-TR" sz="2000"/>
              <a:t>   protected: Singleton(){…}</a:t>
            </a:r>
          </a:p>
          <a:p>
            <a:pPr eaLnBrk="1" hangingPunct="1">
              <a:lnSpc>
                <a:spcPct val="80000"/>
              </a:lnSpc>
              <a:buFontTx/>
              <a:buNone/>
            </a:pPr>
            <a:r>
              <a:rPr lang="en-US" altLang="tr-TR" sz="2000"/>
              <a:t>   public: static Singleton* getInstance();</a:t>
            </a:r>
          </a:p>
          <a:p>
            <a:pPr eaLnBrk="1" hangingPunct="1">
              <a:lnSpc>
                <a:spcPct val="80000"/>
              </a:lnSpc>
              <a:buFontTx/>
              <a:buNone/>
            </a:pPr>
            <a:r>
              <a:rPr lang="en-US" altLang="tr-TR" sz="2000"/>
              <a:t>};</a:t>
            </a:r>
          </a:p>
          <a:p>
            <a:pPr eaLnBrk="1" hangingPunct="1">
              <a:lnSpc>
                <a:spcPct val="80000"/>
              </a:lnSpc>
              <a:buFontTx/>
              <a:buNone/>
            </a:pPr>
            <a:r>
              <a:rPr lang="en-US" altLang="tr-TR" sz="2000"/>
              <a:t>Singleton* Singleton::getInstance(){</a:t>
            </a:r>
          </a:p>
          <a:p>
            <a:pPr eaLnBrk="1" hangingPunct="1">
              <a:lnSpc>
                <a:spcPct val="80000"/>
              </a:lnSpc>
              <a:buFontTx/>
              <a:buNone/>
            </a:pPr>
            <a:r>
              <a:rPr lang="en-US" altLang="tr-TR" sz="2000"/>
              <a:t>     if (instance==0) instance=new Singleton; return instance;}</a:t>
            </a:r>
          </a:p>
        </p:txBody>
      </p:sp>
    </p:spTree>
    <p:extLst>
      <p:ext uri="{BB962C8B-B14F-4D97-AF65-F5344CB8AC3E}">
        <p14:creationId xmlns:p14="http://schemas.microsoft.com/office/powerpoint/2010/main" val="522344750"/>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tr-TR"/>
              <a:t>Example</a:t>
            </a:r>
          </a:p>
        </p:txBody>
      </p:sp>
      <p:sp>
        <p:nvSpPr>
          <p:cNvPr id="30723" name="Rectangle 3"/>
          <p:cNvSpPr>
            <a:spLocks noGrp="1" noChangeArrowheads="1"/>
          </p:cNvSpPr>
          <p:nvPr>
            <p:ph type="body" idx="1"/>
          </p:nvPr>
        </p:nvSpPr>
        <p:spPr/>
        <p:txBody>
          <a:bodyPr/>
          <a:lstStyle/>
          <a:p>
            <a:pPr eaLnBrk="1" hangingPunct="1"/>
            <a:r>
              <a:rPr lang="en-US" altLang="tr-TR"/>
              <a:t>1 Audio device</a:t>
            </a:r>
          </a:p>
          <a:p>
            <a:pPr lvl="1" eaLnBrk="1" hangingPunct="1"/>
            <a:r>
              <a:rPr lang="en-US" altLang="tr-TR"/>
              <a:t>If there were two audio device objects, programmers could try to play multiple sounds simultaneously,</a:t>
            </a:r>
          </a:p>
          <a:p>
            <a:pPr lvl="2" eaLnBrk="1" hangingPunct="1"/>
            <a:r>
              <a:rPr lang="en-US" altLang="tr-TR"/>
              <a:t>unpredictable and unwanted results.</a:t>
            </a:r>
          </a:p>
          <a:p>
            <a:pPr lvl="1" eaLnBrk="1" hangingPunct="1"/>
            <a:r>
              <a:rPr lang="en-US" altLang="tr-TR"/>
              <a:t>We need </a:t>
            </a:r>
            <a:r>
              <a:rPr lang="en-US" altLang="tr-TR" i="1" u="sng"/>
              <a:t>only one</a:t>
            </a:r>
            <a:r>
              <a:rPr lang="en-US" altLang="tr-TR"/>
              <a:t> audio device object</a:t>
            </a:r>
          </a:p>
          <a:p>
            <a:pPr lvl="1" eaLnBrk="1" hangingPunct="1"/>
            <a:r>
              <a:rPr lang="en-US" altLang="tr-TR"/>
              <a:t>e.g. sun.audio.AudioDevice class</a:t>
            </a:r>
          </a:p>
          <a:p>
            <a:pPr eaLnBrk="1" hangingPunct="1"/>
            <a:r>
              <a:rPr lang="en-US" altLang="tr-TR"/>
              <a:t>1 printer spooler, 1 window manager</a:t>
            </a:r>
          </a:p>
        </p:txBody>
      </p:sp>
    </p:spTree>
    <p:extLst>
      <p:ext uri="{BB962C8B-B14F-4D97-AF65-F5344CB8AC3E}">
        <p14:creationId xmlns:p14="http://schemas.microsoft.com/office/powerpoint/2010/main" val="226649410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tr-TR"/>
              <a:t>Singleton-Consequences</a:t>
            </a:r>
          </a:p>
        </p:txBody>
      </p:sp>
      <p:sp>
        <p:nvSpPr>
          <p:cNvPr id="31747" name="Rectangle 3"/>
          <p:cNvSpPr>
            <a:spLocks noGrp="1" noChangeArrowheads="1"/>
          </p:cNvSpPr>
          <p:nvPr>
            <p:ph type="body" idx="1"/>
          </p:nvPr>
        </p:nvSpPr>
        <p:spPr/>
        <p:txBody>
          <a:bodyPr/>
          <a:lstStyle/>
          <a:p>
            <a:pPr eaLnBrk="1" hangingPunct="1">
              <a:lnSpc>
                <a:spcPct val="90000"/>
              </a:lnSpc>
            </a:pPr>
            <a:r>
              <a:rPr lang="en-US" altLang="tr-TR" sz="2800"/>
              <a:t>Controlled access to the sole instance</a:t>
            </a:r>
          </a:p>
          <a:p>
            <a:pPr eaLnBrk="1" hangingPunct="1">
              <a:lnSpc>
                <a:spcPct val="90000"/>
              </a:lnSpc>
            </a:pPr>
            <a:r>
              <a:rPr lang="en-US" altLang="tr-TR" sz="2800"/>
              <a:t>Permits subclassing</a:t>
            </a:r>
          </a:p>
          <a:p>
            <a:pPr lvl="1" eaLnBrk="1" hangingPunct="1">
              <a:lnSpc>
                <a:spcPct val="90000"/>
              </a:lnSpc>
            </a:pPr>
            <a:r>
              <a:rPr lang="en-US" altLang="tr-TR" sz="2400"/>
              <a:t>client applications can be configured at runtime by selecting a different subclass</a:t>
            </a:r>
          </a:p>
          <a:p>
            <a:pPr lvl="2" eaLnBrk="1" hangingPunct="1">
              <a:lnSpc>
                <a:spcPct val="90000"/>
              </a:lnSpc>
            </a:pPr>
            <a:r>
              <a:rPr lang="en-US" altLang="tr-TR" sz="2000"/>
              <a:t>Overwrite getInstance() method</a:t>
            </a:r>
          </a:p>
          <a:p>
            <a:pPr lvl="2" eaLnBrk="1" hangingPunct="1">
              <a:lnSpc>
                <a:spcPct val="90000"/>
              </a:lnSpc>
            </a:pPr>
            <a:r>
              <a:rPr lang="en-US" altLang="tr-TR" sz="2000"/>
              <a:t>getInstance() makes a look up</a:t>
            </a:r>
          </a:p>
        </p:txBody>
      </p:sp>
    </p:spTree>
    <p:extLst>
      <p:ext uri="{BB962C8B-B14F-4D97-AF65-F5344CB8AC3E}">
        <p14:creationId xmlns:p14="http://schemas.microsoft.com/office/powerpoint/2010/main" val="3779556527"/>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tr-TR"/>
              <a:t>Real-world Example</a:t>
            </a:r>
            <a:endParaRPr lang="en-GB" altLang="tr-TR"/>
          </a:p>
        </p:txBody>
      </p:sp>
      <p:sp>
        <p:nvSpPr>
          <p:cNvPr id="32771" name="Rectangle 3"/>
          <p:cNvSpPr>
            <a:spLocks noGrp="1" noChangeArrowheads="1"/>
          </p:cNvSpPr>
          <p:nvPr>
            <p:ph type="body" idx="1"/>
          </p:nvPr>
        </p:nvSpPr>
        <p:spPr>
          <a:xfrm>
            <a:off x="468313" y="1557338"/>
            <a:ext cx="8229600" cy="4851400"/>
          </a:xfrm>
        </p:spPr>
        <p:txBody>
          <a:bodyPr/>
          <a:lstStyle/>
          <a:p>
            <a:pPr>
              <a:lnSpc>
                <a:spcPct val="80000"/>
              </a:lnSpc>
            </a:pPr>
            <a:r>
              <a:rPr lang="en-GB" altLang="tr-TR" sz="2000"/>
              <a:t>A large application such as Tomcat needs to handle error messages carefully. </a:t>
            </a:r>
          </a:p>
          <a:p>
            <a:pPr>
              <a:lnSpc>
                <a:spcPct val="80000"/>
              </a:lnSpc>
            </a:pPr>
            <a:r>
              <a:rPr lang="en-GB" altLang="tr-TR" sz="2000"/>
              <a:t>Tomcat uses ResourceBundles to support multilingual error messages and store those error messages in a properties file.</a:t>
            </a:r>
          </a:p>
          <a:p>
            <a:pPr lvl="1">
              <a:lnSpc>
                <a:spcPct val="80000"/>
              </a:lnSpc>
            </a:pPr>
            <a:r>
              <a:rPr lang="en-GB" altLang="tr-TR" sz="1800"/>
              <a:t>Tomcat allocates a properties file for each package. </a:t>
            </a:r>
          </a:p>
          <a:p>
            <a:pPr lvl="1">
              <a:lnSpc>
                <a:spcPct val="80000"/>
              </a:lnSpc>
            </a:pPr>
            <a:r>
              <a:rPr lang="en-GB" altLang="tr-TR" sz="1800"/>
              <a:t>Each properties file is handled by an instance of the org.apache.catalina.util.StringManager class. </a:t>
            </a:r>
          </a:p>
          <a:p>
            <a:pPr lvl="1">
              <a:lnSpc>
                <a:spcPct val="80000"/>
              </a:lnSpc>
            </a:pPr>
            <a:r>
              <a:rPr lang="en-GB" altLang="tr-TR" sz="1800"/>
              <a:t>When a class in a package needs to look up an error message in that package's properties file, it will first obtain an instance of StringManager. </a:t>
            </a:r>
          </a:p>
          <a:p>
            <a:pPr>
              <a:lnSpc>
                <a:spcPct val="80000"/>
              </a:lnSpc>
            </a:pPr>
            <a:r>
              <a:rPr lang="en-GB" altLang="tr-TR" sz="2000"/>
              <a:t>However, many classes in the same package may need a StringManager, and it is </a:t>
            </a:r>
            <a:r>
              <a:rPr lang="en-GB" altLang="tr-TR" sz="2000" i="1"/>
              <a:t>a waste of resources</a:t>
            </a:r>
            <a:r>
              <a:rPr lang="en-GB" altLang="tr-TR" sz="2000"/>
              <a:t> to create a StringManager instance for every object that needs error messages.</a:t>
            </a:r>
          </a:p>
          <a:p>
            <a:pPr>
              <a:lnSpc>
                <a:spcPct val="80000"/>
              </a:lnSpc>
            </a:pPr>
            <a:r>
              <a:rPr lang="en-GB" altLang="tr-TR" sz="2000"/>
              <a:t>Tomcat needs the StringManager class designed so that </a:t>
            </a:r>
            <a:r>
              <a:rPr lang="en-GB" altLang="tr-TR" sz="2000" i="1"/>
              <a:t>an instance is shared </a:t>
            </a:r>
            <a:r>
              <a:rPr lang="en-GB" altLang="tr-TR" sz="2000"/>
              <a:t>by all objects inside a package. </a:t>
            </a:r>
          </a:p>
        </p:txBody>
      </p:sp>
    </p:spTree>
    <p:extLst>
      <p:ext uri="{BB962C8B-B14F-4D97-AF65-F5344CB8AC3E}">
        <p14:creationId xmlns:p14="http://schemas.microsoft.com/office/powerpoint/2010/main" val="64943835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en-GB" altLang="tr-TR" dirty="0"/>
          </a:p>
        </p:txBody>
      </p:sp>
      <p:sp>
        <p:nvSpPr>
          <p:cNvPr id="32771" name="Rectangle 3"/>
          <p:cNvSpPr>
            <a:spLocks noGrp="1" noChangeArrowheads="1"/>
          </p:cNvSpPr>
          <p:nvPr>
            <p:ph type="body" idx="1"/>
          </p:nvPr>
        </p:nvSpPr>
        <p:spPr>
          <a:xfrm>
            <a:off x="468313" y="1557338"/>
            <a:ext cx="8229600" cy="4851400"/>
          </a:xfrm>
        </p:spPr>
        <p:txBody>
          <a:bodyPr/>
          <a:lstStyle/>
          <a:p>
            <a:pPr>
              <a:lnSpc>
                <a:spcPct val="80000"/>
              </a:lnSpc>
            </a:pPr>
            <a:endParaRPr lang="en-GB" altLang="tr-TR" sz="2000" dirty="0"/>
          </a:p>
        </p:txBody>
      </p:sp>
    </p:spTree>
    <p:extLst>
      <p:ext uri="{BB962C8B-B14F-4D97-AF65-F5344CB8AC3E}">
        <p14:creationId xmlns:p14="http://schemas.microsoft.com/office/powerpoint/2010/main" val="343478550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tr-TR" dirty="0"/>
              <a:t>Adapter</a:t>
            </a:r>
          </a:p>
        </p:txBody>
      </p:sp>
      <p:sp>
        <p:nvSpPr>
          <p:cNvPr id="30723" name="Rectangle 3"/>
          <p:cNvSpPr>
            <a:spLocks noGrp="1" noChangeArrowheads="1"/>
          </p:cNvSpPr>
          <p:nvPr>
            <p:ph type="body" idx="1"/>
          </p:nvPr>
        </p:nvSpPr>
        <p:spPr/>
        <p:txBody>
          <a:bodyPr/>
          <a:lstStyle/>
          <a:p>
            <a:pPr eaLnBrk="1" hangingPunct="1">
              <a:lnSpc>
                <a:spcPct val="80000"/>
              </a:lnSpc>
            </a:pPr>
            <a:r>
              <a:rPr lang="en-US" altLang="tr-TR" sz="2800" dirty="0"/>
              <a:t>Intent</a:t>
            </a:r>
          </a:p>
          <a:p>
            <a:pPr lvl="1" eaLnBrk="1" hangingPunct="1">
              <a:lnSpc>
                <a:spcPct val="80000"/>
              </a:lnSpc>
            </a:pPr>
            <a:r>
              <a:rPr lang="en-US" altLang="tr-TR" sz="2400" dirty="0"/>
              <a:t>Convert interface of one class to another, so that unrelated or incompatible classes can work together </a:t>
            </a:r>
          </a:p>
          <a:p>
            <a:pPr eaLnBrk="1" hangingPunct="1">
              <a:lnSpc>
                <a:spcPct val="80000"/>
              </a:lnSpc>
            </a:pPr>
            <a:r>
              <a:rPr lang="en-US" altLang="tr-TR" sz="2800" dirty="0"/>
              <a:t>Applicability</a:t>
            </a:r>
          </a:p>
          <a:p>
            <a:pPr lvl="1" eaLnBrk="1" hangingPunct="1">
              <a:lnSpc>
                <a:spcPct val="80000"/>
              </a:lnSpc>
            </a:pPr>
            <a:r>
              <a:rPr lang="en-US" altLang="tr-TR" sz="2400" dirty="0"/>
              <a:t>You want to use an existing class and its interface does not match the one you need</a:t>
            </a:r>
          </a:p>
          <a:p>
            <a:pPr lvl="1" eaLnBrk="1" hangingPunct="1">
              <a:lnSpc>
                <a:spcPct val="80000"/>
              </a:lnSpc>
            </a:pPr>
            <a:r>
              <a:rPr lang="en-US" altLang="tr-TR" sz="2400" dirty="0"/>
              <a:t>You want to create a reusable class that collaborates with unforeseen classes</a:t>
            </a:r>
          </a:p>
          <a:p>
            <a:pPr lvl="1" eaLnBrk="1" hangingPunct="1">
              <a:lnSpc>
                <a:spcPct val="80000"/>
              </a:lnSpc>
              <a:buFontTx/>
              <a:buNone/>
            </a:pPr>
            <a:endParaRPr lang="en-US" altLang="tr-TR" sz="2400" dirty="0"/>
          </a:p>
          <a:p>
            <a:pPr lvl="1" eaLnBrk="1" hangingPunct="1">
              <a:lnSpc>
                <a:spcPct val="80000"/>
              </a:lnSpc>
              <a:buFontTx/>
              <a:buNone/>
            </a:pPr>
            <a:r>
              <a:rPr lang="en-US" altLang="tr-TR" sz="2400" dirty="0"/>
              <a:t>Adapter lets classes work together that couldn’t otherwise because of incompatible interfaces.</a:t>
            </a:r>
          </a:p>
          <a:p>
            <a:pPr lvl="1" eaLnBrk="1" hangingPunct="1">
              <a:lnSpc>
                <a:spcPct val="80000"/>
              </a:lnSpc>
              <a:buFontTx/>
              <a:buNone/>
            </a:pPr>
            <a:r>
              <a:rPr lang="en-US" altLang="tr-TR" sz="2400" b="1" dirty="0"/>
              <a:t>In short: When you’ve got </a:t>
            </a:r>
            <a:r>
              <a:rPr lang="en-US" altLang="tr-TR" sz="2400" b="1" i="1" dirty="0"/>
              <a:t>this</a:t>
            </a:r>
            <a:r>
              <a:rPr lang="en-US" altLang="tr-TR" sz="2400" b="1" dirty="0"/>
              <a:t>, and you need </a:t>
            </a:r>
            <a:r>
              <a:rPr lang="en-US" altLang="tr-TR" sz="2400" b="1" i="1" dirty="0"/>
              <a:t>that</a:t>
            </a:r>
            <a:r>
              <a:rPr lang="en-US" altLang="tr-TR" sz="2400" b="1" dirty="0"/>
              <a:t>, </a:t>
            </a:r>
            <a:r>
              <a:rPr lang="en-US" altLang="tr-TR" sz="2400" b="1" i="1" dirty="0"/>
              <a:t>Adapter </a:t>
            </a:r>
            <a:r>
              <a:rPr lang="en-US" altLang="tr-TR" sz="2400" b="1" dirty="0"/>
              <a:t>solves the problem. </a:t>
            </a:r>
          </a:p>
        </p:txBody>
      </p:sp>
    </p:spTree>
    <p:extLst>
      <p:ext uri="{BB962C8B-B14F-4D97-AF65-F5344CB8AC3E}">
        <p14:creationId xmlns:p14="http://schemas.microsoft.com/office/powerpoint/2010/main" val="2828023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tr-TR"/>
              <a:t>Defining problem</a:t>
            </a:r>
            <a:endParaRPr lang="en-GB" altLang="tr-TR"/>
          </a:p>
        </p:txBody>
      </p:sp>
      <p:sp>
        <p:nvSpPr>
          <p:cNvPr id="31747" name="Rectangle 3"/>
          <p:cNvSpPr>
            <a:spLocks noGrp="1" noChangeArrowheads="1"/>
          </p:cNvSpPr>
          <p:nvPr>
            <p:ph type="body" sz="half" idx="1"/>
          </p:nvPr>
        </p:nvSpPr>
        <p:spPr/>
        <p:txBody>
          <a:bodyPr/>
          <a:lstStyle/>
          <a:p>
            <a:pPr eaLnBrk="1" hangingPunct="1">
              <a:buFontTx/>
              <a:buNone/>
            </a:pPr>
            <a:r>
              <a:rPr lang="en-GB" altLang="tr-TR"/>
              <a:t>class WhatIHave { </a:t>
            </a:r>
          </a:p>
          <a:p>
            <a:pPr eaLnBrk="1" hangingPunct="1">
              <a:buFontTx/>
              <a:buNone/>
            </a:pPr>
            <a:r>
              <a:rPr lang="en-GB" altLang="tr-TR"/>
              <a:t>   public void g() {} </a:t>
            </a:r>
          </a:p>
          <a:p>
            <a:pPr eaLnBrk="1" hangingPunct="1">
              <a:buFontTx/>
              <a:buNone/>
            </a:pPr>
            <a:r>
              <a:rPr lang="en-GB" altLang="tr-TR"/>
              <a:t>   public void h() {} </a:t>
            </a:r>
          </a:p>
          <a:p>
            <a:pPr eaLnBrk="1" hangingPunct="1">
              <a:buFontTx/>
              <a:buNone/>
            </a:pPr>
            <a:r>
              <a:rPr lang="en-GB" altLang="tr-TR"/>
              <a:t>}</a:t>
            </a:r>
          </a:p>
          <a:p>
            <a:pPr eaLnBrk="1" hangingPunct="1">
              <a:buFontTx/>
              <a:buNone/>
            </a:pPr>
            <a:r>
              <a:rPr lang="en-GB" altLang="tr-TR"/>
              <a:t> interface WhatIWant { </a:t>
            </a:r>
          </a:p>
          <a:p>
            <a:pPr eaLnBrk="1" hangingPunct="1">
              <a:buFontTx/>
              <a:buNone/>
            </a:pPr>
            <a:r>
              <a:rPr lang="en-GB" altLang="tr-TR"/>
              <a:t>   void f(); </a:t>
            </a:r>
          </a:p>
          <a:p>
            <a:pPr eaLnBrk="1" hangingPunct="1">
              <a:buFontTx/>
              <a:buNone/>
            </a:pPr>
            <a:r>
              <a:rPr lang="en-US" altLang="tr-TR"/>
              <a:t>}</a:t>
            </a:r>
            <a:endParaRPr lang="en-GB" altLang="tr-TR"/>
          </a:p>
        </p:txBody>
      </p:sp>
      <p:sp>
        <p:nvSpPr>
          <p:cNvPr id="31748" name="Rectangle 4"/>
          <p:cNvSpPr>
            <a:spLocks noGrp="1" noChangeArrowheads="1"/>
          </p:cNvSpPr>
          <p:nvPr>
            <p:ph type="body" sz="half" idx="2"/>
          </p:nvPr>
        </p:nvSpPr>
        <p:spPr/>
        <p:txBody>
          <a:bodyPr/>
          <a:lstStyle/>
          <a:p>
            <a:pPr eaLnBrk="1" hangingPunct="1"/>
            <a:r>
              <a:rPr lang="en-US" altLang="tr-TR"/>
              <a:t>Convert interface of one class to another, so that unrelated or incompatible classes can work together</a:t>
            </a:r>
            <a:endParaRPr lang="en-GB" altLang="tr-TR"/>
          </a:p>
        </p:txBody>
      </p:sp>
    </p:spTree>
    <p:extLst>
      <p:ext uri="{BB962C8B-B14F-4D97-AF65-F5344CB8AC3E}">
        <p14:creationId xmlns:p14="http://schemas.microsoft.com/office/powerpoint/2010/main" val="4096995250"/>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03188"/>
            <a:ext cx="8229600" cy="1143000"/>
          </a:xfrm>
        </p:spPr>
        <p:txBody>
          <a:bodyPr/>
          <a:lstStyle/>
          <a:p>
            <a:pPr eaLnBrk="1" hangingPunct="1"/>
            <a:r>
              <a:rPr lang="en-US" altLang="tr-TR"/>
              <a:t>Adapter-Structure</a:t>
            </a:r>
          </a:p>
        </p:txBody>
      </p:sp>
      <p:grpSp>
        <p:nvGrpSpPr>
          <p:cNvPr id="32771" name="Group 3"/>
          <p:cNvGrpSpPr>
            <a:grpSpLocks/>
          </p:cNvGrpSpPr>
          <p:nvPr/>
        </p:nvGrpSpPr>
        <p:grpSpPr bwMode="auto">
          <a:xfrm>
            <a:off x="1042988" y="1428750"/>
            <a:ext cx="1008062" cy="531813"/>
            <a:chOff x="657" y="1026"/>
            <a:chExt cx="635" cy="335"/>
          </a:xfrm>
        </p:grpSpPr>
        <p:sp>
          <p:nvSpPr>
            <p:cNvPr id="32808" name="Rectangle 4"/>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2809" name="Text Box 5"/>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2810" name="Line 6"/>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1" name="Line 7"/>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772" name="Group 8"/>
          <p:cNvGrpSpPr>
            <a:grpSpLocks/>
          </p:cNvGrpSpPr>
          <p:nvPr/>
        </p:nvGrpSpPr>
        <p:grpSpPr bwMode="auto">
          <a:xfrm>
            <a:off x="3465513" y="1368425"/>
            <a:ext cx="1282700" cy="850900"/>
            <a:chOff x="2018" y="1015"/>
            <a:chExt cx="808" cy="536"/>
          </a:xfrm>
        </p:grpSpPr>
        <p:grpSp>
          <p:nvGrpSpPr>
            <p:cNvPr id="32802" name="Group 9"/>
            <p:cNvGrpSpPr>
              <a:grpSpLocks/>
            </p:cNvGrpSpPr>
            <p:nvPr/>
          </p:nvGrpSpPr>
          <p:grpSpPr bwMode="auto">
            <a:xfrm>
              <a:off x="2018" y="1015"/>
              <a:ext cx="808" cy="536"/>
              <a:chOff x="2036" y="1006"/>
              <a:chExt cx="635" cy="536"/>
            </a:xfrm>
          </p:grpSpPr>
          <p:sp>
            <p:nvSpPr>
              <p:cNvPr id="32805" name="Rectangle 10"/>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2806" name="Line 11"/>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7" name="Line 12"/>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03" name="Text Box 13"/>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2804" name="Text Box 14"/>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2773" name="Group 15"/>
          <p:cNvGrpSpPr>
            <a:grpSpLocks/>
          </p:cNvGrpSpPr>
          <p:nvPr/>
        </p:nvGrpSpPr>
        <p:grpSpPr bwMode="auto">
          <a:xfrm>
            <a:off x="4508500" y="2820988"/>
            <a:ext cx="1282700" cy="850900"/>
            <a:chOff x="2018" y="1015"/>
            <a:chExt cx="808" cy="536"/>
          </a:xfrm>
        </p:grpSpPr>
        <p:grpSp>
          <p:nvGrpSpPr>
            <p:cNvPr id="32796" name="Group 16"/>
            <p:cNvGrpSpPr>
              <a:grpSpLocks/>
            </p:cNvGrpSpPr>
            <p:nvPr/>
          </p:nvGrpSpPr>
          <p:grpSpPr bwMode="auto">
            <a:xfrm>
              <a:off x="2018" y="1015"/>
              <a:ext cx="808" cy="536"/>
              <a:chOff x="2036" y="1006"/>
              <a:chExt cx="635" cy="536"/>
            </a:xfrm>
          </p:grpSpPr>
          <p:sp>
            <p:nvSpPr>
              <p:cNvPr id="32799" name="Rectangle 17"/>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2800" name="Line 18"/>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Line 19"/>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97" name="Text Box 20"/>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2798" name="Text Box 21"/>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2774" name="Group 22"/>
          <p:cNvGrpSpPr>
            <a:grpSpLocks/>
          </p:cNvGrpSpPr>
          <p:nvPr/>
        </p:nvGrpSpPr>
        <p:grpSpPr bwMode="auto">
          <a:xfrm>
            <a:off x="6170613" y="1336675"/>
            <a:ext cx="2174875" cy="850900"/>
            <a:chOff x="3869" y="1270"/>
            <a:chExt cx="1370" cy="536"/>
          </a:xfrm>
        </p:grpSpPr>
        <p:sp>
          <p:nvSpPr>
            <p:cNvPr id="32791" name="Rectangle 23"/>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2792" name="Line 24"/>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25"/>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Text Box 26"/>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+specificRequest()</a:t>
              </a:r>
            </a:p>
          </p:txBody>
        </p:sp>
        <p:sp>
          <p:nvSpPr>
            <p:cNvPr id="32795" name="Text Box 27"/>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2775" name="Line 28"/>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76" name="AutoShape 29"/>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2777" name="AutoShape 30"/>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2778" name="AutoShape 31"/>
          <p:cNvCxnSpPr>
            <a:cxnSpLocks noChangeShapeType="1"/>
            <a:stCxn id="32776" idx="3"/>
            <a:endCxn id="32798"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2779" name="AutoShape 32"/>
          <p:cNvCxnSpPr>
            <a:cxnSpLocks noChangeShapeType="1"/>
            <a:stCxn id="32777" idx="3"/>
            <a:endCxn id="32798"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32780" name="Group 70"/>
          <p:cNvGrpSpPr>
            <a:grpSpLocks/>
          </p:cNvGrpSpPr>
          <p:nvPr/>
        </p:nvGrpSpPr>
        <p:grpSpPr bwMode="auto">
          <a:xfrm>
            <a:off x="522288" y="3076575"/>
            <a:ext cx="3614737" cy="493713"/>
            <a:chOff x="329" y="1938"/>
            <a:chExt cx="2277" cy="311"/>
          </a:xfrm>
        </p:grpSpPr>
        <p:sp>
          <p:nvSpPr>
            <p:cNvPr id="32783" name="Text Box 71"/>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super.specificRequest();}</a:t>
              </a:r>
            </a:p>
          </p:txBody>
        </p:sp>
        <p:sp>
          <p:nvSpPr>
            <p:cNvPr id="32784" name="Line 72"/>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73"/>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74"/>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75"/>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76"/>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77"/>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78"/>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1" name="Line 79"/>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Text Box 82"/>
          <p:cNvSpPr txBox="1">
            <a:spLocks noChangeArrowheads="1"/>
          </p:cNvSpPr>
          <p:nvPr/>
        </p:nvSpPr>
        <p:spPr bwMode="auto">
          <a:xfrm>
            <a:off x="5046663" y="4129088"/>
            <a:ext cx="313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2400"/>
              <a:t>Class Adapter pattern</a:t>
            </a:r>
          </a:p>
        </p:txBody>
      </p:sp>
    </p:spTree>
    <p:extLst>
      <p:ext uri="{BB962C8B-B14F-4D97-AF65-F5344CB8AC3E}">
        <p14:creationId xmlns:p14="http://schemas.microsoft.com/office/powerpoint/2010/main" val="388003082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03188"/>
            <a:ext cx="8229600" cy="1143000"/>
          </a:xfrm>
        </p:spPr>
        <p:txBody>
          <a:bodyPr/>
          <a:lstStyle/>
          <a:p>
            <a:pPr eaLnBrk="1" hangingPunct="1"/>
            <a:r>
              <a:rPr lang="en-US" altLang="tr-TR"/>
              <a:t>Adapter-Structure</a:t>
            </a:r>
          </a:p>
        </p:txBody>
      </p:sp>
      <p:grpSp>
        <p:nvGrpSpPr>
          <p:cNvPr id="33795" name="Group 3"/>
          <p:cNvGrpSpPr>
            <a:grpSpLocks/>
          </p:cNvGrpSpPr>
          <p:nvPr/>
        </p:nvGrpSpPr>
        <p:grpSpPr bwMode="auto">
          <a:xfrm>
            <a:off x="1042988" y="1428750"/>
            <a:ext cx="1008062" cy="531813"/>
            <a:chOff x="657" y="1026"/>
            <a:chExt cx="635" cy="335"/>
          </a:xfrm>
        </p:grpSpPr>
        <p:sp>
          <p:nvSpPr>
            <p:cNvPr id="33833" name="Rectangle 4"/>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3834" name="Text Box 5"/>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3835" name="Line 6"/>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6" name="Line 7"/>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3796" name="Group 8"/>
          <p:cNvGrpSpPr>
            <a:grpSpLocks/>
          </p:cNvGrpSpPr>
          <p:nvPr/>
        </p:nvGrpSpPr>
        <p:grpSpPr bwMode="auto">
          <a:xfrm>
            <a:off x="3465513" y="1368425"/>
            <a:ext cx="1282700" cy="850900"/>
            <a:chOff x="2018" y="1015"/>
            <a:chExt cx="808" cy="536"/>
          </a:xfrm>
        </p:grpSpPr>
        <p:grpSp>
          <p:nvGrpSpPr>
            <p:cNvPr id="33827" name="Group 9"/>
            <p:cNvGrpSpPr>
              <a:grpSpLocks/>
            </p:cNvGrpSpPr>
            <p:nvPr/>
          </p:nvGrpSpPr>
          <p:grpSpPr bwMode="auto">
            <a:xfrm>
              <a:off x="2018" y="1015"/>
              <a:ext cx="808" cy="536"/>
              <a:chOff x="2036" y="1006"/>
              <a:chExt cx="635" cy="536"/>
            </a:xfrm>
          </p:grpSpPr>
          <p:sp>
            <p:nvSpPr>
              <p:cNvPr id="33830" name="Rectangle 10"/>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3831" name="Line 11"/>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32" name="Line 12"/>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28" name="Text Box 13"/>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3829" name="Text Box 14"/>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3797" name="Group 15"/>
          <p:cNvGrpSpPr>
            <a:grpSpLocks/>
          </p:cNvGrpSpPr>
          <p:nvPr/>
        </p:nvGrpSpPr>
        <p:grpSpPr bwMode="auto">
          <a:xfrm>
            <a:off x="4508500" y="2820988"/>
            <a:ext cx="1282700" cy="850900"/>
            <a:chOff x="2018" y="1015"/>
            <a:chExt cx="808" cy="536"/>
          </a:xfrm>
        </p:grpSpPr>
        <p:grpSp>
          <p:nvGrpSpPr>
            <p:cNvPr id="33821" name="Group 16"/>
            <p:cNvGrpSpPr>
              <a:grpSpLocks/>
            </p:cNvGrpSpPr>
            <p:nvPr/>
          </p:nvGrpSpPr>
          <p:grpSpPr bwMode="auto">
            <a:xfrm>
              <a:off x="2018" y="1015"/>
              <a:ext cx="808" cy="536"/>
              <a:chOff x="2036" y="1006"/>
              <a:chExt cx="635" cy="536"/>
            </a:xfrm>
          </p:grpSpPr>
          <p:sp>
            <p:nvSpPr>
              <p:cNvPr id="33824" name="Rectangle 17"/>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3825" name="Line 18"/>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26" name="Line 19"/>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22" name="Text Box 20"/>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3823" name="Text Box 21"/>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3798" name="Group 22"/>
          <p:cNvGrpSpPr>
            <a:grpSpLocks/>
          </p:cNvGrpSpPr>
          <p:nvPr/>
        </p:nvGrpSpPr>
        <p:grpSpPr bwMode="auto">
          <a:xfrm>
            <a:off x="6170613" y="1336675"/>
            <a:ext cx="2174875" cy="850900"/>
            <a:chOff x="3869" y="1270"/>
            <a:chExt cx="1370" cy="536"/>
          </a:xfrm>
        </p:grpSpPr>
        <p:sp>
          <p:nvSpPr>
            <p:cNvPr id="33816" name="Rectangle 23"/>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3817" name="Line 24"/>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8" name="Line 25"/>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9" name="Text Box 26"/>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+specificRequest()</a:t>
              </a:r>
            </a:p>
          </p:txBody>
        </p:sp>
        <p:sp>
          <p:nvSpPr>
            <p:cNvPr id="33820" name="Text Box 27"/>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3799" name="Line 28"/>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3800" name="AutoShape 29"/>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3801" name="AutoShape 30"/>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3802" name="AutoShape 31"/>
          <p:cNvCxnSpPr>
            <a:cxnSpLocks noChangeShapeType="1"/>
            <a:stCxn id="33800" idx="3"/>
            <a:endCxn id="33823"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3803" name="AutoShape 32"/>
          <p:cNvCxnSpPr>
            <a:cxnSpLocks noChangeShapeType="1"/>
            <a:stCxn id="33801" idx="3"/>
            <a:endCxn id="33823"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33804" name="Group 33"/>
          <p:cNvGrpSpPr>
            <a:grpSpLocks/>
          </p:cNvGrpSpPr>
          <p:nvPr/>
        </p:nvGrpSpPr>
        <p:grpSpPr bwMode="auto">
          <a:xfrm>
            <a:off x="522288" y="3076575"/>
            <a:ext cx="3614737" cy="493713"/>
            <a:chOff x="329" y="1938"/>
            <a:chExt cx="2277" cy="311"/>
          </a:xfrm>
        </p:grpSpPr>
        <p:sp>
          <p:nvSpPr>
            <p:cNvPr id="33808" name="Text Box 34"/>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super.specificRequest();}</a:t>
              </a:r>
            </a:p>
          </p:txBody>
        </p:sp>
        <p:sp>
          <p:nvSpPr>
            <p:cNvPr id="33809" name="Line 35"/>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36"/>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1" name="Line 37"/>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2" name="Line 38"/>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39"/>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Line 40"/>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15" name="Line 41"/>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5" name="Line 42"/>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7131" name="Text Box 43"/>
          <p:cNvSpPr txBox="1">
            <a:spLocks noChangeArrowheads="1"/>
          </p:cNvSpPr>
          <p:nvPr/>
        </p:nvSpPr>
        <p:spPr bwMode="auto">
          <a:xfrm>
            <a:off x="4610100" y="4176713"/>
            <a:ext cx="4165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2000"/>
              <a:t>class Adapter </a:t>
            </a:r>
          </a:p>
          <a:p>
            <a:pPr eaLnBrk="1" hangingPunct="1">
              <a:spcBef>
                <a:spcPct val="0"/>
              </a:spcBef>
              <a:buFontTx/>
              <a:buNone/>
            </a:pPr>
            <a:r>
              <a:rPr lang="en-US" altLang="tr-TR" sz="2000"/>
              <a:t>            extends WhatIHave</a:t>
            </a:r>
          </a:p>
          <a:p>
            <a:pPr eaLnBrk="1" hangingPunct="1">
              <a:spcBef>
                <a:spcPct val="0"/>
              </a:spcBef>
              <a:buFontTx/>
              <a:buNone/>
            </a:pPr>
            <a:r>
              <a:rPr lang="en-US" altLang="tr-TR" sz="2000"/>
              <a:t>            implements WhatIWant{</a:t>
            </a:r>
          </a:p>
          <a:p>
            <a:pPr eaLnBrk="1" hangingPunct="1">
              <a:spcBef>
                <a:spcPct val="0"/>
              </a:spcBef>
              <a:buFontTx/>
              <a:buNone/>
            </a:pPr>
            <a:r>
              <a:rPr lang="en-US" altLang="tr-TR" sz="2000"/>
              <a:t>    void f(){ super.g(); super.h();}</a:t>
            </a:r>
          </a:p>
          <a:p>
            <a:pPr eaLnBrk="1" hangingPunct="1">
              <a:spcBef>
                <a:spcPct val="0"/>
              </a:spcBef>
              <a:buFontTx/>
              <a:buNone/>
            </a:pPr>
            <a:r>
              <a:rPr lang="en-US" altLang="tr-TR" sz="2000"/>
              <a:t>}</a:t>
            </a:r>
          </a:p>
        </p:txBody>
      </p:sp>
      <p:sp>
        <p:nvSpPr>
          <p:cNvPr id="33807" name="Text Box 44"/>
          <p:cNvSpPr txBox="1">
            <a:spLocks noChangeArrowheads="1"/>
          </p:cNvSpPr>
          <p:nvPr/>
        </p:nvSpPr>
        <p:spPr bwMode="auto">
          <a:xfrm>
            <a:off x="331788" y="4235450"/>
            <a:ext cx="34988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tr-TR" sz="1800"/>
              <a:t>class WhatIHave {    //Adaptee</a:t>
            </a:r>
          </a:p>
          <a:p>
            <a:pPr eaLnBrk="1" hangingPunct="1">
              <a:spcBef>
                <a:spcPct val="0"/>
              </a:spcBef>
              <a:buFontTx/>
              <a:buNone/>
            </a:pPr>
            <a:r>
              <a:rPr lang="en-GB" altLang="tr-TR" sz="1800"/>
              <a:t>   public void g() {} </a:t>
            </a:r>
          </a:p>
          <a:p>
            <a:pPr eaLnBrk="1" hangingPunct="1">
              <a:spcBef>
                <a:spcPct val="0"/>
              </a:spcBef>
              <a:buFontTx/>
              <a:buNone/>
            </a:pPr>
            <a:r>
              <a:rPr lang="en-GB" altLang="tr-TR" sz="1800"/>
              <a:t>   public void h() {} </a:t>
            </a:r>
          </a:p>
          <a:p>
            <a:pPr eaLnBrk="1" hangingPunct="1">
              <a:spcBef>
                <a:spcPct val="0"/>
              </a:spcBef>
              <a:buFontTx/>
              <a:buNone/>
            </a:pPr>
            <a:r>
              <a:rPr lang="en-GB" altLang="tr-TR" sz="1800"/>
              <a:t>}</a:t>
            </a:r>
          </a:p>
          <a:p>
            <a:pPr eaLnBrk="1" hangingPunct="1">
              <a:spcBef>
                <a:spcPct val="0"/>
              </a:spcBef>
              <a:buFontTx/>
              <a:buNone/>
            </a:pPr>
            <a:r>
              <a:rPr lang="en-GB" altLang="tr-TR" sz="1800"/>
              <a:t> interface WhatIWant {   //Target </a:t>
            </a:r>
          </a:p>
          <a:p>
            <a:pPr eaLnBrk="1" hangingPunct="1">
              <a:spcBef>
                <a:spcPct val="0"/>
              </a:spcBef>
              <a:buFontTx/>
              <a:buNone/>
            </a:pPr>
            <a:r>
              <a:rPr lang="en-GB" altLang="tr-TR" sz="1800"/>
              <a:t>   void f(); </a:t>
            </a:r>
          </a:p>
          <a:p>
            <a:pPr eaLnBrk="1" hangingPunct="1">
              <a:spcBef>
                <a:spcPct val="0"/>
              </a:spcBef>
              <a:buFontTx/>
              <a:buNone/>
            </a:pPr>
            <a:r>
              <a:rPr lang="en-US" altLang="tr-TR" sz="1800"/>
              <a:t>}</a:t>
            </a:r>
            <a:endParaRPr lang="en-GB" altLang="tr-TR" sz="1800"/>
          </a:p>
          <a:p>
            <a:pPr eaLnBrk="1" hangingPunct="1">
              <a:spcBef>
                <a:spcPct val="0"/>
              </a:spcBef>
              <a:buFontTx/>
              <a:buNone/>
            </a:pPr>
            <a:endParaRPr lang="en-GB" altLang="tr-TR" sz="1800"/>
          </a:p>
        </p:txBody>
      </p:sp>
    </p:spTree>
    <p:extLst>
      <p:ext uri="{BB962C8B-B14F-4D97-AF65-F5344CB8AC3E}">
        <p14:creationId xmlns:p14="http://schemas.microsoft.com/office/powerpoint/2010/main" val="373387599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03188"/>
            <a:ext cx="8229600" cy="1143000"/>
          </a:xfrm>
        </p:spPr>
        <p:txBody>
          <a:bodyPr/>
          <a:lstStyle/>
          <a:p>
            <a:pPr eaLnBrk="1" hangingPunct="1"/>
            <a:r>
              <a:rPr lang="en-US" altLang="tr-TR"/>
              <a:t>Adapter-Structure</a:t>
            </a:r>
          </a:p>
        </p:txBody>
      </p:sp>
      <p:sp>
        <p:nvSpPr>
          <p:cNvPr id="34819" name="Text Box 33"/>
          <p:cNvSpPr txBox="1">
            <a:spLocks noChangeArrowheads="1"/>
          </p:cNvSpPr>
          <p:nvPr/>
        </p:nvSpPr>
        <p:spPr bwMode="auto">
          <a:xfrm>
            <a:off x="-12700" y="4324350"/>
            <a:ext cx="4008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adaptee.specificRequest();}</a:t>
            </a:r>
          </a:p>
        </p:txBody>
      </p:sp>
      <p:grpSp>
        <p:nvGrpSpPr>
          <p:cNvPr id="34820" name="Group 34"/>
          <p:cNvGrpSpPr>
            <a:grpSpLocks/>
          </p:cNvGrpSpPr>
          <p:nvPr/>
        </p:nvGrpSpPr>
        <p:grpSpPr bwMode="auto">
          <a:xfrm>
            <a:off x="654050" y="2403475"/>
            <a:ext cx="1008063" cy="531813"/>
            <a:chOff x="657" y="1026"/>
            <a:chExt cx="635" cy="335"/>
          </a:xfrm>
        </p:grpSpPr>
        <p:sp>
          <p:nvSpPr>
            <p:cNvPr id="34855" name="Rectangle 35"/>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4856" name="Text Box 36"/>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4857" name="Line 37"/>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8" name="Line 38"/>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1" name="Group 39"/>
          <p:cNvGrpSpPr>
            <a:grpSpLocks/>
          </p:cNvGrpSpPr>
          <p:nvPr/>
        </p:nvGrpSpPr>
        <p:grpSpPr bwMode="auto">
          <a:xfrm>
            <a:off x="3076575" y="2328863"/>
            <a:ext cx="1282700" cy="850900"/>
            <a:chOff x="2018" y="1015"/>
            <a:chExt cx="808" cy="536"/>
          </a:xfrm>
        </p:grpSpPr>
        <p:grpSp>
          <p:nvGrpSpPr>
            <p:cNvPr id="34849" name="Group 40"/>
            <p:cNvGrpSpPr>
              <a:grpSpLocks/>
            </p:cNvGrpSpPr>
            <p:nvPr/>
          </p:nvGrpSpPr>
          <p:grpSpPr bwMode="auto">
            <a:xfrm>
              <a:off x="2018" y="1015"/>
              <a:ext cx="808" cy="536"/>
              <a:chOff x="2036" y="1006"/>
              <a:chExt cx="635" cy="536"/>
            </a:xfrm>
          </p:grpSpPr>
          <p:sp>
            <p:nvSpPr>
              <p:cNvPr id="34852" name="Rectangle 41"/>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4853" name="Line 42"/>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4" name="Line 43"/>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50" name="Text Box 44"/>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+request()</a:t>
              </a:r>
            </a:p>
          </p:txBody>
        </p:sp>
        <p:sp>
          <p:nvSpPr>
            <p:cNvPr id="34851" name="Text Box 45"/>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4822" name="Group 46"/>
          <p:cNvGrpSpPr>
            <a:grpSpLocks/>
          </p:cNvGrpSpPr>
          <p:nvPr/>
        </p:nvGrpSpPr>
        <p:grpSpPr bwMode="auto">
          <a:xfrm>
            <a:off x="4119563" y="3981450"/>
            <a:ext cx="1282700" cy="850900"/>
            <a:chOff x="2018" y="1015"/>
            <a:chExt cx="808" cy="536"/>
          </a:xfrm>
        </p:grpSpPr>
        <p:grpSp>
          <p:nvGrpSpPr>
            <p:cNvPr id="34843" name="Group 47"/>
            <p:cNvGrpSpPr>
              <a:grpSpLocks/>
            </p:cNvGrpSpPr>
            <p:nvPr/>
          </p:nvGrpSpPr>
          <p:grpSpPr bwMode="auto">
            <a:xfrm>
              <a:off x="2018" y="1015"/>
              <a:ext cx="808" cy="536"/>
              <a:chOff x="2036" y="1006"/>
              <a:chExt cx="635" cy="536"/>
            </a:xfrm>
          </p:grpSpPr>
          <p:sp>
            <p:nvSpPr>
              <p:cNvPr id="34846" name="Rectangle 48"/>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4847" name="Line 49"/>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8" name="Line 50"/>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44" name="Text Box 51"/>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4845" name="Text Box 52"/>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4823" name="Group 53"/>
          <p:cNvGrpSpPr>
            <a:grpSpLocks/>
          </p:cNvGrpSpPr>
          <p:nvPr/>
        </p:nvGrpSpPr>
        <p:grpSpPr bwMode="auto">
          <a:xfrm>
            <a:off x="5781675" y="2339975"/>
            <a:ext cx="2174875" cy="850900"/>
            <a:chOff x="3869" y="1270"/>
            <a:chExt cx="1370" cy="536"/>
          </a:xfrm>
        </p:grpSpPr>
        <p:sp>
          <p:nvSpPr>
            <p:cNvPr id="34838" name="Rectangle 54"/>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4839" name="Line 55"/>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56"/>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Text Box 57"/>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+specificRequest()</a:t>
              </a:r>
            </a:p>
          </p:txBody>
        </p:sp>
        <p:sp>
          <p:nvSpPr>
            <p:cNvPr id="34842" name="Text Box 58"/>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4824" name="Line 59"/>
          <p:cNvSpPr>
            <a:spLocks noChangeShapeType="1"/>
          </p:cNvSpPr>
          <p:nvPr/>
        </p:nvSpPr>
        <p:spPr bwMode="auto">
          <a:xfrm>
            <a:off x="1671638" y="2589213"/>
            <a:ext cx="13795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AutoShape 60"/>
          <p:cNvSpPr>
            <a:spLocks noChangeArrowheads="1"/>
          </p:cNvSpPr>
          <p:nvPr/>
        </p:nvSpPr>
        <p:spPr bwMode="auto">
          <a:xfrm>
            <a:off x="3602038" y="318452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4826" name="AutoShape 61"/>
          <p:cNvCxnSpPr>
            <a:cxnSpLocks noChangeShapeType="1"/>
            <a:stCxn id="34825" idx="3"/>
          </p:cNvCxnSpPr>
          <p:nvPr/>
        </p:nvCxnSpPr>
        <p:spPr bwMode="auto">
          <a:xfrm rot="16200000" flipH="1">
            <a:off x="3973513" y="3148013"/>
            <a:ext cx="592137"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27" name="AutoShape 62"/>
          <p:cNvCxnSpPr>
            <a:cxnSpLocks noChangeShapeType="1"/>
            <a:stCxn id="34838" idx="3"/>
          </p:cNvCxnSpPr>
          <p:nvPr/>
        </p:nvCxnSpPr>
        <p:spPr bwMode="auto">
          <a:xfrm flipH="1">
            <a:off x="5402263" y="2765425"/>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34828" name="Text Box 63"/>
          <p:cNvSpPr txBox="1">
            <a:spLocks noChangeArrowheads="1"/>
          </p:cNvSpPr>
          <p:nvPr/>
        </p:nvSpPr>
        <p:spPr bwMode="auto">
          <a:xfrm>
            <a:off x="7124700" y="4010025"/>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adaptee</a:t>
            </a:r>
          </a:p>
        </p:txBody>
      </p:sp>
      <p:sp>
        <p:nvSpPr>
          <p:cNvPr id="34829" name="Line 64"/>
          <p:cNvSpPr>
            <a:spLocks noChangeShapeType="1"/>
          </p:cNvSpPr>
          <p:nvPr/>
        </p:nvSpPr>
        <p:spPr bwMode="auto">
          <a:xfrm>
            <a:off x="3659188" y="4216400"/>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65"/>
          <p:cNvSpPr>
            <a:spLocks noChangeShapeType="1"/>
          </p:cNvSpPr>
          <p:nvPr/>
        </p:nvSpPr>
        <p:spPr bwMode="auto">
          <a:xfrm>
            <a:off x="3675063" y="4230688"/>
            <a:ext cx="0" cy="188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66"/>
          <p:cNvSpPr>
            <a:spLocks noChangeShapeType="1"/>
          </p:cNvSpPr>
          <p:nvPr/>
        </p:nvSpPr>
        <p:spPr bwMode="auto">
          <a:xfrm>
            <a:off x="76200" y="4230688"/>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67"/>
          <p:cNvSpPr>
            <a:spLocks noChangeShapeType="1"/>
          </p:cNvSpPr>
          <p:nvPr/>
        </p:nvSpPr>
        <p:spPr bwMode="auto">
          <a:xfrm>
            <a:off x="3675063" y="4421188"/>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68"/>
          <p:cNvSpPr>
            <a:spLocks noChangeShapeType="1"/>
          </p:cNvSpPr>
          <p:nvPr/>
        </p:nvSpPr>
        <p:spPr bwMode="auto">
          <a:xfrm>
            <a:off x="0" y="4710113"/>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69"/>
          <p:cNvSpPr>
            <a:spLocks noChangeShapeType="1"/>
          </p:cNvSpPr>
          <p:nvPr/>
        </p:nvSpPr>
        <p:spPr bwMode="auto">
          <a:xfrm>
            <a:off x="3890963" y="4419600"/>
            <a:ext cx="0"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80"/>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81"/>
          <p:cNvSpPr>
            <a:spLocks noChangeShapeType="1"/>
          </p:cNvSpPr>
          <p:nvPr/>
        </p:nvSpPr>
        <p:spPr bwMode="auto">
          <a:xfrm>
            <a:off x="3865563" y="4552950"/>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Text Box 82"/>
          <p:cNvSpPr txBox="1">
            <a:spLocks noChangeArrowheads="1"/>
          </p:cNvSpPr>
          <p:nvPr/>
        </p:nvSpPr>
        <p:spPr bwMode="auto">
          <a:xfrm>
            <a:off x="2820988" y="1427163"/>
            <a:ext cx="3768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2800"/>
              <a:t>Object Adapter pattern</a:t>
            </a:r>
          </a:p>
        </p:txBody>
      </p:sp>
    </p:spTree>
    <p:extLst>
      <p:ext uri="{BB962C8B-B14F-4D97-AF65-F5344CB8AC3E}">
        <p14:creationId xmlns:p14="http://schemas.microsoft.com/office/powerpoint/2010/main" val="3165731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03188"/>
            <a:ext cx="8229600" cy="1143000"/>
          </a:xfrm>
        </p:spPr>
        <p:txBody>
          <a:bodyPr/>
          <a:lstStyle/>
          <a:p>
            <a:pPr eaLnBrk="1" hangingPunct="1"/>
            <a:r>
              <a:rPr lang="en-US" altLang="tr-TR"/>
              <a:t>Adapter-Structure</a:t>
            </a:r>
          </a:p>
        </p:txBody>
      </p:sp>
      <p:sp>
        <p:nvSpPr>
          <p:cNvPr id="35843" name="Text Box 3"/>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adaptee.specificRequest();}</a:t>
            </a:r>
          </a:p>
        </p:txBody>
      </p:sp>
      <p:grpSp>
        <p:nvGrpSpPr>
          <p:cNvPr id="35844" name="Group 4"/>
          <p:cNvGrpSpPr>
            <a:grpSpLocks/>
          </p:cNvGrpSpPr>
          <p:nvPr/>
        </p:nvGrpSpPr>
        <p:grpSpPr bwMode="auto">
          <a:xfrm>
            <a:off x="1114425" y="4265613"/>
            <a:ext cx="1008063" cy="531812"/>
            <a:chOff x="657" y="1026"/>
            <a:chExt cx="635" cy="335"/>
          </a:xfrm>
        </p:grpSpPr>
        <p:sp>
          <p:nvSpPr>
            <p:cNvPr id="35880" name="Rectangle 5"/>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5881" name="Text Box 6"/>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5882" name="Line 7"/>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3" name="Line 8"/>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5845" name="Group 9"/>
          <p:cNvGrpSpPr>
            <a:grpSpLocks/>
          </p:cNvGrpSpPr>
          <p:nvPr/>
        </p:nvGrpSpPr>
        <p:grpSpPr bwMode="auto">
          <a:xfrm>
            <a:off x="3536950" y="4191000"/>
            <a:ext cx="1282700" cy="850900"/>
            <a:chOff x="2018" y="1015"/>
            <a:chExt cx="808" cy="536"/>
          </a:xfrm>
        </p:grpSpPr>
        <p:grpSp>
          <p:nvGrpSpPr>
            <p:cNvPr id="35874" name="Group 10"/>
            <p:cNvGrpSpPr>
              <a:grpSpLocks/>
            </p:cNvGrpSpPr>
            <p:nvPr/>
          </p:nvGrpSpPr>
          <p:grpSpPr bwMode="auto">
            <a:xfrm>
              <a:off x="2018" y="1015"/>
              <a:ext cx="808" cy="536"/>
              <a:chOff x="2036" y="1006"/>
              <a:chExt cx="635" cy="536"/>
            </a:xfrm>
          </p:grpSpPr>
          <p:sp>
            <p:nvSpPr>
              <p:cNvPr id="35877" name="Rectangle 11"/>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5878" name="Line 12"/>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9" name="Line 13"/>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75" name="Text Box 14"/>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+request()</a:t>
              </a:r>
            </a:p>
          </p:txBody>
        </p:sp>
        <p:sp>
          <p:nvSpPr>
            <p:cNvPr id="35876" name="Text Box 15"/>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5846" name="Group 16"/>
          <p:cNvGrpSpPr>
            <a:grpSpLocks/>
          </p:cNvGrpSpPr>
          <p:nvPr/>
        </p:nvGrpSpPr>
        <p:grpSpPr bwMode="auto">
          <a:xfrm>
            <a:off x="4579938" y="5843588"/>
            <a:ext cx="1282700" cy="850900"/>
            <a:chOff x="2018" y="1015"/>
            <a:chExt cx="808" cy="536"/>
          </a:xfrm>
        </p:grpSpPr>
        <p:grpSp>
          <p:nvGrpSpPr>
            <p:cNvPr id="35868" name="Group 17"/>
            <p:cNvGrpSpPr>
              <a:grpSpLocks/>
            </p:cNvGrpSpPr>
            <p:nvPr/>
          </p:nvGrpSpPr>
          <p:grpSpPr bwMode="auto">
            <a:xfrm>
              <a:off x="2018" y="1015"/>
              <a:ext cx="808" cy="536"/>
              <a:chOff x="2036" y="1006"/>
              <a:chExt cx="635" cy="536"/>
            </a:xfrm>
          </p:grpSpPr>
          <p:sp>
            <p:nvSpPr>
              <p:cNvPr id="35871" name="Rectangle 18"/>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5872" name="Line 19"/>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3" name="Line 20"/>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69" name="Text Box 21"/>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5870" name="Text Box 22"/>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5847" name="Group 23"/>
          <p:cNvGrpSpPr>
            <a:grpSpLocks/>
          </p:cNvGrpSpPr>
          <p:nvPr/>
        </p:nvGrpSpPr>
        <p:grpSpPr bwMode="auto">
          <a:xfrm>
            <a:off x="6242050" y="4202113"/>
            <a:ext cx="2174875" cy="850900"/>
            <a:chOff x="3869" y="1270"/>
            <a:chExt cx="1370" cy="536"/>
          </a:xfrm>
        </p:grpSpPr>
        <p:sp>
          <p:nvSpPr>
            <p:cNvPr id="35863" name="Rectangle 24"/>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5864" name="Line 25"/>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26"/>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6" name="Text Box 27"/>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+specificRequest()</a:t>
              </a:r>
            </a:p>
          </p:txBody>
        </p:sp>
        <p:sp>
          <p:nvSpPr>
            <p:cNvPr id="35867" name="Text Box 28"/>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5848" name="Line 29"/>
          <p:cNvSpPr>
            <a:spLocks noChangeShapeType="1"/>
          </p:cNvSpPr>
          <p:nvPr/>
        </p:nvSpPr>
        <p:spPr bwMode="auto">
          <a:xfrm>
            <a:off x="2132013" y="4451350"/>
            <a:ext cx="13795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9" name="AutoShape 30"/>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5850" name="AutoShape 31"/>
          <p:cNvCxnSpPr>
            <a:cxnSpLocks noChangeShapeType="1"/>
            <a:stCxn id="35849" idx="3"/>
            <a:endCxn id="35870"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5851" name="AutoShape 32"/>
          <p:cNvCxnSpPr>
            <a:cxnSpLocks noChangeShapeType="1"/>
            <a:stCxn id="35863" idx="3"/>
            <a:endCxn id="35871"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35852" name="Text Box 33"/>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adaptee</a:t>
            </a:r>
          </a:p>
        </p:txBody>
      </p:sp>
      <p:sp>
        <p:nvSpPr>
          <p:cNvPr id="35853" name="Line 34"/>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35"/>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36"/>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37"/>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38"/>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39"/>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40"/>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41"/>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Text Box 43"/>
          <p:cNvSpPr txBox="1">
            <a:spLocks noChangeArrowheads="1"/>
          </p:cNvSpPr>
          <p:nvPr/>
        </p:nvSpPr>
        <p:spPr bwMode="auto">
          <a:xfrm>
            <a:off x="371475" y="1328738"/>
            <a:ext cx="34988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tr-TR" sz="1800"/>
              <a:t>class WhatIHave {    //Adaptee</a:t>
            </a:r>
          </a:p>
          <a:p>
            <a:pPr eaLnBrk="1" hangingPunct="1">
              <a:spcBef>
                <a:spcPct val="0"/>
              </a:spcBef>
              <a:buFontTx/>
              <a:buNone/>
            </a:pPr>
            <a:r>
              <a:rPr lang="en-GB" altLang="tr-TR" sz="1800"/>
              <a:t>   public void g() {} </a:t>
            </a:r>
          </a:p>
          <a:p>
            <a:pPr eaLnBrk="1" hangingPunct="1">
              <a:spcBef>
                <a:spcPct val="0"/>
              </a:spcBef>
              <a:buFontTx/>
              <a:buNone/>
            </a:pPr>
            <a:r>
              <a:rPr lang="en-GB" altLang="tr-TR" sz="1800"/>
              <a:t>   public void h() {} </a:t>
            </a:r>
          </a:p>
          <a:p>
            <a:pPr eaLnBrk="1" hangingPunct="1">
              <a:spcBef>
                <a:spcPct val="0"/>
              </a:spcBef>
              <a:buFontTx/>
              <a:buNone/>
            </a:pPr>
            <a:r>
              <a:rPr lang="en-GB" altLang="tr-TR" sz="1800"/>
              <a:t>}</a:t>
            </a:r>
          </a:p>
          <a:p>
            <a:pPr eaLnBrk="1" hangingPunct="1">
              <a:spcBef>
                <a:spcPct val="0"/>
              </a:spcBef>
              <a:buFontTx/>
              <a:buNone/>
            </a:pPr>
            <a:r>
              <a:rPr lang="en-GB" altLang="tr-TR" sz="1800"/>
              <a:t> interface WhatIWant {   //Target </a:t>
            </a:r>
          </a:p>
          <a:p>
            <a:pPr eaLnBrk="1" hangingPunct="1">
              <a:spcBef>
                <a:spcPct val="0"/>
              </a:spcBef>
              <a:buFontTx/>
              <a:buNone/>
            </a:pPr>
            <a:r>
              <a:rPr lang="en-GB" altLang="tr-TR" sz="1800"/>
              <a:t>   void f(); </a:t>
            </a:r>
          </a:p>
          <a:p>
            <a:pPr eaLnBrk="1" hangingPunct="1">
              <a:spcBef>
                <a:spcPct val="0"/>
              </a:spcBef>
              <a:buFontTx/>
              <a:buNone/>
            </a:pPr>
            <a:r>
              <a:rPr lang="en-US" altLang="tr-TR" sz="1800"/>
              <a:t>}</a:t>
            </a:r>
            <a:endParaRPr lang="en-GB" altLang="tr-TR" sz="1800"/>
          </a:p>
          <a:p>
            <a:pPr eaLnBrk="1" hangingPunct="1">
              <a:spcBef>
                <a:spcPct val="0"/>
              </a:spcBef>
              <a:buFontTx/>
              <a:buNone/>
            </a:pPr>
            <a:endParaRPr lang="en-GB" altLang="tr-TR" sz="1800"/>
          </a:p>
        </p:txBody>
      </p:sp>
      <p:sp>
        <p:nvSpPr>
          <p:cNvPr id="219180" name="Text Box 44"/>
          <p:cNvSpPr txBox="1">
            <a:spLocks noChangeArrowheads="1"/>
          </p:cNvSpPr>
          <p:nvPr/>
        </p:nvSpPr>
        <p:spPr bwMode="auto">
          <a:xfrm>
            <a:off x="4541838" y="1366838"/>
            <a:ext cx="416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2000"/>
              <a:t>class Adapter </a:t>
            </a:r>
          </a:p>
          <a:p>
            <a:pPr eaLnBrk="1" hangingPunct="1">
              <a:spcBef>
                <a:spcPct val="0"/>
              </a:spcBef>
              <a:buFontTx/>
              <a:buNone/>
            </a:pPr>
            <a:r>
              <a:rPr lang="en-US" altLang="tr-TR" sz="2000"/>
              <a:t>    implements WhatIWant{</a:t>
            </a:r>
          </a:p>
          <a:p>
            <a:pPr eaLnBrk="1" hangingPunct="1">
              <a:spcBef>
                <a:spcPct val="0"/>
              </a:spcBef>
              <a:buFontTx/>
              <a:buNone/>
            </a:pPr>
            <a:r>
              <a:rPr lang="en-US" altLang="tr-TR" sz="2000"/>
              <a:t>    private WhatIHave adaptee;</a:t>
            </a:r>
          </a:p>
          <a:p>
            <a:pPr eaLnBrk="1" hangingPunct="1">
              <a:spcBef>
                <a:spcPct val="0"/>
              </a:spcBef>
              <a:buFontTx/>
              <a:buNone/>
            </a:pPr>
            <a:r>
              <a:rPr lang="en-US" altLang="tr-TR" sz="2000"/>
              <a:t>    void f(){ adaptee.g(); </a:t>
            </a:r>
          </a:p>
          <a:p>
            <a:pPr eaLnBrk="1" hangingPunct="1">
              <a:spcBef>
                <a:spcPct val="0"/>
              </a:spcBef>
              <a:buFontTx/>
              <a:buNone/>
            </a:pPr>
            <a:r>
              <a:rPr lang="en-US" altLang="tr-TR" sz="2000"/>
              <a:t>                adaptee.h();}</a:t>
            </a:r>
          </a:p>
          <a:p>
            <a:pPr eaLnBrk="1" hangingPunct="1">
              <a:spcBef>
                <a:spcPct val="0"/>
              </a:spcBef>
              <a:buFontTx/>
              <a:buNone/>
            </a:pPr>
            <a:r>
              <a:rPr lang="en-US" altLang="tr-TR" sz="2000"/>
              <a:t>}</a:t>
            </a:r>
          </a:p>
        </p:txBody>
      </p:sp>
    </p:spTree>
    <p:extLst>
      <p:ext uri="{BB962C8B-B14F-4D97-AF65-F5344CB8AC3E}">
        <p14:creationId xmlns:p14="http://schemas.microsoft.com/office/powerpoint/2010/main" val="28909883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03188"/>
            <a:ext cx="8229600" cy="1143000"/>
          </a:xfrm>
        </p:spPr>
        <p:txBody>
          <a:bodyPr/>
          <a:lstStyle/>
          <a:p>
            <a:pPr eaLnBrk="1" hangingPunct="1"/>
            <a:r>
              <a:rPr lang="en-US" altLang="tr-TR"/>
              <a:t>Adapter-Structure</a:t>
            </a:r>
          </a:p>
        </p:txBody>
      </p:sp>
      <p:grpSp>
        <p:nvGrpSpPr>
          <p:cNvPr id="36867" name="Group 15"/>
          <p:cNvGrpSpPr>
            <a:grpSpLocks/>
          </p:cNvGrpSpPr>
          <p:nvPr/>
        </p:nvGrpSpPr>
        <p:grpSpPr bwMode="auto">
          <a:xfrm>
            <a:off x="1042988" y="1428750"/>
            <a:ext cx="1008062" cy="531813"/>
            <a:chOff x="657" y="1026"/>
            <a:chExt cx="635" cy="335"/>
          </a:xfrm>
        </p:grpSpPr>
        <p:sp>
          <p:nvSpPr>
            <p:cNvPr id="36942" name="Rectangle 4"/>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43" name="Text Box 5"/>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6944" name="Line 13"/>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5" name="Line 14"/>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68" name="Group 22"/>
          <p:cNvGrpSpPr>
            <a:grpSpLocks/>
          </p:cNvGrpSpPr>
          <p:nvPr/>
        </p:nvGrpSpPr>
        <p:grpSpPr bwMode="auto">
          <a:xfrm>
            <a:off x="3465513" y="1368425"/>
            <a:ext cx="1282700" cy="850900"/>
            <a:chOff x="2018" y="1015"/>
            <a:chExt cx="808" cy="536"/>
          </a:xfrm>
        </p:grpSpPr>
        <p:grpSp>
          <p:nvGrpSpPr>
            <p:cNvPr id="36936" name="Group 21"/>
            <p:cNvGrpSpPr>
              <a:grpSpLocks/>
            </p:cNvGrpSpPr>
            <p:nvPr/>
          </p:nvGrpSpPr>
          <p:grpSpPr bwMode="auto">
            <a:xfrm>
              <a:off x="2018" y="1015"/>
              <a:ext cx="808" cy="536"/>
              <a:chOff x="2036" y="1006"/>
              <a:chExt cx="635" cy="536"/>
            </a:xfrm>
          </p:grpSpPr>
          <p:sp>
            <p:nvSpPr>
              <p:cNvPr id="36939" name="Rectangle 17"/>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40" name="Line 19"/>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20"/>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937" name="Text Box 9"/>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+request()</a:t>
              </a:r>
            </a:p>
          </p:txBody>
        </p:sp>
        <p:sp>
          <p:nvSpPr>
            <p:cNvPr id="36938" name="Text Box 18"/>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6869" name="Group 23"/>
          <p:cNvGrpSpPr>
            <a:grpSpLocks/>
          </p:cNvGrpSpPr>
          <p:nvPr/>
        </p:nvGrpSpPr>
        <p:grpSpPr bwMode="auto">
          <a:xfrm>
            <a:off x="4508500" y="2820988"/>
            <a:ext cx="1282700" cy="850900"/>
            <a:chOff x="2018" y="1015"/>
            <a:chExt cx="808" cy="536"/>
          </a:xfrm>
        </p:grpSpPr>
        <p:grpSp>
          <p:nvGrpSpPr>
            <p:cNvPr id="36930" name="Group 24"/>
            <p:cNvGrpSpPr>
              <a:grpSpLocks/>
            </p:cNvGrpSpPr>
            <p:nvPr/>
          </p:nvGrpSpPr>
          <p:grpSpPr bwMode="auto">
            <a:xfrm>
              <a:off x="2018" y="1015"/>
              <a:ext cx="808" cy="536"/>
              <a:chOff x="2036" y="1006"/>
              <a:chExt cx="635" cy="536"/>
            </a:xfrm>
          </p:grpSpPr>
          <p:sp>
            <p:nvSpPr>
              <p:cNvPr id="36933" name="Rectangle 25"/>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34" name="Line 26"/>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27"/>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931" name="Text Box 28"/>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6932" name="Text Box 29"/>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6870" name="Group 37"/>
          <p:cNvGrpSpPr>
            <a:grpSpLocks/>
          </p:cNvGrpSpPr>
          <p:nvPr/>
        </p:nvGrpSpPr>
        <p:grpSpPr bwMode="auto">
          <a:xfrm>
            <a:off x="6170613" y="1336675"/>
            <a:ext cx="2174875" cy="850900"/>
            <a:chOff x="3869" y="1270"/>
            <a:chExt cx="1370" cy="536"/>
          </a:xfrm>
        </p:grpSpPr>
        <p:sp>
          <p:nvSpPr>
            <p:cNvPr id="36925" name="Rectangle 32"/>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26" name="Line 33"/>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34"/>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Text Box 11"/>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+specificRequest()</a:t>
              </a:r>
            </a:p>
          </p:txBody>
        </p:sp>
        <p:sp>
          <p:nvSpPr>
            <p:cNvPr id="36929" name="Text Box 36"/>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6871" name="Line 38"/>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6872" name="AutoShape 39"/>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873" name="AutoShape 40"/>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6874" name="AutoShape 41"/>
          <p:cNvCxnSpPr>
            <a:cxnSpLocks noChangeShapeType="1"/>
            <a:stCxn id="36872" idx="3"/>
            <a:endCxn id="36932"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6875" name="AutoShape 42"/>
          <p:cNvCxnSpPr>
            <a:cxnSpLocks noChangeShapeType="1"/>
            <a:stCxn id="36873" idx="3"/>
            <a:endCxn id="36932"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6876" name="Text Box 43"/>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adaptee.specificRequest();}</a:t>
            </a:r>
          </a:p>
        </p:txBody>
      </p:sp>
      <p:grpSp>
        <p:nvGrpSpPr>
          <p:cNvPr id="36877" name="Group 44"/>
          <p:cNvGrpSpPr>
            <a:grpSpLocks/>
          </p:cNvGrpSpPr>
          <p:nvPr/>
        </p:nvGrpSpPr>
        <p:grpSpPr bwMode="auto">
          <a:xfrm>
            <a:off x="1114425" y="4265613"/>
            <a:ext cx="1008063" cy="531812"/>
            <a:chOff x="657" y="1026"/>
            <a:chExt cx="635" cy="335"/>
          </a:xfrm>
        </p:grpSpPr>
        <p:sp>
          <p:nvSpPr>
            <p:cNvPr id="36921" name="Rectangle 45"/>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22" name="Text Box 46"/>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Client</a:t>
              </a:r>
            </a:p>
          </p:txBody>
        </p:sp>
        <p:sp>
          <p:nvSpPr>
            <p:cNvPr id="36923" name="Line 47"/>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48"/>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78" name="Group 49"/>
          <p:cNvGrpSpPr>
            <a:grpSpLocks/>
          </p:cNvGrpSpPr>
          <p:nvPr/>
        </p:nvGrpSpPr>
        <p:grpSpPr bwMode="auto">
          <a:xfrm>
            <a:off x="3536950" y="4191000"/>
            <a:ext cx="1282700" cy="850900"/>
            <a:chOff x="2018" y="1015"/>
            <a:chExt cx="808" cy="536"/>
          </a:xfrm>
        </p:grpSpPr>
        <p:grpSp>
          <p:nvGrpSpPr>
            <p:cNvPr id="36915" name="Group 50"/>
            <p:cNvGrpSpPr>
              <a:grpSpLocks/>
            </p:cNvGrpSpPr>
            <p:nvPr/>
          </p:nvGrpSpPr>
          <p:grpSpPr bwMode="auto">
            <a:xfrm>
              <a:off x="2018" y="1015"/>
              <a:ext cx="808" cy="536"/>
              <a:chOff x="2036" y="1006"/>
              <a:chExt cx="635" cy="536"/>
            </a:xfrm>
          </p:grpSpPr>
          <p:sp>
            <p:nvSpPr>
              <p:cNvPr id="36918" name="Rectangle 51"/>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19" name="Line 52"/>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53"/>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916" name="Text Box 54"/>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+request()</a:t>
              </a:r>
            </a:p>
          </p:txBody>
        </p:sp>
        <p:sp>
          <p:nvSpPr>
            <p:cNvPr id="36917" name="Text Box 55"/>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Target</a:t>
              </a:r>
            </a:p>
          </p:txBody>
        </p:sp>
      </p:grpSp>
      <p:grpSp>
        <p:nvGrpSpPr>
          <p:cNvPr id="36879" name="Group 56"/>
          <p:cNvGrpSpPr>
            <a:grpSpLocks/>
          </p:cNvGrpSpPr>
          <p:nvPr/>
        </p:nvGrpSpPr>
        <p:grpSpPr bwMode="auto">
          <a:xfrm>
            <a:off x="4579938" y="5843588"/>
            <a:ext cx="1282700" cy="850900"/>
            <a:chOff x="2018" y="1015"/>
            <a:chExt cx="808" cy="536"/>
          </a:xfrm>
        </p:grpSpPr>
        <p:grpSp>
          <p:nvGrpSpPr>
            <p:cNvPr id="36909" name="Group 57"/>
            <p:cNvGrpSpPr>
              <a:grpSpLocks/>
            </p:cNvGrpSpPr>
            <p:nvPr/>
          </p:nvGrpSpPr>
          <p:grpSpPr bwMode="auto">
            <a:xfrm>
              <a:off x="2018" y="1015"/>
              <a:ext cx="808" cy="536"/>
              <a:chOff x="2036" y="1006"/>
              <a:chExt cx="635" cy="536"/>
            </a:xfrm>
          </p:grpSpPr>
          <p:sp>
            <p:nvSpPr>
              <p:cNvPr id="36912" name="Rectangle 58"/>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13" name="Line 59"/>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60"/>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910" name="Text Box 61"/>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+request()</a:t>
              </a:r>
            </a:p>
          </p:txBody>
        </p:sp>
        <p:sp>
          <p:nvSpPr>
            <p:cNvPr id="36911" name="Text Box 62"/>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Adapter</a:t>
              </a:r>
            </a:p>
          </p:txBody>
        </p:sp>
      </p:grpSp>
      <p:grpSp>
        <p:nvGrpSpPr>
          <p:cNvPr id="36880" name="Group 63"/>
          <p:cNvGrpSpPr>
            <a:grpSpLocks/>
          </p:cNvGrpSpPr>
          <p:nvPr/>
        </p:nvGrpSpPr>
        <p:grpSpPr bwMode="auto">
          <a:xfrm>
            <a:off x="6242050" y="4202113"/>
            <a:ext cx="2174875" cy="850900"/>
            <a:chOff x="3869" y="1270"/>
            <a:chExt cx="1370" cy="536"/>
          </a:xfrm>
        </p:grpSpPr>
        <p:sp>
          <p:nvSpPr>
            <p:cNvPr id="36904" name="Rectangle 64"/>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6905" name="Line 65"/>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66"/>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Text Box 67"/>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i="1"/>
                <a:t>+specificRequest()</a:t>
              </a:r>
            </a:p>
          </p:txBody>
        </p:sp>
        <p:sp>
          <p:nvSpPr>
            <p:cNvPr id="36908" name="Text Box 68"/>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i="1"/>
                <a:t>Adaptee</a:t>
              </a:r>
            </a:p>
          </p:txBody>
        </p:sp>
      </p:grpSp>
      <p:sp>
        <p:nvSpPr>
          <p:cNvPr id="36881" name="Line 69"/>
          <p:cNvSpPr>
            <a:spLocks noChangeShapeType="1"/>
          </p:cNvSpPr>
          <p:nvPr/>
        </p:nvSpPr>
        <p:spPr bwMode="auto">
          <a:xfrm>
            <a:off x="2132013" y="4451350"/>
            <a:ext cx="13795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AutoShape 70"/>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6883" name="AutoShape 72"/>
          <p:cNvCxnSpPr>
            <a:cxnSpLocks noChangeShapeType="1"/>
            <a:stCxn id="36882" idx="3"/>
            <a:endCxn id="36911"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6884" name="AutoShape 73"/>
          <p:cNvCxnSpPr>
            <a:cxnSpLocks noChangeShapeType="1"/>
            <a:stCxn id="36904" idx="3"/>
            <a:endCxn id="36912"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36885" name="Text Box 74"/>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adaptee</a:t>
            </a:r>
          </a:p>
        </p:txBody>
      </p:sp>
      <p:sp>
        <p:nvSpPr>
          <p:cNvPr id="36886" name="Line 89"/>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90"/>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92"/>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93"/>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94"/>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95"/>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92" name="Group 97"/>
          <p:cNvGrpSpPr>
            <a:grpSpLocks/>
          </p:cNvGrpSpPr>
          <p:nvPr/>
        </p:nvGrpSpPr>
        <p:grpSpPr bwMode="auto">
          <a:xfrm>
            <a:off x="522288" y="3076575"/>
            <a:ext cx="3614737" cy="493713"/>
            <a:chOff x="329" y="1938"/>
            <a:chExt cx="2277" cy="311"/>
          </a:xfrm>
        </p:grpSpPr>
        <p:sp>
          <p:nvSpPr>
            <p:cNvPr id="36896" name="Text Box 12"/>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a:t>{return super.specificRequest();}</a:t>
              </a:r>
            </a:p>
          </p:txBody>
        </p:sp>
        <p:sp>
          <p:nvSpPr>
            <p:cNvPr id="36897" name="Line 76"/>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77"/>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75"/>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78"/>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79"/>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80"/>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96"/>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93" name="Line 98"/>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99"/>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100"/>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1913507"/>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tr-TR"/>
              <a:t>Example</a:t>
            </a:r>
          </a:p>
        </p:txBody>
      </p:sp>
      <p:sp>
        <p:nvSpPr>
          <p:cNvPr id="9221" name="Rectangle 5"/>
          <p:cNvSpPr>
            <a:spLocks noGrp="1" noChangeArrowheads="1"/>
          </p:cNvSpPr>
          <p:nvPr>
            <p:ph type="body" sz="half" idx="2"/>
          </p:nvPr>
        </p:nvSpPr>
        <p:spPr>
          <a:xfrm>
            <a:off x="612775" y="3516313"/>
            <a:ext cx="8275638" cy="3160712"/>
          </a:xfrm>
        </p:spPr>
        <p:txBody>
          <a:bodyPr/>
          <a:lstStyle/>
          <a:p>
            <a:pPr eaLnBrk="1" hangingPunct="1">
              <a:lnSpc>
                <a:spcPct val="80000"/>
              </a:lnSpc>
            </a:pPr>
            <a:r>
              <a:rPr lang="en-US" altLang="tr-TR"/>
              <a:t>Client program uses a Stack.</a:t>
            </a:r>
          </a:p>
          <a:p>
            <a:pPr eaLnBrk="1" hangingPunct="1">
              <a:lnSpc>
                <a:spcPct val="80000"/>
              </a:lnSpc>
            </a:pPr>
            <a:r>
              <a:rPr lang="en-US" altLang="tr-TR"/>
              <a:t>There is a double linked list implementation</a:t>
            </a:r>
          </a:p>
          <a:p>
            <a:pPr eaLnBrk="1" hangingPunct="1">
              <a:lnSpc>
                <a:spcPct val="80000"/>
              </a:lnSpc>
            </a:pPr>
            <a:r>
              <a:rPr lang="en-US" altLang="tr-TR"/>
              <a:t>Adapt the linked list to a Stack interface</a:t>
            </a:r>
          </a:p>
          <a:p>
            <a:pPr eaLnBrk="1" hangingPunct="1">
              <a:lnSpc>
                <a:spcPct val="80000"/>
              </a:lnSpc>
              <a:buFontTx/>
              <a:buNone/>
            </a:pPr>
            <a:r>
              <a:rPr lang="en-US" altLang="tr-TR" sz="2000">
                <a:latin typeface="Courier New" pitchFamily="49" charset="0"/>
              </a:rPr>
              <a:t>class DListStack implements Stack { </a:t>
            </a:r>
          </a:p>
          <a:p>
            <a:pPr eaLnBrk="1" hangingPunct="1">
              <a:lnSpc>
                <a:spcPct val="80000"/>
              </a:lnSpc>
              <a:buFontTx/>
              <a:buNone/>
            </a:pPr>
            <a:r>
              <a:rPr lang="en-US" altLang="tr-TR" sz="2000">
                <a:latin typeface="Courier New" pitchFamily="49" charset="0"/>
              </a:rPr>
              <a:t>  private DLinkedList dlist;</a:t>
            </a:r>
          </a:p>
          <a:p>
            <a:pPr eaLnBrk="1" hangingPunct="1">
              <a:lnSpc>
                <a:spcPct val="80000"/>
              </a:lnSpc>
              <a:buFontTx/>
              <a:buNone/>
            </a:pPr>
            <a:r>
              <a:rPr lang="en-US" altLang="tr-TR" sz="2000">
                <a:latin typeface="Courier New" pitchFamily="49" charset="0"/>
              </a:rPr>
              <a:t>  public DListStack(){dlist = new DLinkedList(); }</a:t>
            </a:r>
          </a:p>
          <a:p>
            <a:pPr eaLnBrk="1" hangingPunct="1">
              <a:lnSpc>
                <a:spcPct val="80000"/>
              </a:lnSpc>
              <a:buFontTx/>
              <a:buNone/>
            </a:pPr>
            <a:r>
              <a:rPr lang="en-US" altLang="tr-TR" sz="2000">
                <a:latin typeface="Courier New" pitchFamily="49" charset="0"/>
              </a:rPr>
              <a:t>  public void push(Object o){dlist.insertTail (o);}</a:t>
            </a:r>
          </a:p>
          <a:p>
            <a:pPr eaLnBrk="1" hangingPunct="1">
              <a:lnSpc>
                <a:spcPct val="80000"/>
              </a:lnSpc>
              <a:buFontTx/>
              <a:buNone/>
            </a:pPr>
            <a:r>
              <a:rPr lang="en-US" altLang="tr-TR" sz="2000">
                <a:latin typeface="Courier New" pitchFamily="49" charset="0"/>
              </a:rPr>
              <a:t>  public Object pop(){return dlist.removeTail ();}</a:t>
            </a:r>
          </a:p>
          <a:p>
            <a:pPr eaLnBrk="1" hangingPunct="1">
              <a:lnSpc>
                <a:spcPct val="80000"/>
              </a:lnSpc>
              <a:buFontTx/>
              <a:buNone/>
            </a:pPr>
            <a:r>
              <a:rPr lang="en-US" altLang="tr-TR" sz="2000">
                <a:latin typeface="Courier New" pitchFamily="49" charset="0"/>
              </a:rPr>
              <a:t>  public Object top(){return dlist.getTail ();}} </a:t>
            </a:r>
          </a:p>
        </p:txBody>
      </p:sp>
      <p:grpSp>
        <p:nvGrpSpPr>
          <p:cNvPr id="37892" name="Group 12"/>
          <p:cNvGrpSpPr>
            <a:grpSpLocks/>
          </p:cNvGrpSpPr>
          <p:nvPr/>
        </p:nvGrpSpPr>
        <p:grpSpPr bwMode="auto">
          <a:xfrm>
            <a:off x="528638" y="1346200"/>
            <a:ext cx="1765300" cy="1190625"/>
            <a:chOff x="451" y="701"/>
            <a:chExt cx="1112" cy="750"/>
          </a:xfrm>
        </p:grpSpPr>
        <p:sp>
          <p:nvSpPr>
            <p:cNvPr id="37906" name="Rectangle 6"/>
            <p:cNvSpPr>
              <a:spLocks noChangeArrowheads="1"/>
            </p:cNvSpPr>
            <p:nvPr/>
          </p:nvSpPr>
          <p:spPr bwMode="auto">
            <a:xfrm>
              <a:off x="503" y="722"/>
              <a:ext cx="1060" cy="71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7907" name="Text Box 7"/>
            <p:cNvSpPr txBox="1">
              <a:spLocks noChangeArrowheads="1"/>
            </p:cNvSpPr>
            <p:nvPr/>
          </p:nvSpPr>
          <p:spPr bwMode="auto">
            <a:xfrm>
              <a:off x="451" y="701"/>
              <a:ext cx="103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tr-TR" sz="1800" b="1" i="1"/>
                <a:t>Stack</a:t>
              </a:r>
            </a:p>
            <a:p>
              <a:pPr algn="ctr" eaLnBrk="1" hangingPunct="1">
                <a:spcBef>
                  <a:spcPct val="0"/>
                </a:spcBef>
                <a:buFontTx/>
                <a:buNone/>
              </a:pPr>
              <a:r>
                <a:rPr lang="en-US" altLang="tr-TR" sz="1800" i="1"/>
                <a:t>+push(Object)</a:t>
              </a:r>
            </a:p>
            <a:p>
              <a:pPr algn="ctr" eaLnBrk="1" hangingPunct="1">
                <a:spcBef>
                  <a:spcPct val="0"/>
                </a:spcBef>
                <a:buFontTx/>
                <a:buNone/>
              </a:pPr>
              <a:r>
                <a:rPr lang="en-US" altLang="tr-TR" sz="1800" i="1"/>
                <a:t>+pop():Object </a:t>
              </a:r>
            </a:p>
            <a:p>
              <a:pPr algn="ctr" eaLnBrk="1" hangingPunct="1">
                <a:spcBef>
                  <a:spcPct val="0"/>
                </a:spcBef>
                <a:buFontTx/>
                <a:buNone/>
              </a:pPr>
              <a:r>
                <a:rPr lang="en-US" altLang="tr-TR" sz="1800" i="1"/>
                <a:t>+top():Object  </a:t>
              </a:r>
            </a:p>
          </p:txBody>
        </p:sp>
        <p:sp>
          <p:nvSpPr>
            <p:cNvPr id="37908" name="Line 8"/>
            <p:cNvSpPr>
              <a:spLocks noChangeShapeType="1"/>
            </p:cNvSpPr>
            <p:nvPr/>
          </p:nvSpPr>
          <p:spPr bwMode="auto">
            <a:xfrm>
              <a:off x="503" y="887"/>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7893" name="Group 15"/>
          <p:cNvGrpSpPr>
            <a:grpSpLocks/>
          </p:cNvGrpSpPr>
          <p:nvPr/>
        </p:nvGrpSpPr>
        <p:grpSpPr bwMode="auto">
          <a:xfrm>
            <a:off x="5548313" y="1314450"/>
            <a:ext cx="2628900" cy="2052638"/>
            <a:chOff x="3495" y="828"/>
            <a:chExt cx="1656" cy="1293"/>
          </a:xfrm>
        </p:grpSpPr>
        <p:sp>
          <p:nvSpPr>
            <p:cNvPr id="37903" name="Rectangle 9"/>
            <p:cNvSpPr>
              <a:spLocks noChangeArrowheads="1"/>
            </p:cNvSpPr>
            <p:nvPr/>
          </p:nvSpPr>
          <p:spPr bwMode="auto">
            <a:xfrm>
              <a:off x="3539" y="841"/>
              <a:ext cx="1545" cy="128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7904" name="Text Box 10"/>
            <p:cNvSpPr txBox="1">
              <a:spLocks noChangeArrowheads="1"/>
            </p:cNvSpPr>
            <p:nvPr/>
          </p:nvSpPr>
          <p:spPr bwMode="auto">
            <a:xfrm>
              <a:off x="3495" y="828"/>
              <a:ext cx="1656"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tr-TR" sz="1800" b="1"/>
                <a:t>DLinkedList</a:t>
              </a:r>
            </a:p>
            <a:p>
              <a:pPr algn="ctr" eaLnBrk="1" hangingPunct="1">
                <a:spcBef>
                  <a:spcPct val="0"/>
                </a:spcBef>
                <a:buFontTx/>
                <a:buNone/>
              </a:pPr>
              <a:r>
                <a:rPr lang="en-US" altLang="tr-TR" sz="1800"/>
                <a:t>+insert(Node,Object)    </a:t>
              </a:r>
            </a:p>
            <a:p>
              <a:pPr algn="ctr" eaLnBrk="1" hangingPunct="1">
                <a:spcBef>
                  <a:spcPct val="0"/>
                </a:spcBef>
                <a:buFontTx/>
                <a:buNone/>
              </a:pPr>
              <a:r>
                <a:rPr lang="en-US" altLang="tr-TR" sz="1800"/>
                <a:t>+insertTail(Object)         </a:t>
              </a:r>
            </a:p>
            <a:p>
              <a:pPr algn="ctr" eaLnBrk="1" hangingPunct="1">
                <a:spcBef>
                  <a:spcPct val="0"/>
                </a:spcBef>
                <a:buFontTx/>
                <a:buNone/>
              </a:pPr>
              <a:r>
                <a:rPr lang="en-US" altLang="tr-TR" sz="1800"/>
                <a:t>+remove(Node,Object) </a:t>
              </a:r>
            </a:p>
            <a:p>
              <a:pPr algn="ctr" eaLnBrk="1" hangingPunct="1">
                <a:spcBef>
                  <a:spcPct val="0"/>
                </a:spcBef>
                <a:buFontTx/>
                <a:buNone/>
              </a:pPr>
              <a:r>
                <a:rPr lang="en-US" altLang="tr-TR" sz="1800"/>
                <a:t>+removeTai:Object       </a:t>
              </a:r>
            </a:p>
            <a:p>
              <a:pPr algn="ctr" eaLnBrk="1" hangingPunct="1">
                <a:spcBef>
                  <a:spcPct val="0"/>
                </a:spcBef>
                <a:buFontTx/>
                <a:buNone/>
              </a:pPr>
              <a:r>
                <a:rPr lang="en-US" altLang="tr-TR" sz="1800"/>
                <a:t>+getTail():Object           </a:t>
              </a:r>
            </a:p>
            <a:p>
              <a:pPr algn="ctr" eaLnBrk="1" hangingPunct="1">
                <a:spcBef>
                  <a:spcPct val="0"/>
                </a:spcBef>
                <a:buFontTx/>
                <a:buNone/>
              </a:pPr>
              <a:r>
                <a:rPr lang="en-US" altLang="tr-TR" sz="1800"/>
                <a:t>+………..                      </a:t>
              </a:r>
            </a:p>
          </p:txBody>
        </p:sp>
        <p:sp>
          <p:nvSpPr>
            <p:cNvPr id="37905" name="Line 11"/>
            <p:cNvSpPr>
              <a:spLocks noChangeShapeType="1"/>
            </p:cNvSpPr>
            <p:nvPr/>
          </p:nvSpPr>
          <p:spPr bwMode="auto">
            <a:xfrm>
              <a:off x="3530" y="1024"/>
              <a:ext cx="1554" cy="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4"/>
          <p:cNvGrpSpPr>
            <a:grpSpLocks/>
          </p:cNvGrpSpPr>
          <p:nvPr/>
        </p:nvGrpSpPr>
        <p:grpSpPr bwMode="auto">
          <a:xfrm>
            <a:off x="1335088" y="2322513"/>
            <a:ext cx="4213225" cy="1016000"/>
            <a:chOff x="841" y="1463"/>
            <a:chExt cx="2654" cy="640"/>
          </a:xfrm>
        </p:grpSpPr>
        <p:grpSp>
          <p:nvGrpSpPr>
            <p:cNvPr id="37895" name="Group 20"/>
            <p:cNvGrpSpPr>
              <a:grpSpLocks/>
            </p:cNvGrpSpPr>
            <p:nvPr/>
          </p:nvGrpSpPr>
          <p:grpSpPr bwMode="auto">
            <a:xfrm>
              <a:off x="1637" y="1765"/>
              <a:ext cx="958" cy="338"/>
              <a:chOff x="1637" y="1765"/>
              <a:chExt cx="958" cy="338"/>
            </a:xfrm>
          </p:grpSpPr>
          <p:sp>
            <p:nvSpPr>
              <p:cNvPr id="37899" name="Rectangle 16"/>
              <p:cNvSpPr>
                <a:spLocks noChangeArrowheads="1"/>
              </p:cNvSpPr>
              <p:nvPr/>
            </p:nvSpPr>
            <p:spPr bwMode="auto">
              <a:xfrm>
                <a:off x="1645" y="1765"/>
                <a:ext cx="942" cy="33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sp>
            <p:nvSpPr>
              <p:cNvPr id="37900" name="Text Box 17"/>
              <p:cNvSpPr txBox="1">
                <a:spLocks noChangeArrowheads="1"/>
              </p:cNvSpPr>
              <p:nvPr/>
            </p:nvSpPr>
            <p:spPr bwMode="auto">
              <a:xfrm>
                <a:off x="1661" y="1787"/>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tr-TR" sz="1800" b="1"/>
                  <a:t>DListStack</a:t>
                </a:r>
              </a:p>
            </p:txBody>
          </p:sp>
          <p:sp>
            <p:nvSpPr>
              <p:cNvPr id="37901" name="Line 18"/>
              <p:cNvSpPr>
                <a:spLocks noChangeShapeType="1"/>
              </p:cNvSpPr>
              <p:nvPr/>
            </p:nvSpPr>
            <p:spPr bwMode="auto">
              <a:xfrm>
                <a:off x="1637" y="2021"/>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9"/>
              <p:cNvSpPr>
                <a:spLocks noChangeShapeType="1"/>
              </p:cNvSpPr>
              <p:nvPr/>
            </p:nvSpPr>
            <p:spPr bwMode="auto">
              <a:xfrm>
                <a:off x="1645" y="2066"/>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896" name="AutoShape 21"/>
            <p:cNvSpPr>
              <a:spLocks noChangeArrowheads="1"/>
            </p:cNvSpPr>
            <p:nvPr/>
          </p:nvSpPr>
          <p:spPr bwMode="auto">
            <a:xfrm>
              <a:off x="841" y="1582"/>
              <a:ext cx="110" cy="146"/>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tr-TR" altLang="tr-TR" sz="1800"/>
            </a:p>
          </p:txBody>
        </p:sp>
        <p:cxnSp>
          <p:nvCxnSpPr>
            <p:cNvPr id="37897" name="AutoShape 22"/>
            <p:cNvCxnSpPr>
              <a:cxnSpLocks noChangeShapeType="1"/>
              <a:stCxn id="37896" idx="3"/>
              <a:endCxn id="37899" idx="1"/>
            </p:cNvCxnSpPr>
            <p:nvPr/>
          </p:nvCxnSpPr>
          <p:spPr bwMode="auto">
            <a:xfrm rot="16200000" flipH="1">
              <a:off x="1168" y="1456"/>
              <a:ext cx="206" cy="749"/>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7898" name="AutoShape 23"/>
            <p:cNvCxnSpPr>
              <a:cxnSpLocks noChangeShapeType="1"/>
              <a:stCxn id="37899" idx="3"/>
              <a:endCxn id="37904" idx="1"/>
            </p:cNvCxnSpPr>
            <p:nvPr/>
          </p:nvCxnSpPr>
          <p:spPr bwMode="auto">
            <a:xfrm flipV="1">
              <a:off x="2587" y="1463"/>
              <a:ext cx="908" cy="471"/>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3260809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70260" y="274638"/>
            <a:ext cx="8603479" cy="5851525"/>
          </a:xfrm>
          <a:prstGeom prst="rect">
            <a:avLst/>
          </a:prstGeom>
        </p:spPr>
      </p:pic>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
        <p:nvSpPr>
          <p:cNvPr id="6" name="Slide Number Placeholder 5"/>
          <p:cNvSpPr>
            <a:spLocks noGrp="1"/>
          </p:cNvSpPr>
          <p:nvPr>
            <p:ph type="sldNum" sz="quarter" idx="12"/>
          </p:nvPr>
        </p:nvSpPr>
        <p:spPr/>
        <p:txBody>
          <a:bodyPr/>
          <a:lstStyle/>
          <a:p>
            <a:fld id="{EC83099C-5FA5-B04A-B819-64718E2A253A}" type="slidenum">
              <a:rPr lang="en-US" smtClean="0"/>
              <a:pPr/>
              <a:t>51</a:t>
            </a:fld>
            <a:endParaRPr lang="en-US"/>
          </a:p>
        </p:txBody>
      </p:sp>
    </p:spTree>
    <p:extLst>
      <p:ext uri="{BB962C8B-B14F-4D97-AF65-F5344CB8AC3E}">
        <p14:creationId xmlns:p14="http://schemas.microsoft.com/office/powerpoint/2010/main" val="42256663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a:t>
            </a:r>
            <a:r>
              <a:rPr lang="en-US" b="1" dirty="0"/>
              <a:t>external environment </a:t>
            </a:r>
            <a:r>
              <a:rPr lang="en-US" dirty="0"/>
              <a:t>is essential for deciding how to provide the required system functionality and how to structure the system to communicate with its environment. </a:t>
            </a:r>
          </a:p>
          <a:p>
            <a:r>
              <a:rPr lang="en-US" dirty="0"/>
              <a:t>Understanding of the context also lets you establish the </a:t>
            </a:r>
            <a:r>
              <a:rPr lang="en-US" b="1" dirty="0"/>
              <a:t>boundaries</a:t>
            </a:r>
            <a:r>
              <a:rPr lang="en-US" dirty="0"/>
              <a:t>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3"/>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1" name="Picture 10" descr="7.2 WS-UseCase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1576</TotalTime>
  <Words>3926</Words>
  <Application>Microsoft Macintosh PowerPoint</Application>
  <PresentationFormat>On-screen Show (4:3)</PresentationFormat>
  <Paragraphs>517</Paragraphs>
  <Slides>62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Courier New</vt:lpstr>
      <vt:lpstr>Tahoma</vt:lpstr>
      <vt:lpstr>Wingdings</vt:lpstr>
      <vt:lpstr>SE10 slides</vt:lpstr>
      <vt:lpstr>Chapter 7 – Design and Implementation</vt:lpstr>
      <vt:lpstr>Topics covered</vt:lpstr>
      <vt:lpstr>Design and implementation</vt:lpstr>
      <vt:lpstr>Object-oriented design using the UML</vt:lpstr>
      <vt:lpstr>Process stages</vt:lpstr>
      <vt:lpstr>System context and interactions</vt:lpstr>
      <vt:lpstr>Context and interaction models</vt:lpstr>
      <vt:lpstr>System context for the weather station </vt:lpstr>
      <vt:lpstr>Weather station use cases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 elements</vt:lpstr>
      <vt:lpstr>Singleton Pattern</vt:lpstr>
      <vt:lpstr>Singleton</vt:lpstr>
      <vt:lpstr>example</vt:lpstr>
      <vt:lpstr>Why not static?</vt:lpstr>
      <vt:lpstr>Enforcing singularity</vt:lpstr>
      <vt:lpstr>Singleton - Structure</vt:lpstr>
      <vt:lpstr>Singleton -Implementation</vt:lpstr>
      <vt:lpstr>Example</vt:lpstr>
      <vt:lpstr>Singleton-Consequences</vt:lpstr>
      <vt:lpstr>Real-world Example</vt:lpstr>
      <vt:lpstr>PowerPoint Presentation</vt:lpstr>
      <vt:lpstr>Adapter</vt:lpstr>
      <vt:lpstr>Defining problem</vt:lpstr>
      <vt:lpstr>Adapter-Structure</vt:lpstr>
      <vt:lpstr>Adapter-Structure</vt:lpstr>
      <vt:lpstr>Adapter-Structure</vt:lpstr>
      <vt:lpstr>Adapter-Structure</vt:lpstr>
      <vt:lpstr>Adapter-Structure</vt:lpstr>
      <vt:lpstr>Example</vt:lpstr>
      <vt:lpstr>Implementation issues</vt:lpstr>
      <vt:lpstr>Configuration management</vt:lpstr>
      <vt:lpstr>Configuration management activities</vt:lpstr>
      <vt:lpstr>PowerPoint Presentation</vt:lpstr>
      <vt:lpstr>Integrated development environments (IDEs)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Mehmet Akyol</cp:lastModifiedBy>
  <cp:revision>34</cp:revision>
  <dcterms:created xsi:type="dcterms:W3CDTF">2010-01-21T17:21:03Z</dcterms:created>
  <dcterms:modified xsi:type="dcterms:W3CDTF">2019-03-27T08:53:05Z</dcterms:modified>
</cp:coreProperties>
</file>