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1"/>
  </p:notesMasterIdLst>
  <p:handoutMasterIdLst>
    <p:handoutMasterId r:id="rId52"/>
  </p:handoutMasterIdLst>
  <p:sldIdLst>
    <p:sldId id="256" r:id="rId2"/>
    <p:sldId id="273" r:id="rId3"/>
    <p:sldId id="313" r:id="rId4"/>
    <p:sldId id="312" r:id="rId5"/>
    <p:sldId id="281" r:id="rId6"/>
    <p:sldId id="257" r:id="rId7"/>
    <p:sldId id="276" r:id="rId8"/>
    <p:sldId id="258" r:id="rId9"/>
    <p:sldId id="278" r:id="rId10"/>
    <p:sldId id="314" r:id="rId11"/>
    <p:sldId id="280" r:id="rId12"/>
    <p:sldId id="259" r:id="rId13"/>
    <p:sldId id="315" r:id="rId14"/>
    <p:sldId id="328" r:id="rId15"/>
    <p:sldId id="316" r:id="rId16"/>
    <p:sldId id="283" r:id="rId17"/>
    <p:sldId id="317" r:id="rId18"/>
    <p:sldId id="318" r:id="rId19"/>
    <p:sldId id="334" r:id="rId20"/>
    <p:sldId id="286" r:id="rId21"/>
    <p:sldId id="289" r:id="rId22"/>
    <p:sldId id="290" r:id="rId23"/>
    <p:sldId id="272" r:id="rId24"/>
    <p:sldId id="291" r:id="rId25"/>
    <p:sldId id="322" r:id="rId26"/>
    <p:sldId id="324" r:id="rId27"/>
    <p:sldId id="264" r:id="rId28"/>
    <p:sldId id="333" r:id="rId29"/>
    <p:sldId id="325" r:id="rId30"/>
    <p:sldId id="329" r:id="rId31"/>
    <p:sldId id="297" r:id="rId32"/>
    <p:sldId id="265" r:id="rId33"/>
    <p:sldId id="309" r:id="rId34"/>
    <p:sldId id="308" r:id="rId35"/>
    <p:sldId id="310" r:id="rId36"/>
    <p:sldId id="331" r:id="rId37"/>
    <p:sldId id="299" r:id="rId38"/>
    <p:sldId id="311" r:id="rId39"/>
    <p:sldId id="298" r:id="rId40"/>
    <p:sldId id="326" r:id="rId41"/>
    <p:sldId id="266" r:id="rId42"/>
    <p:sldId id="327" r:id="rId43"/>
    <p:sldId id="306" r:id="rId44"/>
    <p:sldId id="332" r:id="rId45"/>
    <p:sldId id="301" r:id="rId46"/>
    <p:sldId id="302" r:id="rId47"/>
    <p:sldId id="267" r:id="rId48"/>
    <p:sldId id="330" r:id="rId49"/>
    <p:sldId id="30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snapToGrid="0" snapToObjects="1">
      <p:cViewPr>
        <p:scale>
          <a:sx n="70" d="100"/>
          <a:sy n="70" d="100"/>
        </p:scale>
        <p:origin x="2304" y="6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5/15/17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5/15/17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4</a:t>
            </a:fld>
            <a:endParaRPr lang="en-US"/>
          </a:p>
        </p:txBody>
      </p:sp>
    </p:spTree>
    <p:extLst>
      <p:ext uri="{BB962C8B-B14F-4D97-AF65-F5344CB8AC3E}">
        <p14:creationId xmlns:p14="http://schemas.microsoft.com/office/powerpoint/2010/main" val="205614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a:t>
            </a:r>
            <a:endParaRPr lang="tr-TR" dirty="0" smtClean="0"/>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smtClean="0"/>
              <a:t>Inspections </a:t>
            </a:r>
            <a:r>
              <a:rPr lang="en-GB" sz="2400" dirty="0"/>
              <a:t>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b="1" dirty="0" smtClean="0"/>
              <a:t>Development testing</a:t>
            </a:r>
            <a:r>
              <a:rPr lang="en-US" dirty="0" smtClean="0"/>
              <a:t>, where the system is tested during development to discover bugs and defects. </a:t>
            </a:r>
          </a:p>
          <a:p>
            <a:r>
              <a:rPr lang="en-US" b="1" dirty="0" smtClean="0"/>
              <a:t>Release testing</a:t>
            </a:r>
            <a:r>
              <a:rPr lang="en-US" dirty="0" smtClean="0"/>
              <a:t>, where a separate testing team test a complete version of the system before it is released to users. </a:t>
            </a:r>
          </a:p>
          <a:p>
            <a:r>
              <a:rPr lang="en-US" b="1" dirty="0" smtClean="0"/>
              <a:t>User testing</a:t>
            </a:r>
            <a:r>
              <a:rPr lang="en-US" dirty="0" smtClean="0"/>
              <a:t>,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b="1" dirty="0" smtClean="0"/>
              <a:t>Unit testing</a:t>
            </a:r>
            <a:r>
              <a:rPr lang="en-US" dirty="0" smtClean="0"/>
              <a:t>, where individual program units or object classes are tested. Unit testing should focus on testing the functionality of objects or methods.</a:t>
            </a:r>
            <a:endParaRPr lang="en-GB" dirty="0" smtClean="0"/>
          </a:p>
          <a:p>
            <a:pPr lvl="1"/>
            <a:r>
              <a:rPr lang="en-US" b="1" dirty="0" smtClean="0"/>
              <a:t>Component testing</a:t>
            </a:r>
            <a:r>
              <a:rPr lang="en-US" dirty="0" smtClean="0"/>
              <a:t>, where several individual units are integrated to create composite components. Component testing should focus on testing component interfaces.</a:t>
            </a:r>
            <a:endParaRPr lang="en-GB" dirty="0" smtClean="0"/>
          </a:p>
          <a:p>
            <a:pPr lvl="1"/>
            <a:r>
              <a:rPr lang="en-US" b="1" dirty="0" smtClean="0"/>
              <a:t>System testing</a:t>
            </a:r>
            <a:r>
              <a:rPr lang="en-US" dirty="0" smtClean="0"/>
              <a:t>,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a:xfrm>
            <a:off x="457200" y="1613848"/>
            <a:ext cx="8229600" cy="4525963"/>
          </a:xfrm>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a:t>
            </a:r>
            <a:r>
              <a:rPr lang="tr-TR" dirty="0"/>
              <a: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a:t>
            </a:r>
            <a:r>
              <a:rPr lang="en-US" dirty="0" smtClean="0"/>
              <a:t>components</a:t>
            </a:r>
            <a:r>
              <a:rPr lang="tr-TR" dirty="0" smtClean="0"/>
              <a:t> (cont)</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19</a:t>
            </a:fld>
            <a:endParaRPr 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88044" y="2345650"/>
            <a:ext cx="5434364" cy="2744965"/>
          </a:xfrm>
          <a:noFill/>
        </p:spPr>
      </p:pic>
    </p:spTree>
    <p:extLst>
      <p:ext uri="{BB962C8B-B14F-4D97-AF65-F5344CB8AC3E}">
        <p14:creationId xmlns:p14="http://schemas.microsoft.com/office/powerpoint/2010/main" val="415460789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tr-TR" dirty="0" smtClean="0"/>
              <a:t>Component </a:t>
            </a:r>
            <a:r>
              <a:rPr lang="en-GB" dirty="0" smtClean="0"/>
              <a:t>testing </a:t>
            </a:r>
            <a:r>
              <a:rPr lang="en-GB" dirty="0"/>
              <a:t>guidelines</a:t>
            </a:r>
          </a:p>
        </p:txBody>
      </p:sp>
      <p:sp>
        <p:nvSpPr>
          <p:cNvPr id="50179" name="Rectangle 3"/>
          <p:cNvSpPr>
            <a:spLocks noGrp="1" noChangeArrowheads="1"/>
          </p:cNvSpPr>
          <p:nvPr>
            <p:ph idx="1"/>
          </p:nvPr>
        </p:nvSpPr>
        <p:spPr>
          <a:noFill/>
        </p:spPr>
        <p:txBody>
          <a:bodyPr lIns="90840" tIns="44623" rIns="90840" bIns="44623"/>
          <a:lstStyle/>
          <a:p>
            <a:r>
              <a:rPr lang="en-GB" sz="2400" dirty="0"/>
              <a:t>Design tests so that parameters to a called procedure are at the extreme ends of their ranges.</a:t>
            </a:r>
          </a:p>
          <a:p>
            <a:r>
              <a:rPr lang="en-GB" sz="2400" dirty="0"/>
              <a:t>Always test </a:t>
            </a:r>
            <a:r>
              <a:rPr lang="en-GB" sz="2400" dirty="0" smtClean="0"/>
              <a:t>parameters </a:t>
            </a:r>
            <a:r>
              <a:rPr lang="en-GB" sz="2400" dirty="0"/>
              <a:t>with null </a:t>
            </a:r>
            <a:r>
              <a:rPr lang="tr-TR" sz="2400" dirty="0" smtClean="0"/>
              <a:t>values</a:t>
            </a:r>
            <a:r>
              <a:rPr lang="en-GB" sz="2400" dirty="0" smtClean="0"/>
              <a:t>.</a:t>
            </a:r>
            <a:endParaRPr lang="en-GB" sz="2400" dirty="0"/>
          </a:p>
          <a:p>
            <a:r>
              <a:rPr lang="en-GB" sz="2400" dirty="0"/>
              <a:t>Design tests which cause the component to fail.</a:t>
            </a:r>
          </a:p>
          <a:p>
            <a:r>
              <a:rPr lang="en-GB" sz="2400" dirty="0"/>
              <a:t>Use stress testing in message passing systems</a:t>
            </a:r>
            <a:r>
              <a:rPr lang="en-GB" sz="2400" dirty="0" smtClean="0"/>
              <a:t>.</a:t>
            </a:r>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The complete system is tested.</a:t>
            </a:r>
            <a:endParaRPr lang="en-GB" dirty="0" smtClean="0"/>
          </a:p>
          <a:p>
            <a:r>
              <a:rPr lang="en-US" dirty="0" smtClean="0"/>
              <a:t>Components developed by different team members or sub-teams </a:t>
            </a:r>
            <a:r>
              <a:rPr lang="tr-TR" dirty="0" smtClean="0"/>
              <a:t>are </a:t>
            </a:r>
            <a:r>
              <a:rPr lang="en-US" dirty="0" smtClean="0"/>
              <a:t>integrated at this stage. System testing is a collective rather than an individual process. </a:t>
            </a:r>
          </a:p>
          <a:p>
            <a:pPr lvl="1"/>
            <a:r>
              <a:rPr lang="en-US" dirty="0" smtClean="0"/>
              <a:t>In some companies, system testing may involve a separate testing team with </a:t>
            </a:r>
            <a:r>
              <a:rPr lang="en-US" b="1" dirty="0" smtClean="0"/>
              <a:t>no involvement from designers and programmers. </a:t>
            </a:r>
            <a:endParaRPr lang="en-US" b="1"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System Testing - </a:t>
            </a:r>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a:t>
            </a:r>
            <a:endParaRPr lang="tr-TR" sz="2200" dirty="0" smtClean="0"/>
          </a:p>
          <a:p>
            <a:pPr lvl="1"/>
            <a:r>
              <a:rPr lang="en-US" sz="1800" dirty="0" smtClean="0"/>
              <a:t>what it is intended to do</a:t>
            </a:r>
            <a:endParaRPr lang="tr-TR" sz="1800" dirty="0" smtClean="0"/>
          </a:p>
          <a:p>
            <a:pPr lvl="1"/>
            <a:r>
              <a:rPr lang="en-US" sz="1800" dirty="0" smtClean="0"/>
              <a:t>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a:t>
            </a:r>
            <a:r>
              <a:rPr lang="en-US" dirty="0" smtClean="0">
                <a:solidFill>
                  <a:srgbClr val="FF0000"/>
                </a:solidFill>
              </a:rPr>
              <a:t>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a:t>re-running </a:t>
            </a:r>
            <a:r>
              <a:rPr lang="en-US" dirty="0" smtClean="0"/>
              <a:t>previous</a:t>
            </a:r>
            <a:r>
              <a:rPr lang="tr-TR" dirty="0" smtClean="0"/>
              <a:t> </a:t>
            </a:r>
            <a:r>
              <a:rPr lang="en-US" dirty="0" smtClean="0"/>
              <a:t>tests </a:t>
            </a:r>
            <a:r>
              <a:rPr lang="en-US" dirty="0"/>
              <a:t>to check that changes to the program have not introduced new bugs</a:t>
            </a:r>
            <a:endParaRPr lang="tr-TR" dirty="0" smtClean="0"/>
          </a:p>
          <a:p>
            <a:pPr lvl="1"/>
            <a:r>
              <a:rPr lang="en-US" dirty="0" smtClean="0"/>
              <a:t>A regression test suite is developed incrementally as a program is developed.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a:t>
            </a:r>
            <a:r>
              <a:rPr lang="en-US" b="1" dirty="0" smtClean="0"/>
              <a:t>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Release Testing: </a:t>
            </a:r>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a:t>
            </a:r>
            <a:endParaRPr lang="tr-TR" dirty="0" smtClean="0"/>
          </a:p>
          <a:p>
            <a:pPr lvl="1"/>
            <a:r>
              <a:rPr lang="en-US" dirty="0" smtClean="0"/>
              <a:t>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a:t>
            </a:r>
            <a:r>
              <a:rPr lang="en-US" i="1" dirty="0" smtClean="0"/>
              <a:t>system crashes, unwanted interactions with other systems, incorrect computations and data corruption.</a:t>
            </a:r>
            <a:endParaRPr lang="en-GB" i="1" dirty="0" smtClean="0"/>
          </a:p>
          <a:p>
            <a:endParaRPr lang="en-US" i="1"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47</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51928"/>
            <a:ext cx="8797205" cy="155244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test cases are designed to expose defects.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tr-TR" sz="2400" dirty="0" smtClean="0">
                <a:solidFill>
                  <a:schemeClr val="tx1"/>
                </a:solidFill>
              </a:rPr>
              <a:t>:</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000000"/>
                </a:solidFill>
              </a:rPr>
              <a:t>Software </a:t>
            </a:r>
            <a:r>
              <a:rPr lang="en-GB" sz="2400" dirty="0" smtClean="0">
                <a:solidFill>
                  <a:srgbClr val="000000"/>
                </a:solidFill>
              </a:rPr>
              <a:t>testing</a:t>
            </a:r>
            <a:r>
              <a:rPr lang="tr-TR" sz="2400" dirty="0" smtClean="0">
                <a:solidFill>
                  <a:srgbClr val="000000"/>
                </a:solidFill>
              </a:rPr>
              <a:t>:</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1395</TotalTime>
  <Words>3170</Words>
  <Application>Microsoft Macintosh PowerPoint</Application>
  <PresentationFormat>On-screen Show (4:3)</PresentationFormat>
  <Paragraphs>346</Paragraphs>
  <Slides>49</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ＭＳ Ｐゴシック</vt:lpstr>
      <vt:lpstr>Wingdings</vt:lpstr>
      <vt:lpstr>SE10 slides</vt:lpstr>
      <vt:lpstr>Chapter 8 – Software Testing</vt:lpstr>
      <vt:lpstr>Topics covered</vt:lpstr>
      <vt:lpstr>Program testing</vt:lpstr>
      <vt:lpstr>Program testing goals</vt:lpstr>
      <vt:lpstr>Validation and defect testing</vt:lpstr>
      <vt:lpstr>An input-output model of program testing </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Automated testing</vt:lpstr>
      <vt:lpstr>Automated test components</vt:lpstr>
      <vt:lpstr>Automated test components (cont)</vt:lpstr>
      <vt:lpstr>Choosing unit test cases</vt:lpstr>
      <vt:lpstr>General testing guidelines</vt:lpstr>
      <vt:lpstr>Component testing</vt:lpstr>
      <vt:lpstr>Component testing guidelines</vt:lpstr>
      <vt:lpstr>System testing</vt:lpstr>
      <vt:lpstr>System and component testing</vt:lpstr>
      <vt:lpstr>System Testing - 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Release Testing: 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Key points</vt:lpstr>
      <vt:lpstr>Key points</vt:lpstr>
    </vt:vector>
  </TitlesOfParts>
  <Company>St Andrews University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Yrd. Doç. Dr. Rahime Belen SAĞLAM</cp:lastModifiedBy>
  <cp:revision>51</cp:revision>
  <dcterms:created xsi:type="dcterms:W3CDTF">2010-01-14T08:17:23Z</dcterms:created>
  <dcterms:modified xsi:type="dcterms:W3CDTF">2017-05-15T11:58:36Z</dcterms:modified>
</cp:coreProperties>
</file>