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1"/>
  </p:notesMasterIdLst>
  <p:sldIdLst>
    <p:sldId id="256" r:id="rId2"/>
    <p:sldId id="290" r:id="rId3"/>
    <p:sldId id="285" r:id="rId4"/>
    <p:sldId id="288" r:id="rId5"/>
    <p:sldId id="315" r:id="rId6"/>
    <p:sldId id="316" r:id="rId7"/>
    <p:sldId id="317" r:id="rId8"/>
    <p:sldId id="318" r:id="rId9"/>
    <p:sldId id="319" r:id="rId10"/>
    <p:sldId id="320" r:id="rId11"/>
    <p:sldId id="321" r:id="rId12"/>
    <p:sldId id="322" r:id="rId13"/>
    <p:sldId id="323" r:id="rId14"/>
    <p:sldId id="324" r:id="rId15"/>
    <p:sldId id="289" r:id="rId16"/>
    <p:sldId id="296" r:id="rId17"/>
    <p:sldId id="266" r:id="rId18"/>
    <p:sldId id="297" r:id="rId19"/>
    <p:sldId id="298" r:id="rId20"/>
    <p:sldId id="299" r:id="rId21"/>
    <p:sldId id="268" r:id="rId22"/>
    <p:sldId id="301" r:id="rId23"/>
    <p:sldId id="302" r:id="rId24"/>
    <p:sldId id="339" r:id="rId25"/>
    <p:sldId id="340" r:id="rId26"/>
    <p:sldId id="303" r:id="rId27"/>
    <p:sldId id="342" r:id="rId28"/>
    <p:sldId id="304" r:id="rId29"/>
    <p:sldId id="271" r:id="rId30"/>
    <p:sldId id="305" r:id="rId31"/>
    <p:sldId id="307" r:id="rId32"/>
    <p:sldId id="309" r:id="rId33"/>
    <p:sldId id="310" r:id="rId34"/>
    <p:sldId id="311" r:id="rId35"/>
    <p:sldId id="274" r:id="rId36"/>
    <p:sldId id="282" r:id="rId37"/>
    <p:sldId id="308" r:id="rId38"/>
    <p:sldId id="281" r:id="rId39"/>
    <p:sldId id="276" r:id="rId40"/>
    <p:sldId id="341" r:id="rId41"/>
    <p:sldId id="343" r:id="rId42"/>
    <p:sldId id="330" r:id="rId43"/>
    <p:sldId id="331" r:id="rId44"/>
    <p:sldId id="332" r:id="rId45"/>
    <p:sldId id="333" r:id="rId46"/>
    <p:sldId id="334" r:id="rId47"/>
    <p:sldId id="336" r:id="rId48"/>
    <p:sldId id="279" r:id="rId49"/>
    <p:sldId id="337" r:id="rId5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1699" autoAdjust="0"/>
  </p:normalViewPr>
  <p:slideViewPr>
    <p:cSldViewPr>
      <p:cViewPr varScale="1">
        <p:scale>
          <a:sx n="85" d="100"/>
          <a:sy n="85" d="100"/>
        </p:scale>
        <p:origin x="1864"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A77A3-771D-4270-81CE-AF2130268531}" type="datetimeFigureOut">
              <a:rPr lang="tr-TR" smtClean="0"/>
              <a:t>1.03.2019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37D43-FD0E-44EA-A8E4-85EA70CAA84B}" type="slidenum">
              <a:rPr lang="tr-TR" smtClean="0"/>
              <a:t>‹#›</a:t>
            </a:fld>
            <a:endParaRPr lang="tr-TR"/>
          </a:p>
        </p:txBody>
      </p:sp>
    </p:spTree>
    <p:extLst>
      <p:ext uri="{BB962C8B-B14F-4D97-AF65-F5344CB8AC3E}">
        <p14:creationId xmlns:p14="http://schemas.microsoft.com/office/powerpoint/2010/main" val="200591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471B556-5489-47F4-9EA2-6189896DEE83}" type="slidenum">
              <a:rPr lang="en-US" smtClean="0">
                <a:latin typeface="Arial" charset="0"/>
              </a:rPr>
              <a:pPr/>
              <a:t>3</a:t>
            </a:fld>
            <a:endParaRPr lang="en-US">
              <a:latin typeface="Arial" charset="0"/>
            </a:endParaRPr>
          </a:p>
        </p:txBody>
      </p:sp>
      <p:sp>
        <p:nvSpPr>
          <p:cNvPr id="79875" name="Rectangle 2"/>
          <p:cNvSpPr>
            <a:spLocks noGrp="1" noChangeArrowheads="1"/>
          </p:cNvSpPr>
          <p:nvPr>
            <p:ph type="body" idx="1"/>
          </p:nvPr>
        </p:nvSpPr>
        <p:spPr>
          <a:xfrm>
            <a:off x="913438" y="4346069"/>
            <a:ext cx="5031126" cy="38532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r>
              <a:rPr lang="en-US"/>
              <a:t>Software life cycle is "The period of time that begins when a software product is conceived and ends when the software is no longer available for use.“</a:t>
            </a:r>
            <a:endParaRPr lang="tr-TR"/>
          </a:p>
          <a:p>
            <a:pPr eaLnBrk="1" hangingPunct="1"/>
            <a:endParaRPr lang="en-US"/>
          </a:p>
        </p:txBody>
      </p:sp>
      <p:sp>
        <p:nvSpPr>
          <p:cNvPr id="79876" name="Rectangle 3"/>
          <p:cNvSpPr>
            <a:spLocks noGrp="1" noRot="1" noChangeAspect="1" noChangeArrowheads="1" noTextEdit="1"/>
          </p:cNvSpPr>
          <p:nvPr>
            <p:ph type="sldImg"/>
          </p:nvPr>
        </p:nvSpPr>
        <p:spPr>
          <a:xfrm>
            <a:off x="1298575" y="800100"/>
            <a:ext cx="4264025" cy="3198813"/>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says incremental model but</a:t>
            </a:r>
            <a:r>
              <a:rPr lang="en-US" baseline="0" dirty="0"/>
              <a:t> most communities say incremental model to what the book says incremental delivery.</a:t>
            </a:r>
          </a:p>
          <a:p>
            <a:r>
              <a:rPr lang="en-US" baseline="0" dirty="0"/>
              <a:t>This model is </a:t>
            </a:r>
            <a:r>
              <a:rPr lang="en-US" baseline="0" dirty="0" err="1"/>
              <a:t>evolitionary</a:t>
            </a:r>
            <a:r>
              <a:rPr lang="en-US" baseline="0" dirty="0"/>
              <a:t> model</a:t>
            </a:r>
            <a:endParaRPr lang="tr-TR"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37</a:t>
            </a:fld>
            <a:endParaRPr lang="en-US"/>
          </a:p>
        </p:txBody>
      </p:sp>
    </p:spTree>
    <p:extLst>
      <p:ext uri="{BB962C8B-B14F-4D97-AF65-F5344CB8AC3E}">
        <p14:creationId xmlns:p14="http://schemas.microsoft.com/office/powerpoint/2010/main" val="4087394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2E3BA1B-25AD-4DCC-8E24-F9C391A168B1}" type="slidenum">
              <a:rPr lang="en-US" altLang="tr-TR" sz="1200"/>
              <a:pPr eaLnBrk="1" hangingPunct="1"/>
              <a:t>39</a:t>
            </a:fld>
            <a:endParaRPr lang="en-US" altLang="tr-T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52E0FBB-351F-4C99-9229-8FBE834E814C}" type="slidenum">
              <a:rPr lang="en-US" altLang="tr-TR">
                <a:latin typeface="Arial" charset="0"/>
              </a:rPr>
              <a:pPr/>
              <a:t>9</a:t>
            </a:fld>
            <a:endParaRPr lang="en-US" altLang="tr-TR">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sz="1000"/>
              <a:t>Stepwise refinement by functional decomposition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50B3D7C3-B9D5-4CD9-9D56-1CDB158AA6E2}" type="slidenum">
              <a:rPr lang="en-US" smtClean="0">
                <a:latin typeface="Arial" charset="0"/>
              </a:rPr>
              <a:pPr/>
              <a:t>15</a:t>
            </a:fld>
            <a:endParaRPr lang="en-US">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8064A68-E1F8-4153-8C63-7D9209B95280}" type="slidenum">
              <a:rPr lang="en-US" altLang="tr-TR" sz="1200"/>
              <a:pPr eaLnBrk="1" hangingPunct="1"/>
              <a:t>17</a:t>
            </a:fld>
            <a:endParaRPr lang="en-US" altLang="tr-T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A619CC7-37AA-4609-994C-F1CBB4414870}" type="slidenum">
              <a:rPr lang="en-US" altLang="tr-TR" sz="1200"/>
              <a:pPr eaLnBrk="1" hangingPunct="1"/>
              <a:t>21</a:t>
            </a:fld>
            <a:endParaRPr lang="en-US" altLang="tr-T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DEDB19A-2B61-4043-8E37-A9F39CCA2B02}" type="slidenum">
              <a:rPr lang="en-US" altLang="tr-TR" sz="1200"/>
              <a:pPr eaLnBrk="1" hangingPunct="1"/>
              <a:t>29</a:t>
            </a:fld>
            <a:endParaRPr lang="en-US" altLang="tr-T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some types of system where incremental development and delivery is not the best approach. These are very large systems where development may involve teams working in different locations, some embedded systems where the software depends on hardware development and some critical systems where all the requirements must be analyzed to check for interactions that may compromise the safety or </a:t>
            </a:r>
            <a:r>
              <a:rPr lang="tr-TR" sz="1200" b="0" i="0" u="none" strike="noStrike" kern="1200" baseline="0" dirty="0">
                <a:solidFill>
                  <a:schemeClr val="tx1"/>
                </a:solidFill>
                <a:latin typeface="+mn-lt"/>
                <a:ea typeface="+mn-ea"/>
                <a:cs typeface="+mn-cs"/>
              </a:rPr>
              <a:t>security of the system</a:t>
            </a:r>
            <a:endParaRPr lang="tr-TR"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34</a:t>
            </a:fld>
            <a:endParaRPr lang="en-US"/>
          </a:p>
        </p:txBody>
      </p:sp>
    </p:spTree>
    <p:extLst>
      <p:ext uri="{BB962C8B-B14F-4D97-AF65-F5344CB8AC3E}">
        <p14:creationId xmlns:p14="http://schemas.microsoft.com/office/powerpoint/2010/main" val="2673123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97AA027-9A37-4D44-8D5A-A61E38889832}" type="slidenum">
              <a:rPr lang="en-US" altLang="tr-TR" sz="1200"/>
              <a:pPr eaLnBrk="1" hangingPunct="1"/>
              <a:t>35</a:t>
            </a:fld>
            <a:endParaRPr lang="en-US" altLang="tr-T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8F16990-8841-466E-AD9D-0EEC079E1A28}" type="datetimeFigureOut">
              <a:rPr lang="tr-TR" smtClean="0"/>
              <a:t>1.03.2019</a:t>
            </a:fld>
            <a:endParaRPr lang="tr-TR"/>
          </a:p>
        </p:txBody>
      </p:sp>
      <p:sp>
        <p:nvSpPr>
          <p:cNvPr id="17" name="Footer Placeholder 16"/>
          <p:cNvSpPr>
            <a:spLocks noGrp="1"/>
          </p:cNvSpPr>
          <p:nvPr>
            <p:ph type="ftr" sz="quarter" idx="11"/>
          </p:nvPr>
        </p:nvSpPr>
        <p:spPr>
          <a:xfrm>
            <a:off x="2898648" y="6355080"/>
            <a:ext cx="3474720" cy="365760"/>
          </a:xfrm>
        </p:spPr>
        <p:txBody>
          <a:bodyPr/>
          <a:lstStyle/>
          <a:p>
            <a:endParaRPr lang="tr-TR"/>
          </a:p>
        </p:txBody>
      </p:sp>
      <p:sp>
        <p:nvSpPr>
          <p:cNvPr id="29" name="Slide Number Placeholder 28"/>
          <p:cNvSpPr>
            <a:spLocks noGrp="1"/>
          </p:cNvSpPr>
          <p:nvPr>
            <p:ph type="sldNum" sz="quarter" idx="12"/>
          </p:nvPr>
        </p:nvSpPr>
        <p:spPr>
          <a:xfrm>
            <a:off x="1216152" y="6355080"/>
            <a:ext cx="1219200" cy="365760"/>
          </a:xfrm>
        </p:spPr>
        <p:txBody>
          <a:bodyPr/>
          <a:lstStyle/>
          <a:p>
            <a:fld id="{7B9960BC-72DB-4585-9563-52262FD9DE98}" type="slidenum">
              <a:rPr lang="tr-TR" smtClean="0"/>
              <a:t>‹#›</a:t>
            </a:fld>
            <a:endParaRPr lang="tr-T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t>1.03.2019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t>1.03.2019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t>‹#›</a:t>
            </a:fld>
            <a:endParaRPr lang="tr-T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90D7F0D-DF25-4F35-B0C0-0286705FAF2A}" type="datetimeFigureOut">
              <a:rPr lang="tr-TR" smtClean="0"/>
              <a:t>1.03.2019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t>‹#›</a:t>
            </a:fld>
            <a:endParaRPr lang="tr-T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90D7F0D-DF25-4F35-B0C0-0286705FAF2A}" type="datetimeFigureOut">
              <a:rPr lang="tr-TR" smtClean="0"/>
              <a:t>1.03.2019</a:t>
            </a:fld>
            <a:endParaRPr lang="tr-TR"/>
          </a:p>
        </p:txBody>
      </p:sp>
      <p:sp>
        <p:nvSpPr>
          <p:cNvPr id="5" name="Footer Placeholder 4"/>
          <p:cNvSpPr>
            <a:spLocks noGrp="1"/>
          </p:cNvSpPr>
          <p:nvPr>
            <p:ph type="ftr" sz="quarter" idx="11"/>
          </p:nvPr>
        </p:nvSpPr>
        <p:spPr>
          <a:xfrm>
            <a:off x="2898648" y="6355080"/>
            <a:ext cx="3474720" cy="365760"/>
          </a:xfrm>
        </p:spPr>
        <p:txBody>
          <a:bodyPr/>
          <a:lstStyle/>
          <a:p>
            <a:endParaRPr lang="tr-TR"/>
          </a:p>
        </p:txBody>
      </p:sp>
      <p:sp>
        <p:nvSpPr>
          <p:cNvPr id="6" name="Slide Number Placeholder 5"/>
          <p:cNvSpPr>
            <a:spLocks noGrp="1"/>
          </p:cNvSpPr>
          <p:nvPr>
            <p:ph type="sldNum" sz="quarter" idx="12"/>
          </p:nvPr>
        </p:nvSpPr>
        <p:spPr>
          <a:xfrm>
            <a:off x="1069848" y="6355080"/>
            <a:ext cx="1520952" cy="365760"/>
          </a:xfrm>
        </p:spPr>
        <p:txBody>
          <a:bodyPr/>
          <a:lstStyle/>
          <a:p>
            <a:fld id="{59D40940-CD5E-488B-9066-92A02F818EF6}" type="slidenum">
              <a:rPr lang="tr-TR" smtClean="0"/>
              <a:t>‹#›</a:t>
            </a:fld>
            <a:endParaRPr lang="tr-T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90D7F0D-DF25-4F35-B0C0-0286705FAF2A}" type="datetimeFigureOut">
              <a:rPr lang="tr-TR" smtClean="0"/>
              <a:t>1.03.2019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t>‹#›</a:t>
            </a:fld>
            <a:endParaRPr lang="tr-T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90D7F0D-DF25-4F35-B0C0-0286705FAF2A}" type="datetimeFigureOut">
              <a:rPr lang="tr-TR" smtClean="0"/>
              <a:t>1.03.2019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D40940-CD5E-488B-9066-92A02F818EF6}" type="slidenum">
              <a:rPr lang="tr-TR" smtClean="0"/>
              <a:t>‹#›</a:t>
            </a:fld>
            <a:endParaRPr lang="tr-T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0D7F0D-DF25-4F35-B0C0-0286705FAF2A}" type="datetimeFigureOut">
              <a:rPr lang="tr-TR" smtClean="0"/>
              <a:t>1.03.2019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D40940-CD5E-488B-9066-92A02F818EF6}" type="slidenum">
              <a:rPr lang="tr-TR" smtClean="0"/>
              <a:t>‹#›</a:t>
            </a:fld>
            <a:endParaRPr lang="tr-T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D7F0D-DF25-4F35-B0C0-0286705FAF2A}" type="datetimeFigureOut">
              <a:rPr lang="tr-TR" smtClean="0"/>
              <a:t>1.03.2019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D40940-CD5E-488B-9066-92A02F818EF6}" type="slidenum">
              <a:rPr lang="tr-TR" smtClean="0"/>
              <a:t>‹#›</a:t>
            </a:fld>
            <a:endParaRPr lang="tr-T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90D7F0D-DF25-4F35-B0C0-0286705FAF2A}" type="datetimeFigureOut">
              <a:rPr lang="tr-TR" smtClean="0"/>
              <a:t>1.03.2019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t>‹#›</a:t>
            </a:fld>
            <a:endParaRPr lang="tr-T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90D7F0D-DF25-4F35-B0C0-0286705FAF2A}" type="datetimeFigureOut">
              <a:rPr lang="tr-TR" smtClean="0"/>
              <a:t>1.03.2019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t>‹#›</a:t>
            </a:fld>
            <a:endParaRPr lang="tr-T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90D7F0D-DF25-4F35-B0C0-0286705FAF2A}" type="datetimeFigureOut">
              <a:rPr lang="tr-TR" smtClean="0"/>
              <a:t>1.03.2019</a:t>
            </a:fld>
            <a:endParaRPr lang="tr-T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9D40940-CD5E-488B-9066-92A02F818EF6}" type="slidenum">
              <a:rPr lang="tr-TR" smtClean="0"/>
              <a:t>‹#›</a:t>
            </a:fld>
            <a:endParaRPr lang="tr-T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Process Models</a:t>
            </a:r>
            <a:endParaRPr lang="tr-TR" dirty="0"/>
          </a:p>
        </p:txBody>
      </p:sp>
      <p:sp>
        <p:nvSpPr>
          <p:cNvPr id="4" name="Subtitle 2">
            <a:extLst>
              <a:ext uri="{FF2B5EF4-FFF2-40B4-BE49-F238E27FC236}">
                <a16:creationId xmlns:a16="http://schemas.microsoft.com/office/drawing/2014/main" id="{C4DCC331-E0DA-8041-96E2-065802CDF488}"/>
              </a:ext>
            </a:extLst>
          </p:cNvPr>
          <p:cNvSpPr txBox="1">
            <a:spLocks/>
          </p:cNvSpPr>
          <p:nvPr/>
        </p:nvSpPr>
        <p:spPr>
          <a:xfrm>
            <a:off x="1219200" y="5085184"/>
            <a:ext cx="6858000" cy="533400"/>
          </a:xfrm>
          <a:prstGeom prst="rect">
            <a:avLst/>
          </a:prstGeom>
        </p:spPr>
        <p:txBody>
          <a:bodyPr vert="horz">
            <a:normAutofit fontScale="70000" lnSpcReduction="20000"/>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dirty="0"/>
              <a:t>Ankara </a:t>
            </a:r>
            <a:r>
              <a:rPr lang="en-US" dirty="0" err="1"/>
              <a:t>Yıldırım</a:t>
            </a:r>
            <a:r>
              <a:rPr lang="en-US" dirty="0"/>
              <a:t> </a:t>
            </a:r>
            <a:r>
              <a:rPr lang="en-US" dirty="0" err="1"/>
              <a:t>Beyazit</a:t>
            </a:r>
            <a:r>
              <a:rPr lang="en-US" dirty="0"/>
              <a:t> University – CENG306</a:t>
            </a:r>
          </a:p>
          <a:p>
            <a:r>
              <a:rPr lang="en-US" dirty="0"/>
              <a:t>Instructor: Mehmet Ali </a:t>
            </a:r>
            <a:r>
              <a:rPr lang="en-US" dirty="0" err="1"/>
              <a:t>Akyol</a:t>
            </a:r>
            <a:endParaRPr lang="en-US" dirty="0"/>
          </a:p>
        </p:txBody>
      </p:sp>
    </p:spTree>
    <p:extLst>
      <p:ext uri="{BB962C8B-B14F-4D97-AF65-F5344CB8AC3E}">
        <p14:creationId xmlns:p14="http://schemas.microsoft.com/office/powerpoint/2010/main" val="389734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tr-TR"/>
              <a:t>Design</a:t>
            </a:r>
          </a:p>
        </p:txBody>
      </p:sp>
      <p:sp>
        <p:nvSpPr>
          <p:cNvPr id="16387" name="Rectangle 3"/>
          <p:cNvSpPr>
            <a:spLocks noGrp="1" noChangeArrowheads="1"/>
          </p:cNvSpPr>
          <p:nvPr>
            <p:ph type="body" idx="1"/>
          </p:nvPr>
        </p:nvSpPr>
        <p:spPr/>
        <p:txBody>
          <a:bodyPr/>
          <a:lstStyle/>
          <a:p>
            <a:pPr eaLnBrk="1" hangingPunct="1"/>
            <a:r>
              <a:rPr lang="en-US" altLang="tr-TR" dirty="0"/>
              <a:t>Design techniques:</a:t>
            </a:r>
          </a:p>
          <a:p>
            <a:pPr lvl="1" eaLnBrk="1" hangingPunct="1"/>
            <a:r>
              <a:rPr lang="en-US" altLang="tr-TR" dirty="0"/>
              <a:t>Object-Oriented design</a:t>
            </a:r>
          </a:p>
          <a:p>
            <a:pPr lvl="1" eaLnBrk="1" hangingPunct="1"/>
            <a:r>
              <a:rPr lang="en-US" altLang="tr-TR" dirty="0"/>
              <a:t>Design by contract</a:t>
            </a:r>
          </a:p>
          <a:p>
            <a:pPr lvl="1" eaLnBrk="1" hangingPunct="1"/>
            <a:r>
              <a:rPr lang="en-US" altLang="tr-TR" dirty="0"/>
              <a:t>….</a:t>
            </a:r>
          </a:p>
          <a:p>
            <a:pPr eaLnBrk="1" hangingPunct="1"/>
            <a:r>
              <a:rPr lang="en-US" altLang="tr-TR" dirty="0"/>
              <a:t>Specification of Object-Oriented designs</a:t>
            </a:r>
          </a:p>
          <a:p>
            <a:pPr lvl="1" eaLnBrk="1" hangingPunct="1"/>
            <a:r>
              <a:rPr lang="en-US" altLang="tr-TR" dirty="0"/>
              <a:t>Class-Responsibilities-Collaboration (CRC) cards</a:t>
            </a:r>
          </a:p>
          <a:p>
            <a:pPr lvl="1" eaLnBrk="1" hangingPunct="1"/>
            <a:r>
              <a:rPr lang="en-US" altLang="tr-TR" dirty="0"/>
              <a:t>UML class diagrams</a:t>
            </a:r>
          </a:p>
          <a:p>
            <a:pPr eaLnBrk="1" hangingPunct="1"/>
            <a:r>
              <a:rPr lang="en-US" altLang="tr-TR" dirty="0"/>
              <a:t>Specification of detailed design</a:t>
            </a:r>
          </a:p>
          <a:p>
            <a:pPr lvl="1" eaLnBrk="1" hangingPunct="1"/>
            <a:r>
              <a:rPr lang="en-US" altLang="tr-TR" dirty="0"/>
              <a:t>Pseudo code, Program Design Language (PDL)</a:t>
            </a:r>
          </a:p>
          <a:p>
            <a:pPr lvl="1" eaLnBrk="1" hangingPunct="1"/>
            <a:r>
              <a:rPr lang="en-US" altLang="tr-TR" dirty="0"/>
              <a:t>UML activity diagrams </a:t>
            </a:r>
          </a:p>
        </p:txBody>
      </p:sp>
    </p:spTree>
    <p:extLst>
      <p:ext uri="{BB962C8B-B14F-4D97-AF65-F5344CB8AC3E}">
        <p14:creationId xmlns:p14="http://schemas.microsoft.com/office/powerpoint/2010/main" val="231121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tr-TR"/>
              <a:t>Implementation</a:t>
            </a:r>
          </a:p>
        </p:txBody>
      </p:sp>
      <p:sp>
        <p:nvSpPr>
          <p:cNvPr id="17411" name="Rectangle 3"/>
          <p:cNvSpPr>
            <a:spLocks noGrp="1" noChangeArrowheads="1"/>
          </p:cNvSpPr>
          <p:nvPr>
            <p:ph type="body" idx="1"/>
          </p:nvPr>
        </p:nvSpPr>
        <p:spPr/>
        <p:txBody>
          <a:bodyPr/>
          <a:lstStyle/>
          <a:p>
            <a:pPr eaLnBrk="1" hangingPunct="1"/>
            <a:r>
              <a:rPr lang="en-US" altLang="tr-TR" sz="2400" b="1"/>
              <a:t>Deliverables:</a:t>
            </a:r>
            <a:r>
              <a:rPr lang="en-US" altLang="tr-TR" sz="2400"/>
              <a:t> Source code</a:t>
            </a:r>
          </a:p>
          <a:p>
            <a:pPr eaLnBrk="1" hangingPunct="1"/>
            <a:r>
              <a:rPr lang="en-US" altLang="tr-TR" sz="2400"/>
              <a:t>A good, well-specified design makes the programming easier</a:t>
            </a:r>
          </a:p>
          <a:p>
            <a:pPr eaLnBrk="1" hangingPunct="1"/>
            <a:r>
              <a:rPr lang="en-US" altLang="tr-TR" sz="2400"/>
              <a:t>First, the code should be </a:t>
            </a:r>
            <a:r>
              <a:rPr lang="en-US" altLang="tr-TR" sz="2400" b="1"/>
              <a:t>correct</a:t>
            </a:r>
            <a:r>
              <a:rPr lang="en-US" altLang="tr-TR" sz="2400"/>
              <a:t>, i.e., implement the design specification</a:t>
            </a:r>
          </a:p>
          <a:p>
            <a:pPr eaLnBrk="1" hangingPunct="1"/>
            <a:r>
              <a:rPr lang="en-US" altLang="tr-TR" sz="2400"/>
              <a:t>The code should be </a:t>
            </a:r>
            <a:r>
              <a:rPr lang="en-US" altLang="tr-TR" sz="2400" b="1"/>
              <a:t>maintainable</a:t>
            </a:r>
          </a:p>
          <a:p>
            <a:pPr lvl="1" eaLnBrk="1" hangingPunct="1"/>
            <a:r>
              <a:rPr lang="en-US" altLang="tr-TR" sz="2000"/>
              <a:t>Good documentation!</a:t>
            </a:r>
          </a:p>
          <a:p>
            <a:pPr lvl="1" eaLnBrk="1" hangingPunct="1"/>
            <a:r>
              <a:rPr lang="en-US" altLang="tr-TR" sz="2000"/>
              <a:t>Javadoc for Java, docgen for C++: These tools automatically generate API documentation in HTML from special comments in the source code</a:t>
            </a:r>
          </a:p>
          <a:p>
            <a:pPr eaLnBrk="1" hangingPunct="1"/>
            <a:r>
              <a:rPr lang="en-US" altLang="tr-TR" sz="2400"/>
              <a:t>The code should be </a:t>
            </a:r>
            <a:r>
              <a:rPr lang="en-US" altLang="tr-TR" sz="2400" b="1"/>
              <a:t>traceable</a:t>
            </a:r>
          </a:p>
          <a:p>
            <a:pPr eaLnBrk="1" hangingPunct="1"/>
            <a:r>
              <a:rPr lang="en-US" altLang="tr-TR" sz="2400"/>
              <a:t>The code should be </a:t>
            </a:r>
            <a:r>
              <a:rPr lang="en-US" altLang="tr-TR" sz="2400" b="1"/>
              <a:t>efficient</a:t>
            </a:r>
          </a:p>
          <a:p>
            <a:pPr eaLnBrk="1" hangingPunct="1"/>
            <a:endParaRPr lang="en-US" altLang="tr-TR"/>
          </a:p>
        </p:txBody>
      </p:sp>
    </p:spTree>
    <p:extLst>
      <p:ext uri="{BB962C8B-B14F-4D97-AF65-F5344CB8AC3E}">
        <p14:creationId xmlns:p14="http://schemas.microsoft.com/office/powerpoint/2010/main" val="398284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tr-TR"/>
              <a:t>Testing and Integration</a:t>
            </a:r>
          </a:p>
        </p:txBody>
      </p:sp>
      <p:sp>
        <p:nvSpPr>
          <p:cNvPr id="18435" name="Rectangle 3"/>
          <p:cNvSpPr>
            <a:spLocks noGrp="1" noChangeArrowheads="1"/>
          </p:cNvSpPr>
          <p:nvPr>
            <p:ph type="body" idx="1"/>
          </p:nvPr>
        </p:nvSpPr>
        <p:spPr/>
        <p:txBody>
          <a:bodyPr/>
          <a:lstStyle/>
          <a:p>
            <a:pPr eaLnBrk="1" hangingPunct="1"/>
            <a:r>
              <a:rPr lang="en-US" altLang="tr-TR" sz="2400" b="1"/>
              <a:t>Deliverables:</a:t>
            </a:r>
            <a:r>
              <a:rPr lang="en-US" altLang="tr-TR" sz="2400"/>
              <a:t> Test cases, test plan</a:t>
            </a:r>
          </a:p>
          <a:p>
            <a:pPr eaLnBrk="1" hangingPunct="1"/>
            <a:r>
              <a:rPr lang="en-US" altLang="tr-TR" sz="2400"/>
              <a:t>Goal: check that the product meets the specifications</a:t>
            </a:r>
          </a:p>
          <a:p>
            <a:pPr eaLnBrk="1" hangingPunct="1"/>
            <a:r>
              <a:rPr lang="en-US" altLang="tr-TR" sz="2400"/>
              <a:t>Testing can be used to show presence of errors not their absence!</a:t>
            </a:r>
          </a:p>
          <a:p>
            <a:pPr eaLnBrk="1" hangingPunct="1"/>
            <a:r>
              <a:rPr lang="en-US" altLang="tr-TR" sz="2400"/>
              <a:t>Although we mention testing of the implementation as a separate phase each phase of the development (requirements specification, design specification) should be validated</a:t>
            </a:r>
          </a:p>
          <a:p>
            <a:pPr lvl="1" eaLnBrk="1" hangingPunct="1"/>
            <a:r>
              <a:rPr lang="en-US" altLang="tr-TR" sz="2000"/>
              <a:t>through inspection of the documents produced</a:t>
            </a:r>
          </a:p>
          <a:p>
            <a:pPr lvl="1" eaLnBrk="1" hangingPunct="1"/>
            <a:r>
              <a:rPr lang="en-US" altLang="tr-TR" sz="2000"/>
              <a:t>or using automated verification techniques if available </a:t>
            </a:r>
          </a:p>
          <a:p>
            <a:pPr lvl="2" eaLnBrk="1" hangingPunct="1"/>
            <a:r>
              <a:rPr lang="en-US" altLang="tr-TR" sz="1800"/>
              <a:t>there are automated verification tools for various formal specification languages (scalability is a problem)</a:t>
            </a:r>
          </a:p>
        </p:txBody>
      </p:sp>
    </p:spTree>
    <p:extLst>
      <p:ext uri="{BB962C8B-B14F-4D97-AF65-F5344CB8AC3E}">
        <p14:creationId xmlns:p14="http://schemas.microsoft.com/office/powerpoint/2010/main" val="21810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tr-TR"/>
              <a:t>Testing and Integration</a:t>
            </a:r>
          </a:p>
        </p:txBody>
      </p:sp>
      <p:sp>
        <p:nvSpPr>
          <p:cNvPr id="19459" name="Rectangle 3"/>
          <p:cNvSpPr>
            <a:spLocks noGrp="1" noChangeArrowheads="1"/>
          </p:cNvSpPr>
          <p:nvPr>
            <p:ph type="body" idx="1"/>
          </p:nvPr>
        </p:nvSpPr>
        <p:spPr/>
        <p:txBody>
          <a:bodyPr>
            <a:normAutofit/>
          </a:bodyPr>
          <a:lstStyle/>
          <a:p>
            <a:pPr eaLnBrk="1" hangingPunct="1"/>
            <a:r>
              <a:rPr lang="en-US" altLang="tr-TR" sz="2800" dirty="0"/>
              <a:t>Code inspections (reviews, walk-throughs)</a:t>
            </a:r>
          </a:p>
          <a:p>
            <a:pPr eaLnBrk="1" hangingPunct="1"/>
            <a:r>
              <a:rPr lang="en-US" altLang="tr-TR" sz="2800" dirty="0"/>
              <a:t>Module testing</a:t>
            </a:r>
          </a:p>
          <a:p>
            <a:pPr lvl="1" eaLnBrk="1" hangingPunct="1"/>
            <a:r>
              <a:rPr lang="en-US" altLang="tr-TR" sz="2400" dirty="0"/>
              <a:t>testing the functionality of each module or component in isolation</a:t>
            </a:r>
          </a:p>
          <a:p>
            <a:pPr eaLnBrk="1" hangingPunct="1"/>
            <a:r>
              <a:rPr lang="en-US" altLang="tr-TR" sz="2800" dirty="0"/>
              <a:t>Integration testing</a:t>
            </a:r>
          </a:p>
          <a:p>
            <a:pPr lvl="1" eaLnBrk="1" hangingPunct="1"/>
            <a:r>
              <a:rPr lang="en-US" altLang="tr-TR" sz="2400" dirty="0"/>
              <a:t>testing the overall system after all the components are combined</a:t>
            </a:r>
          </a:p>
          <a:p>
            <a:pPr eaLnBrk="1" hangingPunct="1"/>
            <a:r>
              <a:rPr lang="en-US" altLang="tr-TR" sz="2800" dirty="0"/>
              <a:t>Black-box vs. white box testing</a:t>
            </a:r>
          </a:p>
          <a:p>
            <a:pPr eaLnBrk="1" hangingPunct="1"/>
            <a:r>
              <a:rPr lang="en-US" altLang="tr-TR" sz="2800" dirty="0"/>
              <a:t>Coverage metrics: statement coverage, branch coverage</a:t>
            </a:r>
          </a:p>
        </p:txBody>
      </p:sp>
    </p:spTree>
    <p:extLst>
      <p:ext uri="{BB962C8B-B14F-4D97-AF65-F5344CB8AC3E}">
        <p14:creationId xmlns:p14="http://schemas.microsoft.com/office/powerpoint/2010/main" val="124884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tr-TR"/>
              <a:t>Maintenance</a:t>
            </a:r>
          </a:p>
        </p:txBody>
      </p:sp>
      <p:sp>
        <p:nvSpPr>
          <p:cNvPr id="20483" name="Rectangle 3"/>
          <p:cNvSpPr>
            <a:spLocks noGrp="1" noChangeArrowheads="1"/>
          </p:cNvSpPr>
          <p:nvPr>
            <p:ph type="body" idx="1"/>
          </p:nvPr>
        </p:nvSpPr>
        <p:spPr/>
        <p:txBody>
          <a:bodyPr/>
          <a:lstStyle/>
          <a:p>
            <a:pPr eaLnBrk="1" hangingPunct="1"/>
            <a:r>
              <a:rPr lang="en-US" altLang="tr-TR" sz="2400"/>
              <a:t>This phase covers any changes to the product after it has been tested</a:t>
            </a:r>
          </a:p>
          <a:p>
            <a:pPr eaLnBrk="1" hangingPunct="1"/>
            <a:r>
              <a:rPr lang="en-US" altLang="tr-TR" sz="2400"/>
              <a:t>Costs more than all other phases combined</a:t>
            </a:r>
          </a:p>
          <a:p>
            <a:pPr eaLnBrk="1" hangingPunct="1"/>
            <a:r>
              <a:rPr lang="en-US" altLang="tr-TR" sz="2400"/>
              <a:t>All the deliverables should be maintained including requirements specification, design specification, test cases</a:t>
            </a:r>
          </a:p>
          <a:p>
            <a:pPr eaLnBrk="1" hangingPunct="1"/>
            <a:r>
              <a:rPr lang="en-US" altLang="tr-TR" sz="2400"/>
              <a:t>Corrective maintenance</a:t>
            </a:r>
          </a:p>
          <a:p>
            <a:pPr lvl="1" eaLnBrk="1" hangingPunct="1"/>
            <a:r>
              <a:rPr lang="en-US" altLang="tr-TR" sz="2000"/>
              <a:t> Removal of residual errors in the software</a:t>
            </a:r>
          </a:p>
          <a:p>
            <a:pPr eaLnBrk="1" hangingPunct="1"/>
            <a:r>
              <a:rPr lang="en-US" altLang="tr-TR" sz="2400"/>
              <a:t>Adaptive maintenance</a:t>
            </a:r>
          </a:p>
          <a:p>
            <a:pPr lvl="1" eaLnBrk="1" hangingPunct="1"/>
            <a:r>
              <a:rPr lang="en-US" altLang="tr-TR" sz="2000"/>
              <a:t> Adjusting the software to changes in the environment</a:t>
            </a:r>
          </a:p>
          <a:p>
            <a:pPr eaLnBrk="1" hangingPunct="1"/>
            <a:r>
              <a:rPr lang="en-US" altLang="tr-TR" sz="2400"/>
              <a:t>Perfective maintenance</a:t>
            </a:r>
          </a:p>
          <a:p>
            <a:pPr lvl="1" eaLnBrk="1" hangingPunct="1"/>
            <a:r>
              <a:rPr lang="en-US" altLang="tr-TR" sz="2000"/>
              <a:t> Changing software to improve some of its qualities</a:t>
            </a:r>
          </a:p>
          <a:p>
            <a:pPr eaLnBrk="1" hangingPunct="1"/>
            <a:endParaRPr lang="en-US" altLang="tr-TR" sz="2400"/>
          </a:p>
        </p:txBody>
      </p:sp>
    </p:spTree>
    <p:extLst>
      <p:ext uri="{BB962C8B-B14F-4D97-AF65-F5344CB8AC3E}">
        <p14:creationId xmlns:p14="http://schemas.microsoft.com/office/powerpoint/2010/main" val="145528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tr-TR" sz="3400" dirty="0"/>
              <a:t>Software</a:t>
            </a:r>
            <a:r>
              <a:rPr lang="en-GB" sz="3400" dirty="0"/>
              <a:t> </a:t>
            </a:r>
            <a:r>
              <a:rPr lang="tr-TR" sz="3400" dirty="0"/>
              <a:t>Development </a:t>
            </a:r>
            <a:r>
              <a:rPr lang="tr-TR" sz="3400" dirty="0" err="1"/>
              <a:t>Process</a:t>
            </a:r>
            <a:r>
              <a:rPr lang="tr-TR" sz="3400" dirty="0">
                <a:solidFill>
                  <a:schemeClr val="tx1"/>
                </a:solidFill>
              </a:rPr>
              <a:t> Model</a:t>
            </a:r>
            <a:endParaRPr lang="en-US" sz="3400" dirty="0"/>
          </a:p>
        </p:txBody>
      </p:sp>
      <p:sp>
        <p:nvSpPr>
          <p:cNvPr id="22531" name="Rectangle 3"/>
          <p:cNvSpPr>
            <a:spLocks noGrp="1" noChangeArrowheads="1"/>
          </p:cNvSpPr>
          <p:nvPr>
            <p:ph type="body" idx="1"/>
          </p:nvPr>
        </p:nvSpPr>
        <p:spPr/>
        <p:txBody>
          <a:bodyPr/>
          <a:lstStyle/>
          <a:p>
            <a:pPr eaLnBrk="1" hangingPunct="1"/>
            <a:r>
              <a:rPr lang="en-US" sz="2400" dirty="0"/>
              <a:t>Software development process models </a:t>
            </a:r>
          </a:p>
          <a:p>
            <a:pPr lvl="1" eaLnBrk="1" hangingPunct="1"/>
            <a:r>
              <a:rPr lang="en-US" sz="2000" dirty="0"/>
              <a:t>determine the stages (and their order) involved in software development and evolution</a:t>
            </a:r>
          </a:p>
          <a:p>
            <a:pPr lvl="1" eaLnBrk="1" hangingPunct="1"/>
            <a:r>
              <a:rPr lang="en-US" sz="2000" dirty="0"/>
              <a:t>establish the transition criteria for progressing from one stage to the next</a:t>
            </a:r>
          </a:p>
          <a:p>
            <a:pPr eaLnBrk="1" hangingPunct="1"/>
            <a:r>
              <a:rPr lang="en-US" sz="2400" dirty="0"/>
              <a:t>Answer the questions:</a:t>
            </a:r>
          </a:p>
          <a:p>
            <a:pPr lvl="1" eaLnBrk="1" hangingPunct="1"/>
            <a:r>
              <a:rPr lang="en-US" sz="2000" dirty="0"/>
              <a:t>What shall we do next?</a:t>
            </a:r>
          </a:p>
          <a:p>
            <a:pPr lvl="1" eaLnBrk="1" hangingPunct="1"/>
            <a:r>
              <a:rPr lang="en-US" sz="2000" dirty="0"/>
              <a:t>How long shall we continue to do it?</a:t>
            </a:r>
          </a:p>
          <a:p>
            <a:pPr lvl="1" eaLnBrk="1" hangingPunct="1">
              <a:buFont typeface="Wingdings" pitchFamily="2" charset="2"/>
              <a:buNone/>
            </a:pPr>
            <a:endParaRPr lang="en-US" sz="2000" dirty="0"/>
          </a:p>
          <a:p>
            <a:pPr eaLnBrk="1" hangingPunct="1"/>
            <a:r>
              <a:rPr lang="en-GB" sz="2000" dirty="0"/>
              <a:t>A software </a:t>
            </a:r>
            <a:r>
              <a:rPr lang="tr-TR" sz="2000" dirty="0"/>
              <a:t>development </a:t>
            </a:r>
            <a:r>
              <a:rPr lang="en-GB" sz="2000" dirty="0"/>
              <a:t>process model is an abstract representation of a process. It presents a description of a process from some particular perspective</a:t>
            </a:r>
            <a:r>
              <a:rPr lang="tr-TR" sz="2000" dirty="0"/>
              <a:t>.</a:t>
            </a:r>
          </a:p>
        </p:txBody>
      </p:sp>
    </p:spTree>
    <p:extLst>
      <p:ext uri="{BB962C8B-B14F-4D97-AF65-F5344CB8AC3E}">
        <p14:creationId xmlns:p14="http://schemas.microsoft.com/office/powerpoint/2010/main" val="212168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p:txBody>
          <a:bodyPr>
            <a:noAutofit/>
          </a:bodyPr>
          <a:lstStyle/>
          <a:p>
            <a:r>
              <a:rPr lang="en-GB" sz="2400" dirty="0"/>
              <a:t>Plan-driven processes are processes where all of the process activities are planned in advance and progress is measured against this plan. </a:t>
            </a:r>
          </a:p>
          <a:p>
            <a:r>
              <a:rPr lang="en-GB" sz="2400" dirty="0"/>
              <a:t>In agile processes, planning is incremental and it is easier to change the process to reflect changing customer requirements. </a:t>
            </a:r>
          </a:p>
          <a:p>
            <a:r>
              <a:rPr lang="en-GB" sz="2400" dirty="0"/>
              <a:t>In practice, most practical processes include elements of both plan-driven and agile approaches. </a:t>
            </a:r>
          </a:p>
          <a:p>
            <a:r>
              <a:rPr lang="en-GB" sz="2400" dirty="0"/>
              <a:t>There are no right or wrong software development processes.</a:t>
            </a:r>
            <a:r>
              <a:rPr lang="en-US" sz="2400" dirty="0"/>
              <a:t> </a:t>
            </a:r>
          </a:p>
          <a:p>
            <a:pPr lvl="1"/>
            <a:r>
              <a:rPr lang="en-US" sz="2000" dirty="0"/>
              <a:t>critical systems, a very structured development process</a:t>
            </a:r>
          </a:p>
          <a:p>
            <a:pPr lvl="1"/>
            <a:r>
              <a:rPr lang="en-US" sz="2000" dirty="0"/>
              <a:t>business systems, with rapidly changing requirements, a less formal, flexible process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298092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tr-TR"/>
              <a:t>The Waterfall Model (1)</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1C901F1-7790-4627-8EB3-2D39280A1F1F}" type="slidenum">
              <a:rPr lang="en-US" altLang="tr-TR" sz="1400">
                <a:latin typeface="Arial" pitchFamily="34" charset="0"/>
              </a:rPr>
              <a:pPr eaLnBrk="1" hangingPunct="1"/>
              <a:t>17</a:t>
            </a:fld>
            <a:endParaRPr lang="en-US" altLang="tr-TR" sz="1400">
              <a:latin typeface="Arial" pitchFamily="34" charset="0"/>
            </a:endParaRPr>
          </a:p>
        </p:txBody>
      </p:sp>
      <p:sp>
        <p:nvSpPr>
          <p:cNvPr id="6148" name="Rectangle 3"/>
          <p:cNvSpPr>
            <a:spLocks noGrp="1" noChangeArrowheads="1"/>
          </p:cNvSpPr>
          <p:nvPr>
            <p:ph sz="quarter" idx="1"/>
          </p:nvPr>
        </p:nvSpPr>
        <p:spPr>
          <a:xfrm>
            <a:off x="467544" y="1305272"/>
            <a:ext cx="7772400" cy="4572000"/>
          </a:xfrm>
        </p:spPr>
        <p:txBody>
          <a:bodyPr>
            <a:normAutofit lnSpcReduction="10000"/>
          </a:bodyPr>
          <a:lstStyle/>
          <a:p>
            <a:pPr eaLnBrk="1" hangingPunct="1">
              <a:lnSpc>
                <a:spcPct val="90000"/>
              </a:lnSpc>
            </a:pPr>
            <a:r>
              <a:rPr lang="en-US" altLang="tr-TR" sz="2800" dirty="0"/>
              <a:t>Sometimes called the </a:t>
            </a:r>
            <a:r>
              <a:rPr lang="en-US" altLang="tr-TR" sz="2800" i="1" dirty="0">
                <a:solidFill>
                  <a:srgbClr val="0000FF"/>
                </a:solidFill>
              </a:rPr>
              <a:t>classic life cycle</a:t>
            </a:r>
          </a:p>
          <a:p>
            <a:pPr eaLnBrk="1" hangingPunct="1">
              <a:lnSpc>
                <a:spcPct val="90000"/>
              </a:lnSpc>
            </a:pPr>
            <a:r>
              <a:rPr lang="en-US" altLang="tr-TR" sz="2800" dirty="0"/>
              <a:t>Suggests a systematic, sequential (or linear) approach to s/w development</a:t>
            </a:r>
          </a:p>
          <a:p>
            <a:pPr eaLnBrk="1" hangingPunct="1">
              <a:lnSpc>
                <a:spcPct val="90000"/>
              </a:lnSpc>
            </a:pPr>
            <a:r>
              <a:rPr lang="en-US" altLang="tr-TR" sz="2800" dirty="0"/>
              <a:t>The oldest paradigm for s/w engineering</a:t>
            </a:r>
          </a:p>
          <a:p>
            <a:pPr marL="274320" lvl="1">
              <a:lnSpc>
                <a:spcPct val="90000"/>
              </a:lnSpc>
              <a:spcBef>
                <a:spcPts val="600"/>
              </a:spcBef>
              <a:buClr>
                <a:schemeClr val="accent1"/>
              </a:buClr>
            </a:pPr>
            <a:r>
              <a:rPr lang="en-GB" sz="2800" dirty="0"/>
              <a:t>Plan-driven model. Separate and distinct phases of specification and development.</a:t>
            </a:r>
            <a:endParaRPr lang="en-US" altLang="tr-TR" sz="2800" dirty="0"/>
          </a:p>
          <a:p>
            <a:pPr eaLnBrk="1" hangingPunct="1">
              <a:lnSpc>
                <a:spcPct val="90000"/>
              </a:lnSpc>
            </a:pPr>
            <a:r>
              <a:rPr lang="en-US" altLang="tr-TR" sz="2800" dirty="0"/>
              <a:t>Works best when – </a:t>
            </a:r>
          </a:p>
          <a:p>
            <a:pPr lvl="1" eaLnBrk="1" hangingPunct="1">
              <a:lnSpc>
                <a:spcPct val="90000"/>
              </a:lnSpc>
            </a:pPr>
            <a:r>
              <a:rPr lang="en-US" altLang="tr-TR" sz="2400" dirty="0"/>
              <a:t>Requirements of a problem are reasonably well understood</a:t>
            </a:r>
          </a:p>
          <a:p>
            <a:pPr lvl="1" eaLnBrk="1" hangingPunct="1">
              <a:lnSpc>
                <a:spcPct val="90000"/>
              </a:lnSpc>
            </a:pPr>
            <a:r>
              <a:rPr lang="en-US" altLang="tr-TR" sz="2400" dirty="0"/>
              <a:t>Well-defined adaptations or enhancements to an existing system must be made</a:t>
            </a:r>
          </a:p>
          <a:p>
            <a:pPr lvl="1" eaLnBrk="1" hangingPunct="1">
              <a:lnSpc>
                <a:spcPct val="90000"/>
              </a:lnSpc>
            </a:pPr>
            <a:r>
              <a:rPr lang="en-US" altLang="tr-TR" sz="2400" dirty="0"/>
              <a:t>Requirements are well-defined and reasonably stable</a:t>
            </a:r>
          </a:p>
        </p:txBody>
      </p:sp>
    </p:spTree>
    <p:extLst>
      <p:ext uri="{BB962C8B-B14F-4D97-AF65-F5344CB8AC3E}">
        <p14:creationId xmlns:p14="http://schemas.microsoft.com/office/powerpoint/2010/main" val="131480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GB" dirty="0"/>
              <a:t>The waterfall model</a:t>
            </a:r>
            <a:br>
              <a:rPr lang="en-GB" dirty="0"/>
            </a:b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4" y="1674312"/>
            <a:ext cx="6983427" cy="4025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90389" y="5974915"/>
            <a:ext cx="1415772" cy="369332"/>
          </a:xfrm>
          <a:prstGeom prst="rect">
            <a:avLst/>
          </a:prstGeom>
          <a:noFill/>
        </p:spPr>
        <p:txBody>
          <a:bodyPr wrap="none" rtlCol="0">
            <a:spAutoFit/>
          </a:bodyPr>
          <a:lstStyle/>
          <a:p>
            <a:r>
              <a:rPr lang="en-US" dirty="0"/>
              <a:t>1970 Royce</a:t>
            </a:r>
            <a:endParaRPr lang="tr-TR" dirty="0"/>
          </a:p>
        </p:txBody>
      </p:sp>
    </p:spTree>
    <p:extLst>
      <p:ext uri="{BB962C8B-B14F-4D97-AF65-F5344CB8AC3E}">
        <p14:creationId xmlns:p14="http://schemas.microsoft.com/office/powerpoint/2010/main" val="753224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type="body" idx="1"/>
          </p:nvPr>
        </p:nvSpPr>
        <p:spPr/>
        <p:txBody>
          <a:bodyPr>
            <a:normAutofit lnSpcReduction="10000"/>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r>
              <a:rPr lang="en-GB" dirty="0"/>
              <a:t>The main drawback: the difficulty of accommodating change after the process is underway.</a:t>
            </a:r>
          </a:p>
          <a:p>
            <a:r>
              <a:rPr lang="en-GB" dirty="0"/>
              <a:t>A phase has to be complete before moving to the next </a:t>
            </a:r>
          </a:p>
          <a:p>
            <a:pPr lvl="1"/>
            <a:r>
              <a:rPr lang="en-US" dirty="0"/>
              <a:t>the result of each phase is one or more documents that are approved</a:t>
            </a:r>
            <a:r>
              <a:rPr lang="en-GB" dirty="0"/>
              <a: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13726215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tr-TR" dirty="0"/>
              <a:t>What is a Process?</a:t>
            </a:r>
          </a:p>
        </p:txBody>
      </p:sp>
      <p:sp>
        <p:nvSpPr>
          <p:cNvPr id="4" name="Slide Number Placeholder 5"/>
          <p:cNvSpPr>
            <a:spLocks noGrp="1"/>
          </p:cNvSpPr>
          <p:nvPr>
            <p:ph type="sldNum" sz="quarter" idx="12"/>
          </p:nvPr>
        </p:nvSpPr>
        <p:spPr>
          <a:xfrm>
            <a:off x="7010400" y="6356350"/>
            <a:ext cx="2133600" cy="365125"/>
          </a:xfrm>
          <a:prstGeom prst="rect">
            <a:avLst/>
          </a:prstGeom>
        </p:spPr>
        <p:txBody>
          <a:bodyPr/>
          <a:lstStyle/>
          <a:p>
            <a:fld id="{81C35419-453A-4F21-8A8A-C7BA113E9010}" type="slidenum">
              <a:rPr lang="en-US" altLang="tr-TR"/>
              <a:pPr/>
              <a:t>2</a:t>
            </a:fld>
            <a:endParaRPr lang="en-US" altLang="tr-TR"/>
          </a:p>
        </p:txBody>
      </p:sp>
      <p:sp>
        <p:nvSpPr>
          <p:cNvPr id="233475" name="Rectangle 3"/>
          <p:cNvSpPr>
            <a:spLocks noGrp="1" noChangeArrowheads="1"/>
          </p:cNvSpPr>
          <p:nvPr>
            <p:ph sz="quarter" idx="1"/>
          </p:nvPr>
        </p:nvSpPr>
        <p:spPr>
          <a:xfrm>
            <a:off x="685800" y="2133600"/>
            <a:ext cx="7772400" cy="4114800"/>
          </a:xfrm>
        </p:spPr>
        <p:txBody>
          <a:bodyPr/>
          <a:lstStyle/>
          <a:p>
            <a:r>
              <a:rPr lang="en-US" altLang="tr-TR" sz="2400" dirty="0"/>
              <a:t>(Webster) A system of operations in producing something; a series of actions, changes, or functions that achieve an end or a result</a:t>
            </a:r>
          </a:p>
          <a:p>
            <a:endParaRPr lang="en-US" altLang="tr-TR" sz="2400" dirty="0"/>
          </a:p>
          <a:p>
            <a:r>
              <a:rPr lang="en-US" altLang="tr-TR" sz="2400" dirty="0"/>
              <a:t>(IEEE) A sequence of steps performed for a given purpose</a:t>
            </a:r>
          </a:p>
          <a:p>
            <a:pPr>
              <a:buFontTx/>
              <a:buNone/>
            </a:pPr>
            <a:endParaRPr lang="en-US" altLang="tr-TR" sz="2000" dirty="0"/>
          </a:p>
        </p:txBody>
      </p:sp>
    </p:spTree>
    <p:extLst>
      <p:ext uri="{BB962C8B-B14F-4D97-AF65-F5344CB8AC3E}">
        <p14:creationId xmlns:p14="http://schemas.microsoft.com/office/powerpoint/2010/main" val="3273728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Document driven</a:t>
            </a:r>
          </a:p>
        </p:txBody>
      </p:sp>
      <p:sp>
        <p:nvSpPr>
          <p:cNvPr id="30723" name="Content Placeholder 2"/>
          <p:cNvSpPr>
            <a:spLocks noGrp="1"/>
          </p:cNvSpPr>
          <p:nvPr>
            <p:ph idx="1"/>
          </p:nvPr>
        </p:nvSpPr>
        <p:spPr/>
        <p:txBody>
          <a:bodyPr>
            <a:normAutofit fontScale="92500" lnSpcReduction="10000"/>
          </a:bodyPr>
          <a:lstStyle/>
          <a:p>
            <a:r>
              <a:rPr lang="en-US" dirty="0"/>
              <a:t>Waterfall is document driven</a:t>
            </a:r>
          </a:p>
          <a:p>
            <a:pPr lvl="1"/>
            <a:r>
              <a:rPr lang="en-US" dirty="0"/>
              <a:t>Documents: requirements specification, design specification, test-plan</a:t>
            </a:r>
          </a:p>
          <a:p>
            <a:pPr lvl="1"/>
            <a:r>
              <a:rPr lang="en-US" dirty="0"/>
              <a:t>These documents are crucial in achieving maintainability, traceability and visibility </a:t>
            </a:r>
          </a:p>
          <a:p>
            <a:pPr eaLnBrk="1" hangingPunct="1">
              <a:lnSpc>
                <a:spcPct val="90000"/>
              </a:lnSpc>
            </a:pPr>
            <a:r>
              <a:rPr lang="en-US" dirty="0"/>
              <a:t>Extended documentation after each phase</a:t>
            </a:r>
            <a:r>
              <a:rPr lang="tr-TR" dirty="0"/>
              <a:t>. </a:t>
            </a:r>
            <a:r>
              <a:rPr lang="en-US" dirty="0"/>
              <a:t>Why?</a:t>
            </a:r>
          </a:p>
          <a:p>
            <a:pPr lvl="1" eaLnBrk="1" hangingPunct="1">
              <a:lnSpc>
                <a:spcPct val="90000"/>
              </a:lnSpc>
            </a:pPr>
            <a:r>
              <a:rPr lang="en-US" dirty="0"/>
              <a:t>Verbal record is too intangible for management decisions</a:t>
            </a:r>
          </a:p>
          <a:p>
            <a:pPr lvl="1" eaLnBrk="1" hangingPunct="1">
              <a:lnSpc>
                <a:spcPct val="90000"/>
              </a:lnSpc>
            </a:pPr>
            <a:r>
              <a:rPr lang="en-US" dirty="0"/>
              <a:t>Written description forces to provide tangible evidence for completion</a:t>
            </a:r>
          </a:p>
          <a:p>
            <a:pPr lvl="2" eaLnBrk="1" hangingPunct="1">
              <a:lnSpc>
                <a:spcPct val="90000"/>
              </a:lnSpc>
            </a:pPr>
            <a:r>
              <a:rPr lang="en-US" dirty="0"/>
              <a:t>Prevents “I am 90% complete” syndrome</a:t>
            </a:r>
          </a:p>
          <a:p>
            <a:pPr lvl="1" eaLnBrk="1" hangingPunct="1">
              <a:lnSpc>
                <a:spcPct val="90000"/>
              </a:lnSpc>
            </a:pPr>
            <a:r>
              <a:rPr lang="en-US" dirty="0"/>
              <a:t>In early phases, design=documentation and specification=documentation</a:t>
            </a:r>
          </a:p>
          <a:p>
            <a:pPr lvl="1" eaLnBrk="1" hangingPunct="1">
              <a:lnSpc>
                <a:spcPct val="90000"/>
              </a:lnSpc>
            </a:pPr>
            <a:r>
              <a:rPr lang="en-US" dirty="0"/>
              <a:t>Permits effective redesign</a:t>
            </a:r>
            <a:r>
              <a:rPr lang="tr-TR" dirty="0"/>
              <a:t> and </a:t>
            </a:r>
            <a:r>
              <a:rPr lang="tr-TR" b="1" i="1" dirty="0"/>
              <a:t>s</a:t>
            </a:r>
            <a:r>
              <a:rPr lang="en-US" b="1" i="1" dirty="0"/>
              <a:t>hared understanding</a:t>
            </a:r>
            <a:r>
              <a:rPr lang="en-US" dirty="0"/>
              <a:t> of the project</a:t>
            </a:r>
          </a:p>
          <a:p>
            <a:pPr>
              <a:lnSpc>
                <a:spcPct val="90000"/>
              </a:lnSpc>
            </a:pPr>
            <a:r>
              <a:rPr lang="en-US" dirty="0"/>
              <a:t>the process visible so managers can monitor progress against the development plan</a:t>
            </a:r>
          </a:p>
          <a:p>
            <a:pPr>
              <a:lnSpc>
                <a:spcPct val="90000"/>
              </a:lnSpc>
            </a:pPr>
            <a:endParaRPr lang="en-US" dirty="0"/>
          </a:p>
          <a:p>
            <a:endParaRPr lang="en-US" dirty="0"/>
          </a:p>
        </p:txBody>
      </p:sp>
    </p:spTree>
    <p:extLst>
      <p:ext uri="{BB962C8B-B14F-4D97-AF65-F5344CB8AC3E}">
        <p14:creationId xmlns:p14="http://schemas.microsoft.com/office/powerpoint/2010/main" val="142828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tr-TR"/>
              <a:t>The Waterfall Model - Problems</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6C5F836-356D-47AC-ABB8-A8888A4F4291}" type="slidenum">
              <a:rPr lang="en-US" altLang="tr-TR" sz="1400">
                <a:latin typeface="Arial" pitchFamily="34" charset="0"/>
              </a:rPr>
              <a:pPr eaLnBrk="1" hangingPunct="1"/>
              <a:t>21</a:t>
            </a:fld>
            <a:endParaRPr lang="en-US" altLang="tr-TR" sz="1400">
              <a:latin typeface="Arial" pitchFamily="34" charset="0"/>
            </a:endParaRPr>
          </a:p>
        </p:txBody>
      </p:sp>
      <p:sp>
        <p:nvSpPr>
          <p:cNvPr id="8196" name="Rectangle 3"/>
          <p:cNvSpPr>
            <a:spLocks noGrp="1" noChangeArrowheads="1"/>
          </p:cNvSpPr>
          <p:nvPr>
            <p:ph sz="quarter" idx="1"/>
          </p:nvPr>
        </p:nvSpPr>
        <p:spPr>
          <a:xfrm>
            <a:off x="544016" y="1412776"/>
            <a:ext cx="7772400" cy="4572000"/>
          </a:xfrm>
        </p:spPr>
        <p:txBody>
          <a:bodyPr>
            <a:normAutofit/>
          </a:bodyPr>
          <a:lstStyle/>
          <a:p>
            <a:pPr eaLnBrk="1" hangingPunct="1">
              <a:lnSpc>
                <a:spcPct val="90000"/>
              </a:lnSpc>
            </a:pPr>
            <a:r>
              <a:rPr lang="en-US" altLang="tr-TR" sz="2800" dirty="0"/>
              <a:t>Real projects rarely follow the sequential flow</a:t>
            </a:r>
          </a:p>
          <a:p>
            <a:pPr lvl="1" eaLnBrk="1" hangingPunct="1">
              <a:lnSpc>
                <a:spcPct val="90000"/>
              </a:lnSpc>
            </a:pPr>
            <a:r>
              <a:rPr lang="en-US" altLang="tr-TR" sz="2400" dirty="0"/>
              <a:t>Accommodates iteration indirectly</a:t>
            </a:r>
          </a:p>
          <a:p>
            <a:pPr lvl="1" eaLnBrk="1" hangingPunct="1">
              <a:lnSpc>
                <a:spcPct val="90000"/>
              </a:lnSpc>
            </a:pPr>
            <a:r>
              <a:rPr lang="en-US" altLang="tr-TR" sz="2400" dirty="0"/>
              <a:t>Changes can cause confusion</a:t>
            </a:r>
          </a:p>
          <a:p>
            <a:pPr eaLnBrk="1" hangingPunct="1">
              <a:lnSpc>
                <a:spcPct val="90000"/>
              </a:lnSpc>
            </a:pPr>
            <a:r>
              <a:rPr lang="en-US" altLang="tr-TR" sz="2800" dirty="0"/>
              <a:t>It is often difficult for the customer to state all requirements explicitly</a:t>
            </a:r>
          </a:p>
          <a:p>
            <a:pPr lvl="1" eaLnBrk="1" hangingPunct="1">
              <a:lnSpc>
                <a:spcPct val="90000"/>
              </a:lnSpc>
            </a:pPr>
            <a:r>
              <a:rPr lang="en-US" altLang="tr-TR" sz="2400" dirty="0"/>
              <a:t>Has difficulty accommodating the natural uncertainty that exists at the beginning of many projects</a:t>
            </a:r>
          </a:p>
        </p:txBody>
      </p:sp>
    </p:spTree>
    <p:extLst>
      <p:ext uri="{BB962C8B-B14F-4D97-AF65-F5344CB8AC3E}">
        <p14:creationId xmlns:p14="http://schemas.microsoft.com/office/powerpoint/2010/main" val="112823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problems</a:t>
            </a:r>
            <a:endParaRPr lang="tr-TR" dirty="0"/>
          </a:p>
        </p:txBody>
      </p:sp>
      <p:sp>
        <p:nvSpPr>
          <p:cNvPr id="3" name="Content Placeholder 2"/>
          <p:cNvSpPr>
            <a:spLocks noGrp="1"/>
          </p:cNvSpPr>
          <p:nvPr>
            <p:ph idx="1"/>
          </p:nvPr>
        </p:nvSpPr>
        <p:spPr/>
        <p:txBody>
          <a:bodyPr>
            <a:normAutofit lnSpcReduction="10000"/>
          </a:bodyPr>
          <a:lstStyle/>
          <a:p>
            <a:r>
              <a:rPr lang="en-US" dirty="0"/>
              <a:t>A working model of the software is not available until late in the project life-span</a:t>
            </a:r>
          </a:p>
          <a:p>
            <a:pPr lvl="1"/>
            <a:r>
              <a:rPr lang="en-US" dirty="0"/>
              <a:t>an undetected mistake can be very costly to fix</a:t>
            </a:r>
          </a:p>
          <a:p>
            <a:pPr lvl="1"/>
            <a:r>
              <a:rPr lang="en-US" dirty="0"/>
              <a:t>the delivered program may not meet the customer’s needs</a:t>
            </a:r>
          </a:p>
          <a:p>
            <a:r>
              <a:rPr lang="en-US" dirty="0"/>
              <a:t>the requirements have to be stated completely before the implementation starts. It is often difficult for the customer to state all requirements explicitly</a:t>
            </a:r>
          </a:p>
          <a:p>
            <a:r>
              <a:rPr lang="en-US" dirty="0"/>
              <a:t>Redoing the whole phase is an enormous piece of work</a:t>
            </a:r>
          </a:p>
          <a:p>
            <a:r>
              <a:rPr lang="en-US" dirty="0"/>
              <a:t>Influence from other phases or events are not considered.</a:t>
            </a:r>
            <a:endParaRPr lang="tr-TR" dirty="0"/>
          </a:p>
          <a:p>
            <a:pPr lvl="1"/>
            <a:r>
              <a:rPr lang="en-US" sz="1800" i="1" dirty="0"/>
              <a:t>For example: Errors found in test stage might be influenced from;</a:t>
            </a:r>
            <a:br>
              <a:rPr lang="en-US" sz="1800" i="1" dirty="0"/>
            </a:br>
            <a:r>
              <a:rPr lang="en-US" sz="1800" i="1" dirty="0"/>
              <a:t>          Effect of new hires</a:t>
            </a:r>
            <a:r>
              <a:rPr lang="en-US" sz="1800" dirty="0"/>
              <a:t>,</a:t>
            </a:r>
            <a:br>
              <a:rPr lang="en-US" sz="1800" i="1" dirty="0"/>
            </a:br>
            <a:r>
              <a:rPr lang="en-US" sz="1800" i="1" dirty="0"/>
              <a:t>          Frustration among group members</a:t>
            </a:r>
            <a:r>
              <a:rPr lang="tr-TR" dirty="0"/>
              <a:t>.</a:t>
            </a:r>
            <a:endParaRPr lang="en-US" dirty="0"/>
          </a:p>
          <a:p>
            <a:pPr lvl="1"/>
            <a:endParaRPr lang="en-US" dirty="0"/>
          </a:p>
          <a:p>
            <a:endParaRPr lang="tr-TR"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Tree>
    <p:extLst>
      <p:ext uri="{BB962C8B-B14F-4D97-AF65-F5344CB8AC3E}">
        <p14:creationId xmlns:p14="http://schemas.microsoft.com/office/powerpoint/2010/main" val="2240465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Workarounds</a:t>
            </a:r>
            <a:endParaRPr lang="tr-TR" dirty="0"/>
          </a:p>
        </p:txBody>
      </p:sp>
      <p:sp>
        <p:nvSpPr>
          <p:cNvPr id="3" name="Content Placeholder 2"/>
          <p:cNvSpPr>
            <a:spLocks noGrp="1"/>
          </p:cNvSpPr>
          <p:nvPr>
            <p:ph idx="1"/>
          </p:nvPr>
        </p:nvSpPr>
        <p:spPr/>
        <p:txBody>
          <a:bodyPr>
            <a:normAutofit/>
          </a:bodyPr>
          <a:lstStyle/>
          <a:p>
            <a:r>
              <a:rPr lang="en-US" dirty="0"/>
              <a:t>Involve customers before final delivery= Reviews</a:t>
            </a:r>
          </a:p>
          <a:p>
            <a:pPr lvl="1"/>
            <a:r>
              <a:rPr lang="en-US" dirty="0"/>
              <a:t>Review the documents with the customer</a:t>
            </a:r>
          </a:p>
          <a:p>
            <a:r>
              <a:rPr lang="en-US" dirty="0"/>
              <a:t>What if the product is totally original? Some experimentation is required before building the system</a:t>
            </a:r>
          </a:p>
          <a:p>
            <a:pPr lvl="1"/>
            <a:r>
              <a:rPr lang="en-US" dirty="0"/>
              <a:t>Prototypes!</a:t>
            </a:r>
          </a:p>
          <a:p>
            <a:pPr lvl="1"/>
            <a:r>
              <a:rPr lang="en-US" dirty="0"/>
              <a:t>Build it twice to test some key hypothesis</a:t>
            </a:r>
          </a:p>
          <a:p>
            <a:pPr lvl="1"/>
            <a:r>
              <a:rPr lang="en-US" altLang="tr-TR" dirty="0"/>
              <a:t>Build once to get feedback. Build the second to deliver</a:t>
            </a:r>
            <a:endParaRPr lang="en-US" dirty="0"/>
          </a:p>
          <a:p>
            <a:pPr lvl="1"/>
            <a:r>
              <a:rPr lang="en-US" dirty="0"/>
              <a:t>Beware, prototypes are dirty. Do not bring them into real production. Throw them out.</a:t>
            </a:r>
          </a:p>
          <a:p>
            <a:pPr lvl="1"/>
            <a:r>
              <a:rPr lang="en-US" dirty="0"/>
              <a:t>Use them to identify requirements</a:t>
            </a:r>
          </a:p>
          <a:p>
            <a:pPr lvl="2"/>
            <a:r>
              <a:rPr lang="en-US" dirty="0"/>
              <a:t>Test your hypothesis</a:t>
            </a:r>
          </a:p>
          <a:p>
            <a:pPr lvl="2"/>
            <a:r>
              <a:rPr lang="en-US" dirty="0"/>
              <a:t>Interact with customer to clarify things</a:t>
            </a:r>
          </a:p>
          <a:p>
            <a:pPr lvl="1"/>
            <a:endParaRPr lang="en-US" dirty="0"/>
          </a:p>
          <a:p>
            <a:pPr lvl="1"/>
            <a:endParaRPr lang="tr-TR"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Tree>
    <p:extLst>
      <p:ext uri="{BB962C8B-B14F-4D97-AF65-F5344CB8AC3E}">
        <p14:creationId xmlns:p14="http://schemas.microsoft.com/office/powerpoint/2010/main" val="216157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tr-TR" dirty="0"/>
              <a:t>Rapid Prototyping – Throwaway prototypes</a:t>
            </a:r>
          </a:p>
        </p:txBody>
      </p:sp>
      <p:sp>
        <p:nvSpPr>
          <p:cNvPr id="34819" name="Rectangle 3"/>
          <p:cNvSpPr>
            <a:spLocks noGrp="1" noChangeArrowheads="1"/>
          </p:cNvSpPr>
          <p:nvPr>
            <p:ph type="body" idx="1"/>
          </p:nvPr>
        </p:nvSpPr>
        <p:spPr/>
        <p:txBody>
          <a:bodyPr/>
          <a:lstStyle/>
          <a:p>
            <a:pPr eaLnBrk="1" hangingPunct="1"/>
            <a:r>
              <a:rPr lang="en-US" altLang="tr-TR" sz="2400"/>
              <a:t>Especially useful for interactive applications</a:t>
            </a:r>
          </a:p>
          <a:p>
            <a:pPr eaLnBrk="1" hangingPunct="1"/>
            <a:r>
              <a:rPr lang="en-US" altLang="tr-TR" sz="2400"/>
              <a:t>After an initial requirements analysis, a quick design is developed</a:t>
            </a:r>
          </a:p>
          <a:p>
            <a:pPr eaLnBrk="1" hangingPunct="1"/>
            <a:r>
              <a:rPr lang="en-US" altLang="tr-TR" sz="2400"/>
              <a:t>This quick design should focus on aspects of the software that will be visible to the user such as input/output formats</a:t>
            </a:r>
          </a:p>
          <a:p>
            <a:pPr eaLnBrk="1" hangingPunct="1"/>
            <a:r>
              <a:rPr lang="en-US" altLang="tr-TR" sz="2400"/>
              <a:t>The quick design is used to construct a prototype </a:t>
            </a:r>
          </a:p>
          <a:p>
            <a:pPr eaLnBrk="1" hangingPunct="1"/>
            <a:r>
              <a:rPr lang="en-US" altLang="tr-TR" sz="2400"/>
              <a:t>The prototype is reviewed by the customer and/or user to refine the requirements for the software to be developed</a:t>
            </a:r>
          </a:p>
          <a:p>
            <a:pPr eaLnBrk="1" hangingPunct="1"/>
            <a:r>
              <a:rPr lang="en-US" altLang="tr-TR" sz="2400"/>
              <a:t>Prototype serves as a mechanism for identifying software requirements</a:t>
            </a:r>
          </a:p>
        </p:txBody>
      </p:sp>
    </p:spTree>
    <p:extLst>
      <p:ext uri="{BB962C8B-B14F-4D97-AF65-F5344CB8AC3E}">
        <p14:creationId xmlns:p14="http://schemas.microsoft.com/office/powerpoint/2010/main" val="295048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tr-TR"/>
              <a:t>Rapid Prototyping</a:t>
            </a:r>
          </a:p>
        </p:txBody>
      </p:sp>
      <p:sp>
        <p:nvSpPr>
          <p:cNvPr id="35843" name="Rectangle 3"/>
          <p:cNvSpPr>
            <a:spLocks noGrp="1" noChangeArrowheads="1"/>
          </p:cNvSpPr>
          <p:nvPr>
            <p:ph type="body" idx="1"/>
          </p:nvPr>
        </p:nvSpPr>
        <p:spPr/>
        <p:txBody>
          <a:bodyPr/>
          <a:lstStyle/>
          <a:p>
            <a:pPr eaLnBrk="1" hangingPunct="1"/>
            <a:r>
              <a:rPr lang="en-US" altLang="tr-TR"/>
              <a:t>Dangers of prototyping</a:t>
            </a:r>
          </a:p>
          <a:p>
            <a:pPr lvl="1" eaLnBrk="1" hangingPunct="1"/>
            <a:r>
              <a:rPr lang="en-US" altLang="tr-TR"/>
              <a:t>The quick and possibly poor choices made in the design and the implementation of the prototype may influence the real product</a:t>
            </a:r>
          </a:p>
          <a:p>
            <a:pPr lvl="1" eaLnBrk="1" hangingPunct="1"/>
            <a:r>
              <a:rPr lang="en-US" altLang="tr-TR"/>
              <a:t>After seeing a prototype customer may demand a working product fast</a:t>
            </a:r>
          </a:p>
          <a:p>
            <a:pPr lvl="1" eaLnBrk="1" hangingPunct="1"/>
            <a:r>
              <a:rPr lang="en-US" altLang="tr-TR"/>
              <a:t>The prototype becomes the requirements specification. Since requirements specification serves as a contract between customer and developer, a prototype may not be a good contract   </a:t>
            </a:r>
          </a:p>
          <a:p>
            <a:pPr eaLnBrk="1" hangingPunct="1"/>
            <a:endParaRPr lang="en-US" altLang="tr-TR"/>
          </a:p>
        </p:txBody>
      </p:sp>
    </p:spTree>
    <p:extLst>
      <p:ext uri="{BB962C8B-B14F-4D97-AF65-F5344CB8AC3E}">
        <p14:creationId xmlns:p14="http://schemas.microsoft.com/office/powerpoint/2010/main" val="230502921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342900" lvl="1" indent="-342900">
              <a:spcBef>
                <a:spcPts val="600"/>
              </a:spcBef>
              <a:spcAft>
                <a:spcPts val="600"/>
              </a:spcAft>
              <a:buFont typeface="Wingdings" charset="2"/>
              <a:buChar char="²"/>
            </a:pPr>
            <a:r>
              <a:rPr lang="en-US" sz="2400" dirty="0"/>
              <a:t>Waterfall: all parts seems to integrate well but we have a number of problems in real life</a:t>
            </a:r>
          </a:p>
          <a:p>
            <a:pPr lvl="1"/>
            <a:r>
              <a:rPr lang="en-US" dirty="0"/>
              <a:t>Software development is not sequential, need feedback from other phases</a:t>
            </a:r>
          </a:p>
          <a:p>
            <a:r>
              <a:rPr lang="en-US" dirty="0"/>
              <a:t>Use waterfall only if requirements are stable</a:t>
            </a:r>
          </a:p>
          <a:p>
            <a:pPr lvl="1"/>
            <a:r>
              <a:rPr lang="en-US" dirty="0"/>
              <a:t>Well understood and unlikely to change radically</a:t>
            </a:r>
          </a:p>
          <a:p>
            <a:r>
              <a:rPr lang="en-US" dirty="0"/>
              <a:t>Since waterfall is consistent with other engineering processes, it is still used</a:t>
            </a:r>
          </a:p>
          <a:p>
            <a:pPr lvl="1"/>
            <a:r>
              <a:rPr lang="en-US" dirty="0"/>
              <a:t>Several variants of waterfall</a:t>
            </a:r>
          </a:p>
          <a:p>
            <a:pPr lvl="1"/>
            <a:r>
              <a:rPr lang="en-US" dirty="0"/>
              <a:t>Overlapping phases in practice</a:t>
            </a:r>
            <a:endParaRPr lang="tr-TR"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Tree>
    <p:extLst>
      <p:ext uri="{BB962C8B-B14F-4D97-AF65-F5344CB8AC3E}">
        <p14:creationId xmlns:p14="http://schemas.microsoft.com/office/powerpoint/2010/main" val="2785814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dirty="0"/>
              <a:t>Incremental</a:t>
            </a:r>
          </a:p>
        </p:txBody>
      </p:sp>
      <p:sp>
        <p:nvSpPr>
          <p:cNvPr id="108547" name="Rectangle 3"/>
          <p:cNvSpPr>
            <a:spLocks noGrp="1" noChangeArrowheads="1"/>
          </p:cNvSpPr>
          <p:nvPr>
            <p:ph type="body" idx="1"/>
          </p:nvPr>
        </p:nvSpPr>
        <p:spPr/>
        <p:txBody>
          <a:bodyPr/>
          <a:lstStyle/>
          <a:p>
            <a:r>
              <a:rPr lang="en-GB" dirty="0"/>
              <a:t>Rather than deliver the system as a single delivery, the development and delivery is broken down into increments with each increment delivering part of the required functionality.</a:t>
            </a:r>
          </a:p>
          <a:p>
            <a:r>
              <a:rPr lang="en-GB" dirty="0"/>
              <a:t>User requirements are prioritised and the </a:t>
            </a:r>
            <a:r>
              <a:rPr lang="en-GB" b="1" dirty="0"/>
              <a:t>highest priority </a:t>
            </a:r>
            <a:r>
              <a:rPr lang="en-GB" dirty="0"/>
              <a:t>requirements are included in early increments.</a:t>
            </a:r>
          </a:p>
          <a:p>
            <a:r>
              <a:rPr lang="en-GB" dirty="0"/>
              <a:t>Once the development of an increment is started, the requirements are frozen though requirements for later increments can continue to evolve.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1810783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tr-TR" dirty="0"/>
              <a:t>Incremental Process Models </a:t>
            </a:r>
            <a:endParaRPr lang="en-US" dirty="0"/>
          </a:p>
        </p:txBody>
      </p:sp>
      <p:grpSp>
        <p:nvGrpSpPr>
          <p:cNvPr id="53251" name="Group 3"/>
          <p:cNvGrpSpPr>
            <a:grpSpLocks/>
          </p:cNvGrpSpPr>
          <p:nvPr/>
        </p:nvGrpSpPr>
        <p:grpSpPr bwMode="auto">
          <a:xfrm>
            <a:off x="684213" y="1989138"/>
            <a:ext cx="5472112" cy="746125"/>
            <a:chOff x="431" y="1253"/>
            <a:chExt cx="3447" cy="470"/>
          </a:xfrm>
        </p:grpSpPr>
        <p:sp>
          <p:nvSpPr>
            <p:cNvPr id="135172" name="desk1"/>
            <p:cNvSpPr>
              <a:spLocks noEditPoints="1" noChangeArrowheads="1"/>
            </p:cNvSpPr>
            <p:nvPr/>
          </p:nvSpPr>
          <p:spPr bwMode="auto">
            <a:xfrm>
              <a:off x="431"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Analysis</a:t>
              </a:r>
            </a:p>
          </p:txBody>
        </p:sp>
        <p:sp>
          <p:nvSpPr>
            <p:cNvPr id="135173" name="desk1"/>
            <p:cNvSpPr>
              <a:spLocks noEditPoints="1" noChangeArrowheads="1"/>
            </p:cNvSpPr>
            <p:nvPr/>
          </p:nvSpPr>
          <p:spPr bwMode="auto">
            <a:xfrm>
              <a:off x="115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Design</a:t>
              </a:r>
            </a:p>
          </p:txBody>
        </p:sp>
        <p:sp>
          <p:nvSpPr>
            <p:cNvPr id="135174" name="desk1"/>
            <p:cNvSpPr>
              <a:spLocks noEditPoints="1" noChangeArrowheads="1"/>
            </p:cNvSpPr>
            <p:nvPr/>
          </p:nvSpPr>
          <p:spPr bwMode="auto">
            <a:xfrm>
              <a:off x="183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Code</a:t>
              </a:r>
            </a:p>
          </p:txBody>
        </p:sp>
        <p:sp>
          <p:nvSpPr>
            <p:cNvPr id="135175" name="desk1"/>
            <p:cNvSpPr>
              <a:spLocks noEditPoints="1" noChangeArrowheads="1"/>
            </p:cNvSpPr>
            <p:nvPr/>
          </p:nvSpPr>
          <p:spPr bwMode="auto">
            <a:xfrm>
              <a:off x="2563"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Test</a:t>
              </a:r>
            </a:p>
          </p:txBody>
        </p:sp>
        <p:sp>
          <p:nvSpPr>
            <p:cNvPr id="135176" name="desk1"/>
            <p:cNvSpPr>
              <a:spLocks noEditPoints="1" noChangeArrowheads="1"/>
            </p:cNvSpPr>
            <p:nvPr/>
          </p:nvSpPr>
          <p:spPr bwMode="auto">
            <a:xfrm>
              <a:off x="3334"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prstDash val="sysDot"/>
              <a:miter lim="800000"/>
              <a:headEnd/>
              <a:tailEnd/>
            </a:ln>
            <a:effectLst>
              <a:outerShdw dist="107763" dir="2700000" algn="ctr" rotWithShape="0">
                <a:srgbClr val="808080"/>
              </a:outerShdw>
            </a:effectLst>
          </p:spPr>
          <p:txBody>
            <a:bodyPr anchor="ctr" anchorCtr="1"/>
            <a:lstStyle/>
            <a:p>
              <a:pPr algn="ctr" eaLnBrk="1" hangingPunct="1">
                <a:defRPr/>
              </a:pPr>
              <a:r>
                <a:rPr lang="en-US" sz="900">
                  <a:latin typeface="Arial" charset="0"/>
                </a:rPr>
                <a:t>Increment #1</a:t>
              </a:r>
            </a:p>
          </p:txBody>
        </p:sp>
        <p:cxnSp>
          <p:nvCxnSpPr>
            <p:cNvPr id="53283" name="AutoShape 9"/>
            <p:cNvCxnSpPr>
              <a:cxnSpLocks noChangeShapeType="1"/>
              <a:stCxn id="135172" idx="5"/>
              <a:endCxn id="135173" idx="7"/>
            </p:cNvCxnSpPr>
            <p:nvPr/>
          </p:nvCxnSpPr>
          <p:spPr bwMode="auto">
            <a:xfrm>
              <a:off x="975"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84" name="AutoShape 10"/>
            <p:cNvCxnSpPr>
              <a:cxnSpLocks noChangeShapeType="1"/>
              <a:stCxn id="135173" idx="5"/>
              <a:endCxn id="135174" idx="7"/>
            </p:cNvCxnSpPr>
            <p:nvPr/>
          </p:nvCxnSpPr>
          <p:spPr bwMode="auto">
            <a:xfrm>
              <a:off x="1701" y="1351"/>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85" name="AutoShape 11"/>
            <p:cNvCxnSpPr>
              <a:cxnSpLocks noChangeShapeType="1"/>
              <a:stCxn id="135174" idx="5"/>
              <a:endCxn id="135175" idx="7"/>
            </p:cNvCxnSpPr>
            <p:nvPr/>
          </p:nvCxnSpPr>
          <p:spPr bwMode="auto">
            <a:xfrm>
              <a:off x="2381"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86" name="AutoShape 12"/>
            <p:cNvCxnSpPr>
              <a:cxnSpLocks noChangeShapeType="1"/>
              <a:stCxn id="135175" idx="5"/>
              <a:endCxn id="135176" idx="7"/>
            </p:cNvCxnSpPr>
            <p:nvPr/>
          </p:nvCxnSpPr>
          <p:spPr bwMode="auto">
            <a:xfrm>
              <a:off x="3107" y="1351"/>
              <a:ext cx="22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87" name="Text Box 13"/>
            <p:cNvSpPr txBox="1">
              <a:spLocks noChangeArrowheads="1"/>
            </p:cNvSpPr>
            <p:nvPr/>
          </p:nvSpPr>
          <p:spPr bwMode="auto">
            <a:xfrm>
              <a:off x="1733" y="1492"/>
              <a:ext cx="9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Increment #1</a:t>
              </a:r>
            </a:p>
          </p:txBody>
        </p:sp>
      </p:grpSp>
      <p:grpSp>
        <p:nvGrpSpPr>
          <p:cNvPr id="53252" name="Group 14"/>
          <p:cNvGrpSpPr>
            <a:grpSpLocks/>
          </p:cNvGrpSpPr>
          <p:nvPr/>
        </p:nvGrpSpPr>
        <p:grpSpPr bwMode="auto">
          <a:xfrm>
            <a:off x="2124075" y="3114675"/>
            <a:ext cx="5472113" cy="746125"/>
            <a:chOff x="431" y="1253"/>
            <a:chExt cx="3447" cy="470"/>
          </a:xfrm>
        </p:grpSpPr>
        <p:sp>
          <p:nvSpPr>
            <p:cNvPr id="135183" name="desk1"/>
            <p:cNvSpPr>
              <a:spLocks noEditPoints="1" noChangeArrowheads="1"/>
            </p:cNvSpPr>
            <p:nvPr/>
          </p:nvSpPr>
          <p:spPr bwMode="auto">
            <a:xfrm>
              <a:off x="431"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Analysis</a:t>
              </a:r>
            </a:p>
          </p:txBody>
        </p:sp>
        <p:sp>
          <p:nvSpPr>
            <p:cNvPr id="135184" name="desk1"/>
            <p:cNvSpPr>
              <a:spLocks noEditPoints="1" noChangeArrowheads="1"/>
            </p:cNvSpPr>
            <p:nvPr/>
          </p:nvSpPr>
          <p:spPr bwMode="auto">
            <a:xfrm>
              <a:off x="115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Design</a:t>
              </a:r>
            </a:p>
          </p:txBody>
        </p:sp>
        <p:sp>
          <p:nvSpPr>
            <p:cNvPr id="135185" name="desk1"/>
            <p:cNvSpPr>
              <a:spLocks noEditPoints="1" noChangeArrowheads="1"/>
            </p:cNvSpPr>
            <p:nvPr/>
          </p:nvSpPr>
          <p:spPr bwMode="auto">
            <a:xfrm>
              <a:off x="183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Code</a:t>
              </a:r>
            </a:p>
          </p:txBody>
        </p:sp>
        <p:sp>
          <p:nvSpPr>
            <p:cNvPr id="135186" name="desk1"/>
            <p:cNvSpPr>
              <a:spLocks noEditPoints="1" noChangeArrowheads="1"/>
            </p:cNvSpPr>
            <p:nvPr/>
          </p:nvSpPr>
          <p:spPr bwMode="auto">
            <a:xfrm>
              <a:off x="2563"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Test</a:t>
              </a:r>
            </a:p>
          </p:txBody>
        </p:sp>
        <p:sp>
          <p:nvSpPr>
            <p:cNvPr id="135187" name="desk1"/>
            <p:cNvSpPr>
              <a:spLocks noEditPoints="1" noChangeArrowheads="1"/>
            </p:cNvSpPr>
            <p:nvPr/>
          </p:nvSpPr>
          <p:spPr bwMode="auto">
            <a:xfrm>
              <a:off x="3334"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prstDash val="sysDot"/>
              <a:miter lim="800000"/>
              <a:headEnd/>
              <a:tailEnd/>
            </a:ln>
            <a:effectLst>
              <a:outerShdw dist="107763" dir="2700000" algn="ctr" rotWithShape="0">
                <a:srgbClr val="808080"/>
              </a:outerShdw>
            </a:effectLst>
          </p:spPr>
          <p:txBody>
            <a:bodyPr anchor="ctr" anchorCtr="1"/>
            <a:lstStyle/>
            <a:p>
              <a:pPr algn="ctr" eaLnBrk="1" hangingPunct="1">
                <a:defRPr/>
              </a:pPr>
              <a:r>
                <a:rPr lang="en-US" sz="900">
                  <a:latin typeface="Arial" charset="0"/>
                </a:rPr>
                <a:t>Increment #2</a:t>
              </a:r>
            </a:p>
          </p:txBody>
        </p:sp>
        <p:cxnSp>
          <p:nvCxnSpPr>
            <p:cNvPr id="53273" name="AutoShape 20"/>
            <p:cNvCxnSpPr>
              <a:cxnSpLocks noChangeShapeType="1"/>
              <a:stCxn id="135183" idx="5"/>
              <a:endCxn id="135184" idx="7"/>
            </p:cNvCxnSpPr>
            <p:nvPr/>
          </p:nvCxnSpPr>
          <p:spPr bwMode="auto">
            <a:xfrm>
              <a:off x="975"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4" name="AutoShape 21"/>
            <p:cNvCxnSpPr>
              <a:cxnSpLocks noChangeShapeType="1"/>
              <a:stCxn id="135184" idx="5"/>
              <a:endCxn id="135185" idx="7"/>
            </p:cNvCxnSpPr>
            <p:nvPr/>
          </p:nvCxnSpPr>
          <p:spPr bwMode="auto">
            <a:xfrm>
              <a:off x="1701" y="1351"/>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5" name="AutoShape 22"/>
            <p:cNvCxnSpPr>
              <a:cxnSpLocks noChangeShapeType="1"/>
              <a:stCxn id="135185" idx="5"/>
              <a:endCxn id="135186" idx="7"/>
            </p:cNvCxnSpPr>
            <p:nvPr/>
          </p:nvCxnSpPr>
          <p:spPr bwMode="auto">
            <a:xfrm>
              <a:off x="2381"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6" name="AutoShape 23"/>
            <p:cNvCxnSpPr>
              <a:cxnSpLocks noChangeShapeType="1"/>
              <a:stCxn id="135186" idx="5"/>
              <a:endCxn id="135187" idx="7"/>
            </p:cNvCxnSpPr>
            <p:nvPr/>
          </p:nvCxnSpPr>
          <p:spPr bwMode="auto">
            <a:xfrm>
              <a:off x="3107" y="1351"/>
              <a:ext cx="22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7" name="Text Box 24"/>
            <p:cNvSpPr txBox="1">
              <a:spLocks noChangeArrowheads="1"/>
            </p:cNvSpPr>
            <p:nvPr/>
          </p:nvSpPr>
          <p:spPr bwMode="auto">
            <a:xfrm>
              <a:off x="1733" y="1492"/>
              <a:ext cx="9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Increment #2</a:t>
              </a:r>
            </a:p>
          </p:txBody>
        </p:sp>
      </p:grpSp>
      <p:grpSp>
        <p:nvGrpSpPr>
          <p:cNvPr id="53253" name="Group 25"/>
          <p:cNvGrpSpPr>
            <a:grpSpLocks/>
          </p:cNvGrpSpPr>
          <p:nvPr/>
        </p:nvGrpSpPr>
        <p:grpSpPr bwMode="auto">
          <a:xfrm>
            <a:off x="3492500" y="4365625"/>
            <a:ext cx="5472113" cy="746125"/>
            <a:chOff x="431" y="1253"/>
            <a:chExt cx="3447" cy="470"/>
          </a:xfrm>
        </p:grpSpPr>
        <p:sp>
          <p:nvSpPr>
            <p:cNvPr id="135194" name="desk1"/>
            <p:cNvSpPr>
              <a:spLocks noEditPoints="1" noChangeArrowheads="1"/>
            </p:cNvSpPr>
            <p:nvPr/>
          </p:nvSpPr>
          <p:spPr bwMode="auto">
            <a:xfrm>
              <a:off x="431"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Analysis</a:t>
              </a:r>
            </a:p>
          </p:txBody>
        </p:sp>
        <p:sp>
          <p:nvSpPr>
            <p:cNvPr id="135195" name="desk1"/>
            <p:cNvSpPr>
              <a:spLocks noEditPoints="1" noChangeArrowheads="1"/>
            </p:cNvSpPr>
            <p:nvPr/>
          </p:nvSpPr>
          <p:spPr bwMode="auto">
            <a:xfrm>
              <a:off x="115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Design</a:t>
              </a:r>
            </a:p>
          </p:txBody>
        </p:sp>
        <p:sp>
          <p:nvSpPr>
            <p:cNvPr id="135196" name="desk1"/>
            <p:cNvSpPr>
              <a:spLocks noEditPoints="1" noChangeArrowheads="1"/>
            </p:cNvSpPr>
            <p:nvPr/>
          </p:nvSpPr>
          <p:spPr bwMode="auto">
            <a:xfrm>
              <a:off x="183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Code</a:t>
              </a:r>
            </a:p>
          </p:txBody>
        </p:sp>
        <p:sp>
          <p:nvSpPr>
            <p:cNvPr id="135197" name="desk1"/>
            <p:cNvSpPr>
              <a:spLocks noEditPoints="1" noChangeArrowheads="1"/>
            </p:cNvSpPr>
            <p:nvPr/>
          </p:nvSpPr>
          <p:spPr bwMode="auto">
            <a:xfrm>
              <a:off x="2563"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Test</a:t>
              </a:r>
            </a:p>
          </p:txBody>
        </p:sp>
        <p:sp>
          <p:nvSpPr>
            <p:cNvPr id="135198" name="desk1"/>
            <p:cNvSpPr>
              <a:spLocks noEditPoints="1" noChangeArrowheads="1"/>
            </p:cNvSpPr>
            <p:nvPr/>
          </p:nvSpPr>
          <p:spPr bwMode="auto">
            <a:xfrm>
              <a:off x="3334"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prstDash val="sysDot"/>
              <a:miter lim="800000"/>
              <a:headEnd/>
              <a:tailEnd/>
            </a:ln>
            <a:effectLst>
              <a:outerShdw dist="107763" dir="2700000" algn="ctr" rotWithShape="0">
                <a:srgbClr val="808080"/>
              </a:outerShdw>
            </a:effectLst>
          </p:spPr>
          <p:txBody>
            <a:bodyPr anchor="ctr" anchorCtr="1"/>
            <a:lstStyle/>
            <a:p>
              <a:pPr algn="ctr" eaLnBrk="1" hangingPunct="1">
                <a:defRPr/>
              </a:pPr>
              <a:r>
                <a:rPr lang="en-US" sz="900">
                  <a:latin typeface="Arial" charset="0"/>
                </a:rPr>
                <a:t>Increment #3</a:t>
              </a:r>
            </a:p>
          </p:txBody>
        </p:sp>
        <p:cxnSp>
          <p:nvCxnSpPr>
            <p:cNvPr id="53263" name="AutoShape 31"/>
            <p:cNvCxnSpPr>
              <a:cxnSpLocks noChangeShapeType="1"/>
              <a:stCxn id="135194" idx="5"/>
              <a:endCxn id="135195" idx="7"/>
            </p:cNvCxnSpPr>
            <p:nvPr/>
          </p:nvCxnSpPr>
          <p:spPr bwMode="auto">
            <a:xfrm>
              <a:off x="975"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4" name="AutoShape 32"/>
            <p:cNvCxnSpPr>
              <a:cxnSpLocks noChangeShapeType="1"/>
              <a:stCxn id="135195" idx="5"/>
              <a:endCxn id="135196" idx="7"/>
            </p:cNvCxnSpPr>
            <p:nvPr/>
          </p:nvCxnSpPr>
          <p:spPr bwMode="auto">
            <a:xfrm>
              <a:off x="1701" y="1351"/>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5" name="AutoShape 33"/>
            <p:cNvCxnSpPr>
              <a:cxnSpLocks noChangeShapeType="1"/>
              <a:stCxn id="135196" idx="5"/>
              <a:endCxn id="135197" idx="7"/>
            </p:cNvCxnSpPr>
            <p:nvPr/>
          </p:nvCxnSpPr>
          <p:spPr bwMode="auto">
            <a:xfrm>
              <a:off x="2381"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6" name="AutoShape 34"/>
            <p:cNvCxnSpPr>
              <a:cxnSpLocks noChangeShapeType="1"/>
              <a:stCxn id="135197" idx="5"/>
              <a:endCxn id="135198" idx="7"/>
            </p:cNvCxnSpPr>
            <p:nvPr/>
          </p:nvCxnSpPr>
          <p:spPr bwMode="auto">
            <a:xfrm>
              <a:off x="3107" y="1351"/>
              <a:ext cx="22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67" name="Text Box 35"/>
            <p:cNvSpPr txBox="1">
              <a:spLocks noChangeArrowheads="1"/>
            </p:cNvSpPr>
            <p:nvPr/>
          </p:nvSpPr>
          <p:spPr bwMode="auto">
            <a:xfrm>
              <a:off x="1733" y="1492"/>
              <a:ext cx="9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Increment #3</a:t>
              </a:r>
            </a:p>
          </p:txBody>
        </p:sp>
      </p:grpSp>
      <p:sp>
        <p:nvSpPr>
          <p:cNvPr id="53254" name="Oval 36"/>
          <p:cNvSpPr>
            <a:spLocks noChangeArrowheads="1"/>
          </p:cNvSpPr>
          <p:nvPr/>
        </p:nvSpPr>
        <p:spPr bwMode="auto">
          <a:xfrm>
            <a:off x="4716463" y="5516563"/>
            <a:ext cx="71437" cy="71437"/>
          </a:xfrm>
          <a:prstGeom prst="ellipse">
            <a:avLst/>
          </a:prstGeom>
          <a:solidFill>
            <a:schemeClr val="tx1"/>
          </a:solidFill>
          <a:ln w="9525">
            <a:solidFill>
              <a:schemeClr val="tx1"/>
            </a:solidFill>
            <a:round/>
            <a:headEnd/>
            <a:tailEnd/>
          </a:ln>
        </p:spPr>
        <p:txBody>
          <a:bodyPr wrap="none" anchor="ctr"/>
          <a:lstStyle/>
          <a:p>
            <a:endParaRPr lang="tr-TR"/>
          </a:p>
        </p:txBody>
      </p:sp>
      <p:sp>
        <p:nvSpPr>
          <p:cNvPr id="53255" name="Oval 37"/>
          <p:cNvSpPr>
            <a:spLocks noChangeArrowheads="1"/>
          </p:cNvSpPr>
          <p:nvPr/>
        </p:nvSpPr>
        <p:spPr bwMode="auto">
          <a:xfrm>
            <a:off x="4932363" y="5732463"/>
            <a:ext cx="71437" cy="71437"/>
          </a:xfrm>
          <a:prstGeom prst="ellipse">
            <a:avLst/>
          </a:prstGeom>
          <a:solidFill>
            <a:schemeClr val="tx1"/>
          </a:solidFill>
          <a:ln w="9525">
            <a:solidFill>
              <a:schemeClr val="tx1"/>
            </a:solidFill>
            <a:round/>
            <a:headEnd/>
            <a:tailEnd/>
          </a:ln>
        </p:spPr>
        <p:txBody>
          <a:bodyPr wrap="none" anchor="ctr"/>
          <a:lstStyle/>
          <a:p>
            <a:endParaRPr lang="tr-TR"/>
          </a:p>
        </p:txBody>
      </p:sp>
      <p:sp>
        <p:nvSpPr>
          <p:cNvPr id="53256" name="Oval 38"/>
          <p:cNvSpPr>
            <a:spLocks noChangeArrowheads="1"/>
          </p:cNvSpPr>
          <p:nvPr/>
        </p:nvSpPr>
        <p:spPr bwMode="auto">
          <a:xfrm>
            <a:off x="5148263" y="5948363"/>
            <a:ext cx="71437" cy="71437"/>
          </a:xfrm>
          <a:prstGeom prst="ellipse">
            <a:avLst/>
          </a:prstGeom>
          <a:solidFill>
            <a:schemeClr val="tx1"/>
          </a:solidFill>
          <a:ln w="9525">
            <a:solidFill>
              <a:schemeClr val="tx1"/>
            </a:solidFill>
            <a:round/>
            <a:headEnd/>
            <a:tailEnd/>
          </a:ln>
        </p:spPr>
        <p:txBody>
          <a:bodyPr wrap="none" anchor="ctr"/>
          <a:lstStyle/>
          <a:p>
            <a:endParaRPr lang="tr-TR"/>
          </a:p>
        </p:txBody>
      </p:sp>
      <p:sp>
        <p:nvSpPr>
          <p:cNvPr id="53257" name="Text Box 39"/>
          <p:cNvSpPr txBox="1">
            <a:spLocks noChangeArrowheads="1"/>
          </p:cNvSpPr>
          <p:nvPr/>
        </p:nvSpPr>
        <p:spPr bwMode="auto">
          <a:xfrm>
            <a:off x="684213" y="6089650"/>
            <a:ext cx="5567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a:t>Functionality grow with increments</a:t>
            </a:r>
          </a:p>
        </p:txBody>
      </p:sp>
    </p:spTree>
    <p:extLst>
      <p:ext uri="{BB962C8B-B14F-4D97-AF65-F5344CB8AC3E}">
        <p14:creationId xmlns:p14="http://schemas.microsoft.com/office/powerpoint/2010/main" val="2544490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tr-TR" dirty="0"/>
              <a:t>Incremental Process Models </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AB8D97-AA0F-4F7F-90BC-49D80EDFB858}" type="slidenum">
              <a:rPr lang="en-US" altLang="tr-TR" sz="1400">
                <a:latin typeface="Arial" pitchFamily="34" charset="0"/>
              </a:rPr>
              <a:pPr eaLnBrk="1" hangingPunct="1"/>
              <a:t>29</a:t>
            </a:fld>
            <a:endParaRPr lang="en-US" altLang="tr-TR" sz="1400">
              <a:latin typeface="Arial" pitchFamily="34" charset="0"/>
            </a:endParaRPr>
          </a:p>
        </p:txBody>
      </p:sp>
      <p:sp>
        <p:nvSpPr>
          <p:cNvPr id="10244" name="Rectangle 3"/>
          <p:cNvSpPr>
            <a:spLocks noGrp="1" noChangeArrowheads="1"/>
          </p:cNvSpPr>
          <p:nvPr>
            <p:ph sz="quarter" idx="1"/>
          </p:nvPr>
        </p:nvSpPr>
        <p:spPr/>
        <p:txBody>
          <a:bodyPr/>
          <a:lstStyle/>
          <a:p>
            <a:pPr eaLnBrk="1" hangingPunct="1">
              <a:lnSpc>
                <a:spcPct val="90000"/>
              </a:lnSpc>
            </a:pPr>
            <a:r>
              <a:rPr lang="en-US" altLang="tr-TR" sz="2800"/>
              <a:t>Combines elements of the waterfall model applied in an iterative fashion</a:t>
            </a:r>
          </a:p>
          <a:p>
            <a:pPr eaLnBrk="1" hangingPunct="1">
              <a:lnSpc>
                <a:spcPct val="90000"/>
              </a:lnSpc>
            </a:pPr>
            <a:r>
              <a:rPr lang="en-US" altLang="tr-TR" sz="2800"/>
              <a:t>Each linear sequence produces deliverable “increments” of the software</a:t>
            </a:r>
          </a:p>
          <a:p>
            <a:pPr eaLnBrk="1" hangingPunct="1">
              <a:lnSpc>
                <a:spcPct val="90000"/>
              </a:lnSpc>
            </a:pPr>
            <a:r>
              <a:rPr lang="en-US" altLang="tr-TR" sz="2800"/>
              <a:t>The first increment is often a </a:t>
            </a:r>
            <a:r>
              <a:rPr lang="en-US" altLang="tr-TR" sz="2800" i="1">
                <a:solidFill>
                  <a:srgbClr val="0000FF"/>
                </a:solidFill>
              </a:rPr>
              <a:t>core product</a:t>
            </a:r>
          </a:p>
          <a:p>
            <a:pPr eaLnBrk="1" hangingPunct="1">
              <a:lnSpc>
                <a:spcPct val="90000"/>
              </a:lnSpc>
            </a:pPr>
            <a:r>
              <a:rPr lang="en-US" altLang="tr-TR" sz="2800"/>
              <a:t>The core product is used by the customer (or undergoes detailed evaluation)</a:t>
            </a:r>
          </a:p>
          <a:p>
            <a:pPr eaLnBrk="1" hangingPunct="1">
              <a:lnSpc>
                <a:spcPct val="90000"/>
              </a:lnSpc>
            </a:pPr>
            <a:r>
              <a:rPr lang="en-US" altLang="tr-TR" sz="2800"/>
              <a:t>Based on evaluation results, a plan is developed for the next increment</a:t>
            </a:r>
          </a:p>
        </p:txBody>
      </p:sp>
    </p:spTree>
    <p:extLst>
      <p:ext uri="{BB962C8B-B14F-4D97-AF65-F5344CB8AC3E}">
        <p14:creationId xmlns:p14="http://schemas.microsoft.com/office/powerpoint/2010/main" val="84971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p:spPr>
        <p:txBody>
          <a:bodyPr lIns="90840" tIns="44623" rIns="90840" bIns="44623"/>
          <a:lstStyle/>
          <a:p>
            <a:pPr eaLnBrk="1" hangingPunct="1"/>
            <a:r>
              <a:rPr lang="en-GB" dirty="0"/>
              <a:t>A structured set of activities </a:t>
            </a:r>
            <a:r>
              <a:rPr lang="tr-TR" dirty="0" err="1"/>
              <a:t>that</a:t>
            </a:r>
            <a:r>
              <a:rPr lang="tr-TR" dirty="0"/>
              <a:t> </a:t>
            </a:r>
            <a:r>
              <a:rPr lang="tr-TR" dirty="0" err="1"/>
              <a:t>leads</a:t>
            </a:r>
            <a:r>
              <a:rPr lang="tr-TR" dirty="0"/>
              <a:t> </a:t>
            </a:r>
            <a:r>
              <a:rPr lang="tr-TR" dirty="0" err="1"/>
              <a:t>to</a:t>
            </a:r>
            <a:r>
              <a:rPr lang="tr-TR" dirty="0"/>
              <a:t> </a:t>
            </a:r>
            <a:r>
              <a:rPr lang="tr-TR" dirty="0" err="1"/>
              <a:t>the</a:t>
            </a:r>
            <a:r>
              <a:rPr lang="tr-TR" dirty="0"/>
              <a:t> </a:t>
            </a:r>
            <a:r>
              <a:rPr lang="tr-TR" dirty="0" err="1"/>
              <a:t>production</a:t>
            </a:r>
            <a:r>
              <a:rPr lang="tr-TR" dirty="0"/>
              <a:t> of</a:t>
            </a:r>
            <a:r>
              <a:rPr lang="en-GB" dirty="0"/>
              <a:t> a</a:t>
            </a:r>
            <a:r>
              <a:rPr lang="tr-TR" dirty="0"/>
              <a:t> </a:t>
            </a:r>
            <a:r>
              <a:rPr lang="en-GB" dirty="0"/>
              <a:t>software </a:t>
            </a:r>
            <a:r>
              <a:rPr lang="tr-TR" dirty="0" err="1"/>
              <a:t>product</a:t>
            </a:r>
            <a:r>
              <a:rPr lang="tr-TR" dirty="0"/>
              <a:t>.</a:t>
            </a:r>
            <a:endParaRPr lang="en-US" dirty="0"/>
          </a:p>
          <a:p>
            <a:pPr eaLnBrk="1" hangingPunct="1"/>
            <a:endParaRPr lang="tr-TR" dirty="0"/>
          </a:p>
          <a:p>
            <a:pPr eaLnBrk="1" hangingPunct="1"/>
            <a:endParaRPr lang="en-GB" dirty="0"/>
          </a:p>
        </p:txBody>
      </p:sp>
      <p:sp>
        <p:nvSpPr>
          <p:cNvPr id="6147" name="Rectangle 3"/>
          <p:cNvSpPr>
            <a:spLocks noGrp="1" noChangeArrowheads="1"/>
          </p:cNvSpPr>
          <p:nvPr>
            <p:ph type="title"/>
          </p:nvPr>
        </p:nvSpPr>
        <p:spPr/>
        <p:txBody>
          <a:bodyPr/>
          <a:lstStyle/>
          <a:p>
            <a:pPr eaLnBrk="1" hangingPunct="1"/>
            <a:r>
              <a:rPr lang="en-GB"/>
              <a:t>The Software Process (Life Cycle)</a:t>
            </a:r>
            <a:endParaRPr lang="en-US"/>
          </a:p>
        </p:txBody>
      </p:sp>
      <p:grpSp>
        <p:nvGrpSpPr>
          <p:cNvPr id="6148" name="Group 4"/>
          <p:cNvGrpSpPr>
            <a:grpSpLocks/>
          </p:cNvGrpSpPr>
          <p:nvPr/>
        </p:nvGrpSpPr>
        <p:grpSpPr bwMode="auto">
          <a:xfrm>
            <a:off x="900113" y="2522538"/>
            <a:ext cx="7281862" cy="4146550"/>
            <a:chOff x="567" y="1207"/>
            <a:chExt cx="4587" cy="2612"/>
          </a:xfrm>
        </p:grpSpPr>
        <p:sp>
          <p:nvSpPr>
            <p:cNvPr id="220165" name="Cloud"/>
            <p:cNvSpPr>
              <a:spLocks noChangeAspect="1" noEditPoints="1" noChangeArrowheads="1"/>
            </p:cNvSpPr>
            <p:nvPr/>
          </p:nvSpPr>
          <p:spPr bwMode="auto">
            <a:xfrm>
              <a:off x="567" y="1207"/>
              <a:ext cx="1044" cy="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eaLnBrk="1" hangingPunct="1">
                <a:defRPr/>
              </a:pPr>
              <a:r>
                <a:rPr lang="en-US">
                  <a:latin typeface="Arial" charset="0"/>
                </a:rPr>
                <a:t>Need</a:t>
              </a:r>
            </a:p>
          </p:txBody>
        </p:sp>
        <p:sp>
          <p:nvSpPr>
            <p:cNvPr id="220166" name="desk1"/>
            <p:cNvSpPr>
              <a:spLocks noEditPoints="1" noChangeArrowheads="1"/>
            </p:cNvSpPr>
            <p:nvPr/>
          </p:nvSpPr>
          <p:spPr bwMode="auto">
            <a:xfrm>
              <a:off x="2245" y="2205"/>
              <a:ext cx="1140" cy="570"/>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a:latin typeface="Arial" charset="0"/>
                </a:rPr>
                <a:t>Software</a:t>
              </a:r>
            </a:p>
            <a:p>
              <a:pPr algn="ctr" eaLnBrk="1" hangingPunct="1">
                <a:defRPr/>
              </a:pPr>
              <a:r>
                <a:rPr lang="en-US">
                  <a:latin typeface="Arial" charset="0"/>
                </a:rPr>
                <a:t>Product</a:t>
              </a:r>
            </a:p>
          </p:txBody>
        </p:sp>
        <p:sp>
          <p:nvSpPr>
            <p:cNvPr id="6151" name="Line 7"/>
            <p:cNvSpPr>
              <a:spLocks noChangeShapeType="1"/>
            </p:cNvSpPr>
            <p:nvPr/>
          </p:nvSpPr>
          <p:spPr bwMode="auto">
            <a:xfrm>
              <a:off x="1565" y="1842"/>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20168" name="desk1"/>
            <p:cNvSpPr>
              <a:spLocks noEditPoints="1" noChangeArrowheads="1"/>
            </p:cNvSpPr>
            <p:nvPr/>
          </p:nvSpPr>
          <p:spPr bwMode="auto">
            <a:xfrm>
              <a:off x="4014" y="3249"/>
              <a:ext cx="1140" cy="570"/>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prstDash val="dash"/>
              <a:miter lim="800000"/>
              <a:headEnd/>
              <a:tailEnd/>
            </a:ln>
            <a:effectLst>
              <a:outerShdw dist="107763" dir="2700000" algn="ctr" rotWithShape="0">
                <a:srgbClr val="808080"/>
              </a:outerShdw>
            </a:effectLst>
          </p:spPr>
          <p:txBody>
            <a:bodyPr anchor="ctr" anchorCtr="1"/>
            <a:lstStyle/>
            <a:p>
              <a:pPr algn="ctr" eaLnBrk="1" hangingPunct="1">
                <a:defRPr/>
              </a:pPr>
              <a:r>
                <a:rPr lang="en-US">
                  <a:latin typeface="Arial" charset="0"/>
                </a:rPr>
                <a:t>Retired</a:t>
              </a:r>
            </a:p>
          </p:txBody>
        </p:sp>
        <p:sp>
          <p:nvSpPr>
            <p:cNvPr id="6153" name="Line 9"/>
            <p:cNvSpPr>
              <a:spLocks noChangeShapeType="1"/>
            </p:cNvSpPr>
            <p:nvPr/>
          </p:nvSpPr>
          <p:spPr bwMode="auto">
            <a:xfrm>
              <a:off x="3334" y="2885"/>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6154" name="Freeform 10"/>
            <p:cNvSpPr>
              <a:spLocks/>
            </p:cNvSpPr>
            <p:nvPr/>
          </p:nvSpPr>
          <p:spPr bwMode="auto">
            <a:xfrm>
              <a:off x="1066" y="2069"/>
              <a:ext cx="2857" cy="1497"/>
            </a:xfrm>
            <a:custGeom>
              <a:avLst/>
              <a:gdLst>
                <a:gd name="T0" fmla="*/ 2857 w 2857"/>
                <a:gd name="T1" fmla="*/ 1497 h 1497"/>
                <a:gd name="T2" fmla="*/ 0 w 2857"/>
                <a:gd name="T3" fmla="*/ 1497 h 1497"/>
                <a:gd name="T4" fmla="*/ 0 w 2857"/>
                <a:gd name="T5" fmla="*/ 0 h 1497"/>
                <a:gd name="T6" fmla="*/ 0 60000 65536"/>
                <a:gd name="T7" fmla="*/ 0 60000 65536"/>
                <a:gd name="T8" fmla="*/ 0 60000 65536"/>
                <a:gd name="T9" fmla="*/ 0 w 2857"/>
                <a:gd name="T10" fmla="*/ 0 h 1497"/>
                <a:gd name="T11" fmla="*/ 2857 w 2857"/>
                <a:gd name="T12" fmla="*/ 1497 h 1497"/>
              </a:gdLst>
              <a:ahLst/>
              <a:cxnLst>
                <a:cxn ang="T6">
                  <a:pos x="T0" y="T1"/>
                </a:cxn>
                <a:cxn ang="T7">
                  <a:pos x="T2" y="T3"/>
                </a:cxn>
                <a:cxn ang="T8">
                  <a:pos x="T4" y="T5"/>
                </a:cxn>
              </a:cxnLst>
              <a:rect l="T9" t="T10" r="T11" b="T12"/>
              <a:pathLst>
                <a:path w="2857" h="1497">
                  <a:moveTo>
                    <a:pt x="2857" y="1497"/>
                  </a:moveTo>
                  <a:lnTo>
                    <a:pt x="0" y="1497"/>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155" name="Text Box 11"/>
            <p:cNvSpPr txBox="1">
              <a:spLocks noChangeArrowheads="1"/>
            </p:cNvSpPr>
            <p:nvPr/>
          </p:nvSpPr>
          <p:spPr bwMode="auto">
            <a:xfrm>
              <a:off x="1280" y="3579"/>
              <a:ext cx="1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Reuse Experience</a:t>
              </a:r>
            </a:p>
          </p:txBody>
        </p:sp>
      </p:grpSp>
    </p:spTree>
    <p:extLst>
      <p:ext uri="{BB962C8B-B14F-4D97-AF65-F5344CB8AC3E}">
        <p14:creationId xmlns:p14="http://schemas.microsoft.com/office/powerpoint/2010/main" val="144657369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4" name="Slide Number Placeholder 3"/>
          <p:cNvSpPr>
            <a:spLocks noGrp="1"/>
          </p:cNvSpPr>
          <p:nvPr>
            <p:ph type="sldNum" sz="quarter" idx="12"/>
          </p:nvPr>
        </p:nvSpPr>
        <p:spPr>
          <a:xfrm>
            <a:off x="7010400" y="6356350"/>
            <a:ext cx="2133600" cy="365125"/>
          </a:xfrm>
          <a:prstGeom prst="rect">
            <a:avLst/>
          </a:prstGeom>
        </p:spPr>
        <p:txBody>
          <a:bodyPr/>
          <a:lstStyle/>
          <a:p>
            <a:fld id="{31BC02A2-B2C8-4BA5-AB39-2AADCC7E4E28}" type="slidenum">
              <a:rPr lang="en-US" altLang="tr-TR" smtClean="0"/>
              <a:pPr/>
              <a:t>30</a:t>
            </a:fld>
            <a:endParaRPr lang="en-US" altLang="tr-TR"/>
          </a:p>
        </p:txBody>
      </p:sp>
      <p:sp>
        <p:nvSpPr>
          <p:cNvPr id="3" name="Content Placeholder 2"/>
          <p:cNvSpPr>
            <a:spLocks noGrp="1"/>
          </p:cNvSpPr>
          <p:nvPr>
            <p:ph sz="quarter" idx="1"/>
          </p:nvPr>
        </p:nvSpPr>
        <p:spPr/>
        <p:txBody>
          <a:bodyPr/>
          <a:lstStyle/>
          <a:p>
            <a:r>
              <a:rPr lang="en-US" altLang="tr-TR" dirty="0">
                <a:solidFill>
                  <a:schemeClr val="tx1"/>
                </a:solidFill>
              </a:rPr>
              <a:t>When initial requirements are reasonably well defined, but the overall scope of the development effort precludes a purely linear process.</a:t>
            </a:r>
          </a:p>
          <a:p>
            <a:r>
              <a:rPr lang="en-US" altLang="tr-TR" dirty="0">
                <a:solidFill>
                  <a:schemeClr val="tx1"/>
                </a:solidFill>
              </a:rPr>
              <a:t> A compelling need to expand a limited set of new functions to a later system release. </a:t>
            </a:r>
          </a:p>
          <a:p>
            <a:endParaRPr lang="tr-TR" dirty="0"/>
          </a:p>
        </p:txBody>
      </p:sp>
    </p:spTree>
    <p:extLst>
      <p:ext uri="{BB962C8B-B14F-4D97-AF65-F5344CB8AC3E}">
        <p14:creationId xmlns:p14="http://schemas.microsoft.com/office/powerpoint/2010/main" val="2060926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Incremental</a:t>
            </a: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957388"/>
            <a:ext cx="82010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671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It avoids the premature commitment to requirements for the whole system and allows changes to be incorporated into later increments at relatively </a:t>
            </a:r>
            <a:r>
              <a:rPr lang="tr-TR" dirty="0"/>
              <a:t>low cost.</a:t>
            </a:r>
            <a:endParaRPr lang="en-GB" dirty="0"/>
          </a:p>
          <a:p>
            <a:pPr lvl="1"/>
            <a:r>
              <a:rPr lang="en-US" dirty="0"/>
              <a:t>In each iteration there is a place for requirement analysis for later increments (but requirement in current increment is frozen)</a:t>
            </a:r>
          </a:p>
          <a:p>
            <a:pPr lvl="1"/>
            <a:r>
              <a:rPr lang="en-US" dirty="0"/>
              <a:t>There is no complete specification until the final increment is specified</a:t>
            </a:r>
            <a:endParaRPr lang="tr-TR"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Tree>
    <p:extLst>
      <p:ext uri="{BB962C8B-B14F-4D97-AF65-F5344CB8AC3E}">
        <p14:creationId xmlns:p14="http://schemas.microsoft.com/office/powerpoint/2010/main" val="345170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a:t>Advantages</a:t>
            </a:r>
          </a:p>
        </p:txBody>
      </p:sp>
      <p:sp>
        <p:nvSpPr>
          <p:cNvPr id="109571" name="Rectangle 3"/>
          <p:cNvSpPr>
            <a:spLocks noGrp="1" noChangeArrowheads="1"/>
          </p:cNvSpPr>
          <p:nvPr>
            <p:ph type="body" idx="1"/>
          </p:nvPr>
        </p:nvSpPr>
        <p:spPr/>
        <p:txBody>
          <a:bodyPr>
            <a:normAutofit/>
          </a:bodyPr>
          <a:lstStyle/>
          <a:p>
            <a:r>
              <a:rPr lang="en-GB" dirty="0"/>
              <a:t>Customer value can be delivered with each increment so system functionality is available earlier.</a:t>
            </a:r>
          </a:p>
          <a:p>
            <a:pPr marL="548640" lvl="2">
              <a:spcBef>
                <a:spcPts val="600"/>
              </a:spcBef>
              <a:buClr>
                <a:schemeClr val="accent1"/>
              </a:buClr>
            </a:pPr>
            <a:r>
              <a:rPr lang="en-US" altLang="tr-TR" dirty="0"/>
              <a:t>Most important requirements satisfied without waiting for the delivery of entire system</a:t>
            </a:r>
            <a:endParaRPr lang="en-GB" dirty="0"/>
          </a:p>
          <a:p>
            <a:r>
              <a:rPr lang="en-GB" dirty="0"/>
              <a:t>Early increments help elicit requirements for later increments.</a:t>
            </a:r>
          </a:p>
          <a:p>
            <a:r>
              <a:rPr lang="en-GB" dirty="0"/>
              <a:t>Lower risk of overall project failure.</a:t>
            </a:r>
          </a:p>
          <a:p>
            <a:r>
              <a:rPr lang="en-GB" dirty="0"/>
              <a:t>The highest priority system services tend to receive the most testing.</a:t>
            </a:r>
          </a:p>
          <a:p>
            <a:pPr lvl="1"/>
            <a:r>
              <a:rPr lang="en-US" dirty="0"/>
              <a:t>less likely to encounter software failures in the most important </a:t>
            </a:r>
            <a:r>
              <a:rPr lang="tr-TR" dirty="0"/>
              <a:t>parts of the system.</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4127518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337800" y="1600200"/>
            <a:ext cx="8229600" cy="4525963"/>
          </a:xfrm>
        </p:spPr>
        <p:txBody>
          <a:bodyPr/>
          <a:lstStyle/>
          <a:p>
            <a:r>
              <a:rPr lang="en-GB" dirty="0"/>
              <a:t>Most systems require a set of basic facilities that are used by different parts of the system. </a:t>
            </a:r>
          </a:p>
          <a:p>
            <a:pPr lvl="1"/>
            <a:r>
              <a:rPr lang="en-GB" dirty="0"/>
              <a:t>As requirements are not defined in detail until an increment is to be implemented, it can be hard to identify common facilities that are needed by all increments. </a:t>
            </a:r>
          </a:p>
          <a:p>
            <a:r>
              <a:rPr lang="en-GB" dirty="0"/>
              <a:t>The essence of iterative processes is that the specification is developed in conjunction with the software. </a:t>
            </a:r>
          </a:p>
          <a:p>
            <a:pPr lvl="1"/>
            <a:r>
              <a:rPr lang="en-GB" dirty="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4143547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tr-TR"/>
              <a:t>Evolutionary Process Models</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351580E-21E1-476E-9308-CD49B82D8E10}" type="slidenum">
              <a:rPr lang="en-US" altLang="tr-TR" sz="1400">
                <a:latin typeface="Arial" pitchFamily="34" charset="0"/>
              </a:rPr>
              <a:pPr eaLnBrk="1" hangingPunct="1"/>
              <a:t>35</a:t>
            </a:fld>
            <a:endParaRPr lang="en-US" altLang="tr-TR" sz="1400">
              <a:latin typeface="Arial" pitchFamily="34" charset="0"/>
            </a:endParaRPr>
          </a:p>
        </p:txBody>
      </p:sp>
      <p:sp>
        <p:nvSpPr>
          <p:cNvPr id="16388" name="Rectangle 3"/>
          <p:cNvSpPr>
            <a:spLocks noGrp="1" noChangeArrowheads="1"/>
          </p:cNvSpPr>
          <p:nvPr>
            <p:ph sz="quarter" idx="1"/>
          </p:nvPr>
        </p:nvSpPr>
        <p:spPr/>
        <p:txBody>
          <a:bodyPr>
            <a:normAutofit/>
          </a:bodyPr>
          <a:lstStyle/>
          <a:p>
            <a:pPr eaLnBrk="1" hangingPunct="1"/>
            <a:r>
              <a:rPr lang="en-US" altLang="tr-TR" dirty="0"/>
              <a:t>Software, like all complex systems, evolves over a period of time</a:t>
            </a:r>
          </a:p>
          <a:p>
            <a:pPr eaLnBrk="1" hangingPunct="1"/>
            <a:r>
              <a:rPr lang="en-US" altLang="tr-TR" dirty="0"/>
              <a:t>Business and product requirements often change as development proceeds, making a straight-line path to an end product is unrealistic</a:t>
            </a:r>
          </a:p>
          <a:p>
            <a:r>
              <a:rPr lang="en-US" altLang="tr-TR" dirty="0">
                <a:solidFill>
                  <a:schemeClr val="tx1"/>
                </a:solidFill>
              </a:rPr>
              <a:t>However, a limited version must be delivered to meet competitive pressure. </a:t>
            </a:r>
          </a:p>
        </p:txBody>
      </p:sp>
    </p:spTree>
    <p:extLst>
      <p:ext uri="{BB962C8B-B14F-4D97-AF65-F5344CB8AC3E}">
        <p14:creationId xmlns:p14="http://schemas.microsoft.com/office/powerpoint/2010/main" val="67324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533400" y="685800"/>
            <a:ext cx="8458200" cy="605294"/>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tr-TR" sz="3600" dirty="0"/>
              <a:t>Evolutionary Models</a:t>
            </a:r>
          </a:p>
        </p:txBody>
      </p:sp>
      <p:sp>
        <p:nvSpPr>
          <p:cNvPr id="35843" name="Slide Number Placeholder 4"/>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98C47434-EE9C-44EA-9CE5-16DED6754F41}" type="slidenum">
              <a:rPr lang="en-US" altLang="tr-TR" sz="1000">
                <a:latin typeface="Helvetica" pitchFamily="68" charset="0"/>
              </a:rPr>
              <a:pPr/>
              <a:t>36</a:t>
            </a:fld>
            <a:endParaRPr lang="en-US" altLang="tr-TR" sz="1000">
              <a:latin typeface="Helvetica" pitchFamily="68" charset="0"/>
            </a:endParaRPr>
          </a:p>
        </p:txBody>
      </p:sp>
      <p:sp>
        <p:nvSpPr>
          <p:cNvPr id="35842" name="Rectangle 3"/>
          <p:cNvSpPr>
            <a:spLocks noGrp="1" noChangeArrowheads="1"/>
          </p:cNvSpPr>
          <p:nvPr>
            <p:ph sz="quarter" idx="1"/>
          </p:nvPr>
        </p:nvSpPr>
        <p:spPr>
          <a:xfrm>
            <a:off x="304800" y="1524000"/>
            <a:ext cx="84582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pPr marL="285750" indent="-285750" eaLnBrk="1" hangingPunct="1"/>
            <a:r>
              <a:rPr lang="en-US" altLang="tr-TR" dirty="0">
                <a:solidFill>
                  <a:schemeClr val="tx1"/>
                </a:solidFill>
              </a:rPr>
              <a:t>Usually a set of core product or system requirements is well understood, but the details and extension have yet to be defined. </a:t>
            </a:r>
          </a:p>
          <a:p>
            <a:pPr marL="285750" indent="-285750" eaLnBrk="1" hangingPunct="1"/>
            <a:r>
              <a:rPr lang="en-US" altLang="tr-TR" dirty="0">
                <a:solidFill>
                  <a:schemeClr val="tx1"/>
                </a:solidFill>
              </a:rPr>
              <a:t>You need a process model that has been explicitly designed to accommodate a product that evolved over time. </a:t>
            </a:r>
          </a:p>
          <a:p>
            <a:pPr marL="285750" indent="-285750" eaLnBrk="1" hangingPunct="1"/>
            <a:r>
              <a:rPr lang="en-US" altLang="tr-TR" dirty="0">
                <a:solidFill>
                  <a:schemeClr val="tx1"/>
                </a:solidFill>
              </a:rPr>
              <a:t>It is iterative that enables you to develop increasingly more complete version of the software. </a:t>
            </a:r>
          </a:p>
        </p:txBody>
      </p:sp>
    </p:spTree>
    <p:extLst>
      <p:ext uri="{BB962C8B-B14F-4D97-AF65-F5344CB8AC3E}">
        <p14:creationId xmlns:p14="http://schemas.microsoft.com/office/powerpoint/2010/main" val="30723271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Evolutionary</a:t>
            </a: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2" name="TextBox 1"/>
          <p:cNvSpPr txBox="1"/>
          <p:nvPr/>
        </p:nvSpPr>
        <p:spPr>
          <a:xfrm>
            <a:off x="448647" y="1456877"/>
            <a:ext cx="8571577" cy="923330"/>
          </a:xfrm>
          <a:prstGeom prst="rect">
            <a:avLst/>
          </a:prstGeom>
          <a:noFill/>
        </p:spPr>
        <p:txBody>
          <a:bodyPr wrap="none" rtlCol="0">
            <a:spAutoFit/>
          </a:bodyPr>
          <a:lstStyle/>
          <a:p>
            <a:r>
              <a:rPr lang="en-US" dirty="0"/>
              <a:t>-</a:t>
            </a:r>
            <a:r>
              <a:rPr lang="tr-TR" dirty="0"/>
              <a:t>developing an initial implementation,</a:t>
            </a:r>
          </a:p>
          <a:p>
            <a:r>
              <a:rPr lang="en-US" dirty="0"/>
              <a:t>-exposing this to user comment </a:t>
            </a:r>
          </a:p>
          <a:p>
            <a:r>
              <a:rPr lang="en-US" dirty="0"/>
              <a:t>-evolving it through several versions until an adequate system has been developed</a:t>
            </a:r>
            <a:endParaRPr lang="tr-T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085" y="2530519"/>
            <a:ext cx="60674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069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533400" y="685800"/>
            <a:ext cx="8458200" cy="543739"/>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tr-TR" dirty="0"/>
              <a:t>Evolutionary Prototyping</a:t>
            </a:r>
          </a:p>
        </p:txBody>
      </p:sp>
      <p:sp>
        <p:nvSpPr>
          <p:cNvPr id="36867" name="Slide Number Placeholder 4"/>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EEAB4870-E22F-4339-8D7A-779E21E35F2F}" type="slidenum">
              <a:rPr lang="en-US" altLang="tr-TR" sz="1000">
                <a:latin typeface="Helvetica" pitchFamily="68" charset="0"/>
              </a:rPr>
              <a:pPr/>
              <a:t>38</a:t>
            </a:fld>
            <a:endParaRPr lang="en-US" altLang="tr-TR" sz="1000">
              <a:latin typeface="Helvetica" pitchFamily="68" charset="0"/>
            </a:endParaRPr>
          </a:p>
        </p:txBody>
      </p:sp>
      <p:sp>
        <p:nvSpPr>
          <p:cNvPr id="36866" name="Rectangle 3"/>
          <p:cNvSpPr>
            <a:spLocks noGrp="1" noChangeArrowheads="1"/>
          </p:cNvSpPr>
          <p:nvPr>
            <p:ph sz="quarter" idx="1"/>
          </p:nvPr>
        </p:nvSpPr>
        <p:spPr>
          <a:xfrm>
            <a:off x="304800" y="1340768"/>
            <a:ext cx="86106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Autofit/>
          </a:bodyPr>
          <a:lstStyle/>
          <a:p>
            <a:pPr marL="285750" indent="-285750" eaLnBrk="1" hangingPunct="1"/>
            <a:r>
              <a:rPr lang="en-US" altLang="tr-TR" sz="2000" dirty="0">
                <a:solidFill>
                  <a:schemeClr val="tx1"/>
                </a:solidFill>
              </a:rPr>
              <a:t>When to use: Customer defines a set of general objectives but does not identify detailed requirements for functions and features. Or Developer may be unsure of the efficiency of an algorithm, the form that human computer interaction should take. </a:t>
            </a:r>
          </a:p>
          <a:p>
            <a:pPr marL="285750" indent="-285750" eaLnBrk="1" hangingPunct="1"/>
            <a:r>
              <a:rPr lang="en-US" altLang="tr-TR" sz="2000" dirty="0">
                <a:solidFill>
                  <a:schemeClr val="tx1"/>
                </a:solidFill>
              </a:rPr>
              <a:t>What step: Begins with communication by meeting with stakeholders to define the objective, identify whatever requirements are known, outline areas where further definition is mandatory. A quick plan for prototyping and modeling (quick design) occur.  Quick design focuses on a representation of those aspects the software that will be visible to end users. ( interface and output). Design leads to the construction of a prototype which will be deployed and evaluated. Stakeholder</a:t>
            </a:r>
            <a:r>
              <a:rPr lang="en-US" altLang="tr-TR" sz="2000" dirty="0"/>
              <a:t>’</a:t>
            </a:r>
            <a:r>
              <a:rPr lang="en-US" altLang="ja-JP" sz="2000" dirty="0">
                <a:solidFill>
                  <a:schemeClr val="tx1"/>
                </a:solidFill>
              </a:rPr>
              <a:t>s comments will be used to refine requirements. </a:t>
            </a:r>
          </a:p>
          <a:p>
            <a:pPr marL="285750" indent="-285750" eaLnBrk="1" hangingPunct="1"/>
            <a:r>
              <a:rPr lang="en-US" altLang="tr-TR" sz="2000" dirty="0">
                <a:solidFill>
                  <a:schemeClr val="tx1"/>
                </a:solidFill>
              </a:rPr>
              <a:t>Both stakeholders and software engineers like the prototyping paradigm. Users get a feel for the actual system, and developers get to build something immediately. However, engineers may make compromises in order to get a prototype working quickly. The less-than-ideal choice may be adopted forever after you get used to it. </a:t>
            </a:r>
          </a:p>
        </p:txBody>
      </p:sp>
    </p:spTree>
    <p:extLst>
      <p:ext uri="{BB962C8B-B14F-4D97-AF65-F5344CB8AC3E}">
        <p14:creationId xmlns:p14="http://schemas.microsoft.com/office/powerpoint/2010/main" val="396586801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tr-TR" dirty="0"/>
              <a:t>Problems</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C459C0C-BE9A-4BD3-AFB1-C56213BEC1EC}" type="slidenum">
              <a:rPr lang="en-US" altLang="tr-TR" sz="1400">
                <a:latin typeface="Arial" pitchFamily="34" charset="0"/>
              </a:rPr>
              <a:pPr eaLnBrk="1" hangingPunct="1"/>
              <a:t>39</a:t>
            </a:fld>
            <a:endParaRPr lang="en-US" altLang="tr-TR" sz="1400">
              <a:latin typeface="Arial" pitchFamily="34" charset="0"/>
            </a:endParaRPr>
          </a:p>
        </p:txBody>
      </p:sp>
      <p:sp>
        <p:nvSpPr>
          <p:cNvPr id="18436" name="Rectangle 3"/>
          <p:cNvSpPr>
            <a:spLocks noGrp="1" noChangeArrowheads="1"/>
          </p:cNvSpPr>
          <p:nvPr>
            <p:ph sz="quarter" idx="1"/>
          </p:nvPr>
        </p:nvSpPr>
        <p:spPr/>
        <p:txBody>
          <a:bodyPr/>
          <a:lstStyle/>
          <a:p>
            <a:pPr eaLnBrk="1" hangingPunct="1"/>
            <a:r>
              <a:rPr lang="en-US" altLang="tr-TR"/>
              <a:t>Customers may press for immediate delivery of working but inefficient products</a:t>
            </a:r>
          </a:p>
          <a:p>
            <a:pPr eaLnBrk="1" hangingPunct="1"/>
            <a:r>
              <a:rPr lang="en-US" altLang="tr-TR"/>
              <a:t>The developer often makes implementation compromises in order to get a prototype working quickly</a:t>
            </a:r>
          </a:p>
          <a:p>
            <a:pPr eaLnBrk="1" hangingPunct="1"/>
            <a:endParaRPr lang="en-US" altLang="tr-TR"/>
          </a:p>
        </p:txBody>
      </p:sp>
    </p:spTree>
    <p:extLst>
      <p:ext uri="{BB962C8B-B14F-4D97-AF65-F5344CB8AC3E}">
        <p14:creationId xmlns:p14="http://schemas.microsoft.com/office/powerpoint/2010/main" val="386472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type="body" idx="1"/>
          </p:nvPr>
        </p:nvSpPr>
        <p:spPr/>
        <p:txBody>
          <a:bodyPr>
            <a:normAutofit lnSpcReduction="10000"/>
          </a:bodyPr>
          <a:lstStyle/>
          <a:p>
            <a:r>
              <a:rPr lang="en-GB" dirty="0"/>
              <a:t>A structured set of activities required to develop a </a:t>
            </a:r>
            <a:br>
              <a:rPr lang="en-GB" dirty="0"/>
            </a:br>
            <a:r>
              <a:rPr lang="en-GB" dirty="0"/>
              <a:t>software system. </a:t>
            </a:r>
          </a:p>
          <a:p>
            <a:r>
              <a:rPr lang="en-GB" dirty="0"/>
              <a:t>Many different software processes but all involve:</a:t>
            </a:r>
          </a:p>
          <a:p>
            <a:pPr lvl="1"/>
            <a:r>
              <a:rPr lang="en-GB" dirty="0"/>
              <a:t>Specification – defining what the system should do;</a:t>
            </a:r>
          </a:p>
          <a:p>
            <a:pPr lvl="1"/>
            <a:r>
              <a:rPr lang="en-GB" dirty="0"/>
              <a:t>Design and implementation – defining the organization of the system and implementing the system;</a:t>
            </a:r>
          </a:p>
          <a:p>
            <a:pPr lvl="1"/>
            <a:r>
              <a:rPr lang="en-GB" dirty="0"/>
              <a:t>Validation – checking that it does what the customer wants;</a:t>
            </a:r>
          </a:p>
          <a:p>
            <a:pPr lvl="1"/>
            <a:r>
              <a:rPr lang="en-GB" dirty="0"/>
              <a:t>Evolution – changing the system in response to changing customer needs.</a:t>
            </a:r>
          </a:p>
          <a:p>
            <a:r>
              <a:rPr lang="en-US" dirty="0"/>
              <a:t>These activities come together and form a software development process</a:t>
            </a:r>
          </a:p>
          <a:p>
            <a:pPr lvl="1"/>
            <a:r>
              <a:rPr lang="en-US" dirty="0"/>
              <a:t>Software Development Process is a roadmap. It describes the structure within which software engineers operate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252762437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tr-TR"/>
              <a:t>Output Progression</a:t>
            </a:r>
          </a:p>
        </p:txBody>
      </p:sp>
      <p:sp>
        <p:nvSpPr>
          <p:cNvPr id="136195" name="Cloud"/>
          <p:cNvSpPr>
            <a:spLocks noChangeAspect="1" noEditPoints="1" noChangeArrowheads="1"/>
          </p:cNvSpPr>
          <p:nvPr/>
        </p:nvSpPr>
        <p:spPr bwMode="auto">
          <a:xfrm>
            <a:off x="1116013" y="1673225"/>
            <a:ext cx="1366837" cy="11112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endParaRPr lang="tr-TR" sz="1600">
              <a:latin typeface="Arial" charset="0"/>
            </a:endParaRPr>
          </a:p>
        </p:txBody>
      </p:sp>
      <p:sp>
        <p:nvSpPr>
          <p:cNvPr id="56324" name="AutoShape 4"/>
          <p:cNvSpPr>
            <a:spLocks noChangeArrowheads="1"/>
          </p:cNvSpPr>
          <p:nvPr/>
        </p:nvSpPr>
        <p:spPr bwMode="auto">
          <a:xfrm>
            <a:off x="3276600" y="1673225"/>
            <a:ext cx="1295400" cy="1120775"/>
          </a:xfrm>
          <a:prstGeom prst="hexagon">
            <a:avLst>
              <a:gd name="adj" fmla="val 28895"/>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25" name="AutoShape 5"/>
          <p:cNvSpPr>
            <a:spLocks noChangeArrowheads="1"/>
          </p:cNvSpPr>
          <p:nvPr/>
        </p:nvSpPr>
        <p:spPr bwMode="auto">
          <a:xfrm>
            <a:off x="5148263" y="1673225"/>
            <a:ext cx="1152525" cy="1152525"/>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26" name="Oval 6"/>
          <p:cNvSpPr>
            <a:spLocks noChangeArrowheads="1"/>
          </p:cNvSpPr>
          <p:nvPr/>
        </p:nvSpPr>
        <p:spPr bwMode="auto">
          <a:xfrm>
            <a:off x="7019925" y="1601788"/>
            <a:ext cx="1223963" cy="12239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27" name="Line 7"/>
          <p:cNvSpPr>
            <a:spLocks noChangeShapeType="1"/>
          </p:cNvSpPr>
          <p:nvPr/>
        </p:nvSpPr>
        <p:spPr bwMode="auto">
          <a:xfrm>
            <a:off x="2700338" y="22494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28" name="Line 8"/>
          <p:cNvSpPr>
            <a:spLocks noChangeShapeType="1"/>
          </p:cNvSpPr>
          <p:nvPr/>
        </p:nvSpPr>
        <p:spPr bwMode="auto">
          <a:xfrm>
            <a:off x="6443663" y="22494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29" name="Line 9"/>
          <p:cNvSpPr>
            <a:spLocks noChangeShapeType="1"/>
          </p:cNvSpPr>
          <p:nvPr/>
        </p:nvSpPr>
        <p:spPr bwMode="auto">
          <a:xfrm>
            <a:off x="4643438" y="22494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30" name="Text Box 10"/>
          <p:cNvSpPr txBox="1">
            <a:spLocks noChangeArrowheads="1"/>
          </p:cNvSpPr>
          <p:nvPr/>
        </p:nvSpPr>
        <p:spPr bwMode="auto">
          <a:xfrm>
            <a:off x="4067175" y="2754313"/>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Arial" charset="0"/>
              </a:rPr>
              <a:t>Waterfall</a:t>
            </a:r>
          </a:p>
        </p:txBody>
      </p:sp>
      <p:sp>
        <p:nvSpPr>
          <p:cNvPr id="56331" name="Oval 11"/>
          <p:cNvSpPr>
            <a:spLocks noChangeArrowheads="1"/>
          </p:cNvSpPr>
          <p:nvPr/>
        </p:nvSpPr>
        <p:spPr bwMode="auto">
          <a:xfrm>
            <a:off x="1692275" y="3470275"/>
            <a:ext cx="503238"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32" name="Oval 12"/>
          <p:cNvSpPr>
            <a:spLocks noChangeArrowheads="1"/>
          </p:cNvSpPr>
          <p:nvPr/>
        </p:nvSpPr>
        <p:spPr bwMode="auto">
          <a:xfrm>
            <a:off x="3709988" y="3398838"/>
            <a:ext cx="719137" cy="7191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33" name="Oval 13"/>
          <p:cNvSpPr>
            <a:spLocks noChangeArrowheads="1"/>
          </p:cNvSpPr>
          <p:nvPr/>
        </p:nvSpPr>
        <p:spPr bwMode="auto">
          <a:xfrm>
            <a:off x="5292725" y="3182938"/>
            <a:ext cx="1008063" cy="10080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34" name="Oval 14"/>
          <p:cNvSpPr>
            <a:spLocks noChangeArrowheads="1"/>
          </p:cNvSpPr>
          <p:nvPr/>
        </p:nvSpPr>
        <p:spPr bwMode="auto">
          <a:xfrm>
            <a:off x="7092950" y="3038475"/>
            <a:ext cx="1223963" cy="12239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35" name="Line 15"/>
          <p:cNvSpPr>
            <a:spLocks noChangeShapeType="1"/>
          </p:cNvSpPr>
          <p:nvPr/>
        </p:nvSpPr>
        <p:spPr bwMode="auto">
          <a:xfrm>
            <a:off x="2700338" y="36861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36" name="Line 16"/>
          <p:cNvSpPr>
            <a:spLocks noChangeShapeType="1"/>
          </p:cNvSpPr>
          <p:nvPr/>
        </p:nvSpPr>
        <p:spPr bwMode="auto">
          <a:xfrm>
            <a:off x="6443663" y="36861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37" name="Line 17"/>
          <p:cNvSpPr>
            <a:spLocks noChangeShapeType="1"/>
          </p:cNvSpPr>
          <p:nvPr/>
        </p:nvSpPr>
        <p:spPr bwMode="auto">
          <a:xfrm>
            <a:off x="4643438" y="36861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38" name="Text Box 18"/>
          <p:cNvSpPr txBox="1">
            <a:spLocks noChangeArrowheads="1"/>
          </p:cNvSpPr>
          <p:nvPr/>
        </p:nvSpPr>
        <p:spPr bwMode="auto">
          <a:xfrm>
            <a:off x="3995738" y="4141788"/>
            <a:ext cx="144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Arial" charset="0"/>
              </a:rPr>
              <a:t>Evolutionary</a:t>
            </a:r>
          </a:p>
        </p:txBody>
      </p:sp>
      <p:sp>
        <p:nvSpPr>
          <p:cNvPr id="56339" name="Line 19"/>
          <p:cNvSpPr>
            <a:spLocks noChangeShapeType="1"/>
          </p:cNvSpPr>
          <p:nvPr/>
        </p:nvSpPr>
        <p:spPr bwMode="auto">
          <a:xfrm>
            <a:off x="971550" y="6350000"/>
            <a:ext cx="7632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40" name="Text Box 20"/>
          <p:cNvSpPr txBox="1">
            <a:spLocks noChangeArrowheads="1"/>
          </p:cNvSpPr>
          <p:nvPr/>
        </p:nvSpPr>
        <p:spPr bwMode="auto">
          <a:xfrm>
            <a:off x="7937500" y="60102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Arial" charset="0"/>
              </a:rPr>
              <a:t>time</a:t>
            </a:r>
          </a:p>
        </p:txBody>
      </p:sp>
      <p:sp>
        <p:nvSpPr>
          <p:cNvPr id="56341" name="AutoShape 21"/>
          <p:cNvSpPr>
            <a:spLocks noChangeArrowheads="1"/>
          </p:cNvSpPr>
          <p:nvPr/>
        </p:nvSpPr>
        <p:spPr bwMode="auto">
          <a:xfrm>
            <a:off x="7092950" y="4622800"/>
            <a:ext cx="1223963" cy="1223963"/>
          </a:xfrm>
          <a:prstGeom prst="flowChar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grpSp>
        <p:nvGrpSpPr>
          <p:cNvPr id="56342" name="Group 22"/>
          <p:cNvGrpSpPr>
            <a:grpSpLocks/>
          </p:cNvGrpSpPr>
          <p:nvPr/>
        </p:nvGrpSpPr>
        <p:grpSpPr bwMode="auto">
          <a:xfrm>
            <a:off x="1979613" y="4622800"/>
            <a:ext cx="576262" cy="647700"/>
            <a:chOff x="3606" y="2886"/>
            <a:chExt cx="363" cy="408"/>
          </a:xfrm>
        </p:grpSpPr>
        <p:sp>
          <p:nvSpPr>
            <p:cNvPr id="56367" name="Arc 23"/>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68" name="Line 24"/>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69" name="Line 25"/>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3" name="Group 26"/>
          <p:cNvGrpSpPr>
            <a:grpSpLocks/>
          </p:cNvGrpSpPr>
          <p:nvPr/>
        </p:nvGrpSpPr>
        <p:grpSpPr bwMode="auto">
          <a:xfrm>
            <a:off x="3852863" y="4622800"/>
            <a:ext cx="576262" cy="647700"/>
            <a:chOff x="3606" y="2886"/>
            <a:chExt cx="363" cy="408"/>
          </a:xfrm>
        </p:grpSpPr>
        <p:sp>
          <p:nvSpPr>
            <p:cNvPr id="56364" name="Arc 27"/>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65" name="Line 28"/>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66" name="Line 29"/>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4" name="Group 30"/>
          <p:cNvGrpSpPr>
            <a:grpSpLocks/>
          </p:cNvGrpSpPr>
          <p:nvPr/>
        </p:nvGrpSpPr>
        <p:grpSpPr bwMode="auto">
          <a:xfrm flipV="1">
            <a:off x="3852863" y="5270500"/>
            <a:ext cx="576262" cy="647700"/>
            <a:chOff x="3606" y="2886"/>
            <a:chExt cx="363" cy="408"/>
          </a:xfrm>
        </p:grpSpPr>
        <p:sp>
          <p:nvSpPr>
            <p:cNvPr id="56361" name="Arc 31"/>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62" name="Line 32"/>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63" name="Line 33"/>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5" name="Group 34"/>
          <p:cNvGrpSpPr>
            <a:grpSpLocks/>
          </p:cNvGrpSpPr>
          <p:nvPr/>
        </p:nvGrpSpPr>
        <p:grpSpPr bwMode="auto">
          <a:xfrm>
            <a:off x="5868988" y="4621213"/>
            <a:ext cx="576262" cy="647700"/>
            <a:chOff x="3606" y="2886"/>
            <a:chExt cx="363" cy="408"/>
          </a:xfrm>
        </p:grpSpPr>
        <p:sp>
          <p:nvSpPr>
            <p:cNvPr id="56358" name="Arc 35"/>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59" name="Line 36"/>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60" name="Line 37"/>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6" name="Group 38"/>
          <p:cNvGrpSpPr>
            <a:grpSpLocks/>
          </p:cNvGrpSpPr>
          <p:nvPr/>
        </p:nvGrpSpPr>
        <p:grpSpPr bwMode="auto">
          <a:xfrm flipV="1">
            <a:off x="5868988" y="5270500"/>
            <a:ext cx="576262" cy="647700"/>
            <a:chOff x="3606" y="2886"/>
            <a:chExt cx="363" cy="408"/>
          </a:xfrm>
        </p:grpSpPr>
        <p:sp>
          <p:nvSpPr>
            <p:cNvPr id="56355" name="Arc 39"/>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56" name="Line 40"/>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57" name="Line 41"/>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7" name="Group 42"/>
          <p:cNvGrpSpPr>
            <a:grpSpLocks/>
          </p:cNvGrpSpPr>
          <p:nvPr/>
        </p:nvGrpSpPr>
        <p:grpSpPr bwMode="auto">
          <a:xfrm rot="-5400000">
            <a:off x="5220494" y="4622007"/>
            <a:ext cx="649287" cy="647700"/>
            <a:chOff x="3606" y="2886"/>
            <a:chExt cx="363" cy="408"/>
          </a:xfrm>
        </p:grpSpPr>
        <p:sp>
          <p:nvSpPr>
            <p:cNvPr id="56352" name="Arc 43"/>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53" name="Line 44"/>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54" name="Line 45"/>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56348" name="Line 46"/>
          <p:cNvSpPr>
            <a:spLocks noChangeShapeType="1"/>
          </p:cNvSpPr>
          <p:nvPr/>
        </p:nvSpPr>
        <p:spPr bwMode="auto">
          <a:xfrm>
            <a:off x="2771775" y="52705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49" name="Line 47"/>
          <p:cNvSpPr>
            <a:spLocks noChangeShapeType="1"/>
          </p:cNvSpPr>
          <p:nvPr/>
        </p:nvSpPr>
        <p:spPr bwMode="auto">
          <a:xfrm>
            <a:off x="6516688" y="52705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50" name="Line 48"/>
          <p:cNvSpPr>
            <a:spLocks noChangeShapeType="1"/>
          </p:cNvSpPr>
          <p:nvPr/>
        </p:nvSpPr>
        <p:spPr bwMode="auto">
          <a:xfrm>
            <a:off x="4645025" y="52705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51" name="Text Box 49"/>
          <p:cNvSpPr txBox="1">
            <a:spLocks noChangeArrowheads="1"/>
          </p:cNvSpPr>
          <p:nvPr/>
        </p:nvSpPr>
        <p:spPr bwMode="auto">
          <a:xfrm>
            <a:off x="3924300" y="58658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Arial" charset="0"/>
              </a:rPr>
              <a:t>Incremental</a:t>
            </a:r>
          </a:p>
        </p:txBody>
      </p:sp>
    </p:spTree>
    <p:extLst>
      <p:ext uri="{BB962C8B-B14F-4D97-AF65-F5344CB8AC3E}">
        <p14:creationId xmlns:p14="http://schemas.microsoft.com/office/powerpoint/2010/main" val="496474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t>Boehm’s spiral model</a:t>
            </a:r>
          </a:p>
        </p:txBody>
      </p:sp>
      <p:sp>
        <p:nvSpPr>
          <p:cNvPr id="111619" name="Rectangle 3"/>
          <p:cNvSpPr>
            <a:spLocks noGrp="1" noChangeArrowheads="1"/>
          </p:cNvSpPr>
          <p:nvPr>
            <p:ph type="body" idx="1"/>
          </p:nvPr>
        </p:nvSpPr>
        <p:spPr/>
        <p:txBody>
          <a:bodyPr/>
          <a:lstStyle/>
          <a:p>
            <a:r>
              <a:rPr lang="en-GB" dirty="0"/>
              <a:t>Process is represented as a spiral rather than as a sequence of activities with backtracking.</a:t>
            </a:r>
          </a:p>
          <a:p>
            <a:r>
              <a:rPr lang="en-GB" dirty="0"/>
              <a:t>Each loop in the spiral represents a phase in the process. </a:t>
            </a:r>
          </a:p>
          <a:p>
            <a:r>
              <a:rPr lang="en-GB" dirty="0"/>
              <a:t>No fixed phases such as specification or design - loops in the spiral are chosen depending on what is required.</a:t>
            </a:r>
          </a:p>
          <a:p>
            <a:r>
              <a:rPr lang="en-GB" dirty="0"/>
              <a:t>Risks are explicitly assessed and resolved throughout the process.</a:t>
            </a:r>
          </a:p>
          <a:p>
            <a:pPr lvl="1"/>
            <a:r>
              <a:rPr lang="en-GB" dirty="0"/>
              <a:t>Risk: </a:t>
            </a:r>
            <a:r>
              <a:rPr lang="en-GB" dirty="0" err="1"/>
              <a:t>sth</a:t>
            </a:r>
            <a:r>
              <a:rPr lang="en-GB" dirty="0"/>
              <a:t> that can go wrong</a:t>
            </a:r>
          </a:p>
          <a:p>
            <a:r>
              <a:rPr lang="en-GB" dirty="0"/>
              <a:t>Highlight : RISK driven!</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476722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tr-TR"/>
              <a:t>Hybrid Process Models</a:t>
            </a:r>
          </a:p>
        </p:txBody>
      </p:sp>
      <p:sp>
        <p:nvSpPr>
          <p:cNvPr id="59395" name="Rectangle 3"/>
          <p:cNvSpPr>
            <a:spLocks noGrp="1" noChangeArrowheads="1"/>
          </p:cNvSpPr>
          <p:nvPr>
            <p:ph type="body" idx="1"/>
          </p:nvPr>
        </p:nvSpPr>
        <p:spPr/>
        <p:txBody>
          <a:bodyPr/>
          <a:lstStyle/>
          <a:p>
            <a:pPr eaLnBrk="1" hangingPunct="1"/>
            <a:r>
              <a:rPr lang="en-US" altLang="ko-KR">
                <a:ea typeface="굴림" charset="-127"/>
              </a:rPr>
              <a:t>Large systems are usually made up of several sub-systems</a:t>
            </a:r>
          </a:p>
          <a:p>
            <a:pPr eaLnBrk="1" hangingPunct="1"/>
            <a:r>
              <a:rPr lang="en-US" altLang="ko-KR">
                <a:ea typeface="굴림" charset="-127"/>
              </a:rPr>
              <a:t>The same process model need not be used for all subsystems</a:t>
            </a:r>
          </a:p>
          <a:p>
            <a:pPr lvl="1" eaLnBrk="1" hangingPunct="1"/>
            <a:r>
              <a:rPr lang="en-US" altLang="ko-KR">
                <a:ea typeface="굴림" charset="-127"/>
              </a:rPr>
              <a:t>Evolutionary development for high-risk specifications</a:t>
            </a:r>
          </a:p>
          <a:p>
            <a:pPr lvl="1" eaLnBrk="1" hangingPunct="1"/>
            <a:r>
              <a:rPr lang="en-US" altLang="ko-KR">
                <a:ea typeface="굴림" charset="-127"/>
              </a:rPr>
              <a:t>Waterfall model for well-understood </a:t>
            </a:r>
            <a:br>
              <a:rPr lang="en-US" altLang="ko-KR">
                <a:ea typeface="굴림" charset="-127"/>
              </a:rPr>
            </a:br>
            <a:r>
              <a:rPr lang="en-US" altLang="ko-KR">
                <a:ea typeface="굴림" charset="-127"/>
              </a:rPr>
              <a:t>specifications</a:t>
            </a:r>
            <a:endParaRPr lang="en-US" altLang="tr-TR"/>
          </a:p>
        </p:txBody>
      </p:sp>
    </p:spTree>
    <p:extLst>
      <p:ext uri="{BB962C8B-B14F-4D97-AF65-F5344CB8AC3E}">
        <p14:creationId xmlns:p14="http://schemas.microsoft.com/office/powerpoint/2010/main" val="1755992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304800"/>
            <a:ext cx="7772400" cy="609600"/>
          </a:xfrm>
        </p:spPr>
        <p:txBody>
          <a:bodyPr/>
          <a:lstStyle/>
          <a:p>
            <a:pPr eaLnBrk="1" hangingPunct="1"/>
            <a:r>
              <a:rPr lang="en-US" altLang="tr-TR"/>
              <a:t>Spiral Model</a:t>
            </a:r>
          </a:p>
        </p:txBody>
      </p:sp>
      <p:sp>
        <p:nvSpPr>
          <p:cNvPr id="60419" name="Line 3"/>
          <p:cNvSpPr>
            <a:spLocks noChangeShapeType="1"/>
          </p:cNvSpPr>
          <p:nvPr/>
        </p:nvSpPr>
        <p:spPr bwMode="auto">
          <a:xfrm>
            <a:off x="1219200" y="3505200"/>
            <a:ext cx="617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0420" name="Freeform 4"/>
          <p:cNvSpPr>
            <a:spLocks/>
          </p:cNvSpPr>
          <p:nvPr/>
        </p:nvSpPr>
        <p:spPr bwMode="auto">
          <a:xfrm>
            <a:off x="2057400" y="1905000"/>
            <a:ext cx="4648200" cy="3733800"/>
          </a:xfrm>
          <a:custGeom>
            <a:avLst/>
            <a:gdLst>
              <a:gd name="T0" fmla="*/ 2147483647 w 2256"/>
              <a:gd name="T1" fmla="*/ 2147483647 h 2016"/>
              <a:gd name="T2" fmla="*/ 2147483647 w 2256"/>
              <a:gd name="T3" fmla="*/ 2147483647 h 2016"/>
              <a:gd name="T4" fmla="*/ 2147483647 w 2256"/>
              <a:gd name="T5" fmla="*/ 2147483647 h 2016"/>
              <a:gd name="T6" fmla="*/ 2147483647 w 2256"/>
              <a:gd name="T7" fmla="*/ 2147483647 h 2016"/>
              <a:gd name="T8" fmla="*/ 2147483647 w 2256"/>
              <a:gd name="T9" fmla="*/ 2147483647 h 2016"/>
              <a:gd name="T10" fmla="*/ 2147483647 w 2256"/>
              <a:gd name="T11" fmla="*/ 2147483647 h 2016"/>
              <a:gd name="T12" fmla="*/ 2147483647 w 2256"/>
              <a:gd name="T13" fmla="*/ 2147483647 h 2016"/>
              <a:gd name="T14" fmla="*/ 2147483647 w 2256"/>
              <a:gd name="T15" fmla="*/ 2147483647 h 2016"/>
              <a:gd name="T16" fmla="*/ 0 w 2256"/>
              <a:gd name="T17" fmla="*/ 2147483647 h 2016"/>
              <a:gd name="T18" fmla="*/ 2147483647 w 2256"/>
              <a:gd name="T19" fmla="*/ 0 h 2016"/>
              <a:gd name="T20" fmla="*/ 2147483647 w 2256"/>
              <a:gd name="T21" fmla="*/ 2147483647 h 2016"/>
              <a:gd name="T22" fmla="*/ 2147483647 w 2256"/>
              <a:gd name="T23" fmla="*/ 2147483647 h 2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56"/>
              <a:gd name="T37" fmla="*/ 0 h 2016"/>
              <a:gd name="T38" fmla="*/ 2256 w 2256"/>
              <a:gd name="T39" fmla="*/ 2016 h 2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56" h="2016">
                <a:moveTo>
                  <a:pt x="672" y="864"/>
                </a:moveTo>
                <a:cubicBezTo>
                  <a:pt x="788" y="720"/>
                  <a:pt x="904" y="576"/>
                  <a:pt x="1056" y="576"/>
                </a:cubicBezTo>
                <a:cubicBezTo>
                  <a:pt x="1208" y="576"/>
                  <a:pt x="1584" y="744"/>
                  <a:pt x="1584" y="864"/>
                </a:cubicBezTo>
                <a:cubicBezTo>
                  <a:pt x="1584" y="984"/>
                  <a:pt x="1256" y="1296"/>
                  <a:pt x="1056" y="1296"/>
                </a:cubicBezTo>
                <a:cubicBezTo>
                  <a:pt x="856" y="1296"/>
                  <a:pt x="384" y="1032"/>
                  <a:pt x="384" y="864"/>
                </a:cubicBezTo>
                <a:cubicBezTo>
                  <a:pt x="384" y="696"/>
                  <a:pt x="808" y="288"/>
                  <a:pt x="1056" y="288"/>
                </a:cubicBezTo>
                <a:cubicBezTo>
                  <a:pt x="1304" y="288"/>
                  <a:pt x="1872" y="648"/>
                  <a:pt x="1872" y="864"/>
                </a:cubicBezTo>
                <a:cubicBezTo>
                  <a:pt x="1872" y="1080"/>
                  <a:pt x="1368" y="1584"/>
                  <a:pt x="1056" y="1584"/>
                </a:cubicBezTo>
                <a:cubicBezTo>
                  <a:pt x="744" y="1584"/>
                  <a:pt x="0" y="1128"/>
                  <a:pt x="0" y="864"/>
                </a:cubicBezTo>
                <a:cubicBezTo>
                  <a:pt x="0" y="600"/>
                  <a:pt x="680" y="0"/>
                  <a:pt x="1056" y="0"/>
                </a:cubicBezTo>
                <a:cubicBezTo>
                  <a:pt x="1432" y="0"/>
                  <a:pt x="2256" y="528"/>
                  <a:pt x="2256" y="864"/>
                </a:cubicBezTo>
                <a:cubicBezTo>
                  <a:pt x="2256" y="1200"/>
                  <a:pt x="1656" y="1608"/>
                  <a:pt x="1056" y="20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0421" name="Text Box 5"/>
          <p:cNvSpPr txBox="1">
            <a:spLocks noChangeArrowheads="1"/>
          </p:cNvSpPr>
          <p:nvPr/>
        </p:nvSpPr>
        <p:spPr bwMode="auto">
          <a:xfrm>
            <a:off x="304800" y="2057400"/>
            <a:ext cx="2343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Determine objectives,</a:t>
            </a:r>
          </a:p>
          <a:p>
            <a:pPr eaLnBrk="1" hangingPunct="1"/>
            <a:r>
              <a:rPr lang="en-US" altLang="tr-TR">
                <a:latin typeface="Times New Roman" pitchFamily="18" charset="0"/>
              </a:rPr>
              <a:t>alternatives, constraints</a:t>
            </a:r>
          </a:p>
        </p:txBody>
      </p:sp>
      <p:sp>
        <p:nvSpPr>
          <p:cNvPr id="60422" name="Text Box 6"/>
          <p:cNvSpPr txBox="1">
            <a:spLocks noChangeArrowheads="1"/>
          </p:cNvSpPr>
          <p:nvPr/>
        </p:nvSpPr>
        <p:spPr bwMode="auto">
          <a:xfrm>
            <a:off x="6248400" y="2057400"/>
            <a:ext cx="215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Evaluate alternatives,</a:t>
            </a:r>
          </a:p>
          <a:p>
            <a:pPr eaLnBrk="1" hangingPunct="1"/>
            <a:r>
              <a:rPr lang="en-US" altLang="tr-TR">
                <a:latin typeface="Times New Roman" pitchFamily="18" charset="0"/>
              </a:rPr>
              <a:t>identify, resolve risks</a:t>
            </a:r>
          </a:p>
        </p:txBody>
      </p:sp>
      <p:sp>
        <p:nvSpPr>
          <p:cNvPr id="60423" name="Text Box 7"/>
          <p:cNvSpPr txBox="1">
            <a:spLocks noChangeArrowheads="1"/>
          </p:cNvSpPr>
          <p:nvPr/>
        </p:nvSpPr>
        <p:spPr bwMode="auto">
          <a:xfrm>
            <a:off x="6400800" y="4267200"/>
            <a:ext cx="191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Develop, verify </a:t>
            </a:r>
          </a:p>
          <a:p>
            <a:pPr eaLnBrk="1" hangingPunct="1"/>
            <a:r>
              <a:rPr lang="en-US" altLang="tr-TR">
                <a:latin typeface="Times New Roman" pitchFamily="18" charset="0"/>
              </a:rPr>
              <a:t>next-level product </a:t>
            </a:r>
          </a:p>
        </p:txBody>
      </p:sp>
      <p:sp>
        <p:nvSpPr>
          <p:cNvPr id="60424" name="Text Box 8"/>
          <p:cNvSpPr txBox="1">
            <a:spLocks noChangeArrowheads="1"/>
          </p:cNvSpPr>
          <p:nvPr/>
        </p:nvSpPr>
        <p:spPr bwMode="auto">
          <a:xfrm>
            <a:off x="1066800" y="4495800"/>
            <a:ext cx="161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Plan next phase</a:t>
            </a:r>
          </a:p>
        </p:txBody>
      </p:sp>
      <p:sp>
        <p:nvSpPr>
          <p:cNvPr id="60425" name="Text Box 9"/>
          <p:cNvSpPr txBox="1">
            <a:spLocks noChangeArrowheads="1"/>
          </p:cNvSpPr>
          <p:nvPr/>
        </p:nvSpPr>
        <p:spPr bwMode="auto">
          <a:xfrm>
            <a:off x="152400" y="6019800"/>
            <a:ext cx="492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radial dimension shows the cumulative cost</a:t>
            </a:r>
          </a:p>
          <a:p>
            <a:pPr eaLnBrk="1" hangingPunct="1"/>
            <a:r>
              <a:rPr lang="en-US" altLang="tr-TR">
                <a:latin typeface="Times New Roman" pitchFamily="18" charset="0"/>
              </a:rPr>
              <a:t>angular dimension shows the progress in each cycle</a:t>
            </a:r>
          </a:p>
        </p:txBody>
      </p:sp>
      <p:sp>
        <p:nvSpPr>
          <p:cNvPr id="60426" name="Line 10"/>
          <p:cNvSpPr>
            <a:spLocks noChangeShapeType="1"/>
          </p:cNvSpPr>
          <p:nvPr/>
        </p:nvSpPr>
        <p:spPr bwMode="auto">
          <a:xfrm flipV="1">
            <a:off x="4267200" y="1295400"/>
            <a:ext cx="0" cy="457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60427" name="Text Box 11"/>
          <p:cNvSpPr txBox="1">
            <a:spLocks noChangeArrowheads="1"/>
          </p:cNvSpPr>
          <p:nvPr/>
        </p:nvSpPr>
        <p:spPr bwMode="auto">
          <a:xfrm>
            <a:off x="3429000" y="990600"/>
            <a:ext cx="1470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sz="1600">
                <a:latin typeface="Times New Roman" pitchFamily="18" charset="0"/>
              </a:rPr>
              <a:t>cumulative cost</a:t>
            </a:r>
          </a:p>
        </p:txBody>
      </p:sp>
      <p:sp>
        <p:nvSpPr>
          <p:cNvPr id="60428" name="Freeform 12"/>
          <p:cNvSpPr>
            <a:spLocks/>
          </p:cNvSpPr>
          <p:nvPr/>
        </p:nvSpPr>
        <p:spPr bwMode="auto">
          <a:xfrm>
            <a:off x="3962400" y="1600200"/>
            <a:ext cx="609600" cy="76200"/>
          </a:xfrm>
          <a:custGeom>
            <a:avLst/>
            <a:gdLst>
              <a:gd name="T0" fmla="*/ 0 w 384"/>
              <a:gd name="T1" fmla="*/ 2147483647 h 48"/>
              <a:gd name="T2" fmla="*/ 2147483647 w 384"/>
              <a:gd name="T3" fmla="*/ 0 h 48"/>
              <a:gd name="T4" fmla="*/ 2147483647 w 384"/>
              <a:gd name="T5" fmla="*/ 2147483647 h 48"/>
              <a:gd name="T6" fmla="*/ 0 60000 65536"/>
              <a:gd name="T7" fmla="*/ 0 60000 65536"/>
              <a:gd name="T8" fmla="*/ 0 60000 65536"/>
              <a:gd name="T9" fmla="*/ 0 w 384"/>
              <a:gd name="T10" fmla="*/ 0 h 48"/>
              <a:gd name="T11" fmla="*/ 384 w 384"/>
              <a:gd name="T12" fmla="*/ 48 h 48"/>
            </a:gdLst>
            <a:ahLst/>
            <a:cxnLst>
              <a:cxn ang="T6">
                <a:pos x="T0" y="T1"/>
              </a:cxn>
              <a:cxn ang="T7">
                <a:pos x="T2" y="T3"/>
              </a:cxn>
              <a:cxn ang="T8">
                <a:pos x="T4" y="T5"/>
              </a:cxn>
            </a:cxnLst>
            <a:rect l="T9" t="T10" r="T11" b="T12"/>
            <a:pathLst>
              <a:path w="384" h="48">
                <a:moveTo>
                  <a:pt x="0" y="48"/>
                </a:moveTo>
                <a:cubicBezTo>
                  <a:pt x="64" y="24"/>
                  <a:pt x="128" y="0"/>
                  <a:pt x="192" y="0"/>
                </a:cubicBezTo>
                <a:cubicBezTo>
                  <a:pt x="256" y="0"/>
                  <a:pt x="352" y="40"/>
                  <a:pt x="384" y="4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0429" name="Text Box 13"/>
          <p:cNvSpPr txBox="1">
            <a:spLocks noChangeArrowheads="1"/>
          </p:cNvSpPr>
          <p:nvPr/>
        </p:nvSpPr>
        <p:spPr bwMode="auto">
          <a:xfrm>
            <a:off x="4572000" y="1371600"/>
            <a:ext cx="1084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sz="1600">
                <a:latin typeface="Times New Roman" pitchFamily="18" charset="0"/>
              </a:rPr>
              <a:t>progress in</a:t>
            </a:r>
          </a:p>
          <a:p>
            <a:pPr eaLnBrk="1" hangingPunct="1"/>
            <a:r>
              <a:rPr lang="en-US" altLang="tr-TR" sz="1600">
                <a:latin typeface="Times New Roman" pitchFamily="18" charset="0"/>
              </a:rPr>
              <a:t>each cycle</a:t>
            </a:r>
          </a:p>
        </p:txBody>
      </p:sp>
      <p:sp>
        <p:nvSpPr>
          <p:cNvPr id="60430" name="Text Box 14"/>
          <p:cNvSpPr txBox="1">
            <a:spLocks noChangeArrowheads="1"/>
          </p:cNvSpPr>
          <p:nvPr/>
        </p:nvSpPr>
        <p:spPr bwMode="auto">
          <a:xfrm>
            <a:off x="3184525" y="34671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start</a:t>
            </a:r>
          </a:p>
        </p:txBody>
      </p:sp>
    </p:spTree>
    <p:extLst>
      <p:ext uri="{BB962C8B-B14F-4D97-AF65-F5344CB8AC3E}">
        <p14:creationId xmlns:p14="http://schemas.microsoft.com/office/powerpoint/2010/main" val="1230224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tr-TR"/>
              <a:t>Spiral Model</a:t>
            </a:r>
          </a:p>
        </p:txBody>
      </p:sp>
      <p:sp>
        <p:nvSpPr>
          <p:cNvPr id="61443" name="Rectangle 3"/>
          <p:cNvSpPr>
            <a:spLocks noGrp="1" noChangeArrowheads="1"/>
          </p:cNvSpPr>
          <p:nvPr>
            <p:ph type="body" idx="1"/>
          </p:nvPr>
        </p:nvSpPr>
        <p:spPr/>
        <p:txBody>
          <a:bodyPr/>
          <a:lstStyle/>
          <a:p>
            <a:pPr marL="381000" indent="-381000" eaLnBrk="1" hangingPunct="1"/>
            <a:r>
              <a:rPr lang="en-US" altLang="tr-TR" sz="2400"/>
              <a:t>Spiral model consists of iterative cycles</a:t>
            </a:r>
          </a:p>
          <a:p>
            <a:pPr marL="381000" indent="-381000" eaLnBrk="1" hangingPunct="1"/>
            <a:r>
              <a:rPr lang="en-US" altLang="tr-TR" sz="2400"/>
              <a:t>Spiral model is a hybrid process model</a:t>
            </a:r>
          </a:p>
          <a:p>
            <a:pPr marL="381000" indent="-381000" eaLnBrk="1" hangingPunct="1"/>
            <a:r>
              <a:rPr lang="en-US" altLang="tr-TR" sz="2400"/>
              <a:t>Each cycle consists of four phases (steps):</a:t>
            </a:r>
          </a:p>
          <a:p>
            <a:pPr marL="381000" indent="-381000" eaLnBrk="1" hangingPunct="1">
              <a:buFont typeface="Wingdings" pitchFamily="2" charset="2"/>
              <a:buNone/>
            </a:pPr>
            <a:endParaRPr lang="en-US" altLang="tr-TR" sz="2400"/>
          </a:p>
          <a:p>
            <a:pPr marL="381000" indent="-381000" eaLnBrk="1" hangingPunct="1">
              <a:buFontTx/>
              <a:buNone/>
            </a:pPr>
            <a:r>
              <a:rPr lang="en-US" altLang="tr-TR" sz="2400"/>
              <a:t>Step 1: Objective setting</a:t>
            </a:r>
          </a:p>
          <a:p>
            <a:pPr marL="838200" lvl="1" indent="-381000" eaLnBrk="1" hangingPunct="1"/>
            <a:r>
              <a:rPr lang="en-US" altLang="tr-TR" sz="2000"/>
              <a:t>Identify the objectives (for example: performance, functionality, ability to accommodate change)</a:t>
            </a:r>
          </a:p>
          <a:p>
            <a:pPr marL="838200" lvl="1" indent="-381000" eaLnBrk="1" hangingPunct="1"/>
            <a:r>
              <a:rPr lang="en-US" altLang="tr-TR" sz="2000"/>
              <a:t>Identify the alternative means of implementing this portion of the product (for example: different designs, reuse, buy) </a:t>
            </a:r>
          </a:p>
          <a:p>
            <a:pPr marL="838200" lvl="1" indent="-381000" eaLnBrk="1" hangingPunct="1"/>
            <a:r>
              <a:rPr lang="en-US" altLang="tr-TR" sz="2000"/>
              <a:t>Identify the constraints imposed on the application of the alternatives (for example: cost, schedule)</a:t>
            </a:r>
          </a:p>
        </p:txBody>
      </p:sp>
    </p:spTree>
    <p:extLst>
      <p:ext uri="{BB962C8B-B14F-4D97-AF65-F5344CB8AC3E}">
        <p14:creationId xmlns:p14="http://schemas.microsoft.com/office/powerpoint/2010/main" val="4141115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tr-TR"/>
              <a:t>Spiral Model Phases</a:t>
            </a:r>
          </a:p>
        </p:txBody>
      </p:sp>
      <p:sp>
        <p:nvSpPr>
          <p:cNvPr id="62467" name="Rectangle 3"/>
          <p:cNvSpPr>
            <a:spLocks noGrp="1" noChangeArrowheads="1"/>
          </p:cNvSpPr>
          <p:nvPr>
            <p:ph type="body" idx="1"/>
          </p:nvPr>
        </p:nvSpPr>
        <p:spPr>
          <a:xfrm>
            <a:off x="457200" y="1600200"/>
            <a:ext cx="8507413" cy="4924425"/>
          </a:xfrm>
        </p:spPr>
        <p:txBody>
          <a:bodyPr/>
          <a:lstStyle/>
          <a:p>
            <a:pPr eaLnBrk="1" hangingPunct="1">
              <a:buFont typeface="Wingdings" pitchFamily="2" charset="2"/>
              <a:buNone/>
            </a:pPr>
            <a:r>
              <a:rPr lang="en-US" altLang="tr-TR"/>
              <a:t>Step 2: Risk assessment and reduction</a:t>
            </a:r>
          </a:p>
          <a:p>
            <a:pPr lvl="1" eaLnBrk="1" hangingPunct="1"/>
            <a:r>
              <a:rPr lang="en-US" altLang="tr-TR"/>
              <a:t>Evaluate the alternatives relative to objectives and constraints. </a:t>
            </a:r>
          </a:p>
          <a:p>
            <a:pPr lvl="1" eaLnBrk="1" hangingPunct="1"/>
            <a:r>
              <a:rPr lang="en-US" altLang="tr-TR"/>
              <a:t>Evaluate the risks involved with each alternative</a:t>
            </a:r>
          </a:p>
          <a:p>
            <a:pPr lvl="1" eaLnBrk="1" hangingPunct="1"/>
            <a:r>
              <a:rPr lang="en-US" altLang="tr-TR"/>
              <a:t>Resolve the risks using prototyping, simulation, benchmarking, requirements analysis, etc.</a:t>
            </a:r>
          </a:p>
          <a:p>
            <a:pPr lvl="2" eaLnBrk="1" hangingPunct="1">
              <a:buFont typeface="Wingdings" pitchFamily="2" charset="2"/>
              <a:buNone/>
            </a:pPr>
            <a:r>
              <a:rPr lang="en-US" altLang="tr-TR"/>
              <a:t>Example</a:t>
            </a:r>
          </a:p>
          <a:p>
            <a:pPr lvl="2" eaLnBrk="1" hangingPunct="1"/>
            <a:r>
              <a:rPr lang="en-US" altLang="tr-TR"/>
              <a:t>alternative: write a requirements specification</a:t>
            </a:r>
          </a:p>
          <a:p>
            <a:pPr lvl="2" eaLnBrk="1" hangingPunct="1"/>
            <a:r>
              <a:rPr lang="en-US" altLang="tr-TR"/>
              <a:t>risk: customer may not be able to articulate the requirements precisely which may end up a costly redevelopment effort</a:t>
            </a:r>
          </a:p>
          <a:p>
            <a:pPr lvl="2" eaLnBrk="1" hangingPunct="1"/>
            <a:r>
              <a:rPr lang="en-US" altLang="tr-TR"/>
              <a:t>risk resolution: develop a rapid prototype</a:t>
            </a:r>
          </a:p>
        </p:txBody>
      </p:sp>
    </p:spTree>
    <p:extLst>
      <p:ext uri="{BB962C8B-B14F-4D97-AF65-F5344CB8AC3E}">
        <p14:creationId xmlns:p14="http://schemas.microsoft.com/office/powerpoint/2010/main" val="3835721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tr-TR"/>
              <a:t>Spiral Model Phases</a:t>
            </a:r>
          </a:p>
        </p:txBody>
      </p:sp>
      <p:sp>
        <p:nvSpPr>
          <p:cNvPr id="6349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tr-TR"/>
              <a:t>Step 3: Develop and validate</a:t>
            </a:r>
          </a:p>
          <a:p>
            <a:pPr lvl="1" eaLnBrk="1" hangingPunct="1">
              <a:lnSpc>
                <a:spcPct val="90000"/>
              </a:lnSpc>
            </a:pPr>
            <a:r>
              <a:rPr lang="en-US" altLang="tr-TR"/>
              <a:t>Develop and verify the product</a:t>
            </a:r>
          </a:p>
          <a:p>
            <a:pPr lvl="1" eaLnBrk="1" hangingPunct="1">
              <a:lnSpc>
                <a:spcPct val="90000"/>
              </a:lnSpc>
            </a:pPr>
            <a:r>
              <a:rPr lang="en-US" altLang="tr-TR"/>
              <a:t>Product could be the software requirements specification, the design specification, etc.</a:t>
            </a:r>
          </a:p>
          <a:p>
            <a:pPr lvl="1" eaLnBrk="1" hangingPunct="1">
              <a:lnSpc>
                <a:spcPct val="90000"/>
              </a:lnSpc>
              <a:buFont typeface="Wingdings" pitchFamily="2" charset="2"/>
              <a:buNone/>
            </a:pPr>
            <a:endParaRPr lang="en-US" altLang="tr-TR"/>
          </a:p>
          <a:p>
            <a:pPr eaLnBrk="1" hangingPunct="1">
              <a:lnSpc>
                <a:spcPct val="90000"/>
              </a:lnSpc>
              <a:buFont typeface="Wingdings" pitchFamily="2" charset="2"/>
              <a:buNone/>
            </a:pPr>
            <a:r>
              <a:rPr lang="en-US" altLang="tr-TR"/>
              <a:t>Step 4: Planning </a:t>
            </a:r>
          </a:p>
          <a:p>
            <a:pPr lvl="1" eaLnBrk="1" hangingPunct="1">
              <a:lnSpc>
                <a:spcPct val="90000"/>
              </a:lnSpc>
            </a:pPr>
            <a:r>
              <a:rPr lang="en-US" altLang="tr-TR"/>
              <a:t>Review the project</a:t>
            </a:r>
          </a:p>
          <a:p>
            <a:pPr lvl="1" eaLnBrk="1" hangingPunct="1">
              <a:lnSpc>
                <a:spcPct val="90000"/>
              </a:lnSpc>
            </a:pPr>
            <a:r>
              <a:rPr lang="en-US" altLang="tr-TR"/>
              <a:t>Plan the next phase</a:t>
            </a:r>
          </a:p>
          <a:p>
            <a:pPr lvl="1" eaLnBrk="1" hangingPunct="1">
              <a:lnSpc>
                <a:spcPct val="90000"/>
              </a:lnSpc>
            </a:pPr>
            <a:r>
              <a:rPr lang="en-US" altLang="tr-TR"/>
              <a:t>Depending on the next-phase this could be a requirements plan, an integration and test plan, etc.</a:t>
            </a:r>
          </a:p>
        </p:txBody>
      </p:sp>
    </p:spTree>
    <p:extLst>
      <p:ext uri="{BB962C8B-B14F-4D97-AF65-F5344CB8AC3E}">
        <p14:creationId xmlns:p14="http://schemas.microsoft.com/office/powerpoint/2010/main" val="1244427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tr-TR"/>
              <a:t>Spiral Model</a:t>
            </a:r>
          </a:p>
        </p:txBody>
      </p:sp>
      <p:sp>
        <p:nvSpPr>
          <p:cNvPr id="68611" name="Rectangle 3"/>
          <p:cNvSpPr>
            <a:spLocks noGrp="1" noChangeArrowheads="1"/>
          </p:cNvSpPr>
          <p:nvPr>
            <p:ph type="body" idx="1"/>
          </p:nvPr>
        </p:nvSpPr>
        <p:spPr>
          <a:xfrm>
            <a:off x="457200" y="1600200"/>
            <a:ext cx="8229600" cy="4781550"/>
          </a:xfrm>
        </p:spPr>
        <p:txBody>
          <a:bodyPr/>
          <a:lstStyle/>
          <a:p>
            <a:pPr eaLnBrk="1" hangingPunct="1"/>
            <a:r>
              <a:rPr lang="en-US" altLang="tr-TR" sz="2400"/>
              <a:t>The basic idea in spiral model is to evaluate and resolve risks at every step of the development </a:t>
            </a:r>
          </a:p>
          <a:p>
            <a:pPr eaLnBrk="1" hangingPunct="1">
              <a:buFont typeface="Wingdings" pitchFamily="2" charset="2"/>
              <a:buNone/>
            </a:pPr>
            <a:endParaRPr lang="en-US" altLang="tr-TR" sz="2400"/>
          </a:p>
          <a:p>
            <a:pPr eaLnBrk="1" hangingPunct="1"/>
            <a:r>
              <a:rPr lang="en-US" altLang="tr-TR" sz="2400"/>
              <a:t>Based on the risks involved in the development spiral model may become equivalent to other models (or a mixture of them)</a:t>
            </a:r>
          </a:p>
          <a:p>
            <a:pPr lvl="1" eaLnBrk="1" hangingPunct="1"/>
            <a:r>
              <a:rPr lang="en-US" altLang="tr-TR" sz="2000"/>
              <a:t>E.g., If a project</a:t>
            </a:r>
          </a:p>
          <a:p>
            <a:pPr lvl="2" eaLnBrk="1" hangingPunct="1"/>
            <a:r>
              <a:rPr lang="en-US" altLang="tr-TR" sz="1800"/>
              <a:t>has a low risk in user-interface and performance requirements and </a:t>
            </a:r>
          </a:p>
          <a:p>
            <a:pPr lvl="2" eaLnBrk="1" hangingPunct="1"/>
            <a:r>
              <a:rPr lang="en-US" altLang="tr-TR" sz="1800"/>
              <a:t>has a high risk in budget and schedule predictability and control,</a:t>
            </a:r>
          </a:p>
          <a:p>
            <a:pPr lvl="1" eaLnBrk="1" hangingPunct="1">
              <a:buFont typeface="Wingdings" pitchFamily="2" charset="2"/>
              <a:buNone/>
            </a:pPr>
            <a:r>
              <a:rPr lang="en-US" altLang="tr-TR" sz="2000"/>
              <a:t>   based on these risks spiral model may turn into the waterfall model</a:t>
            </a:r>
          </a:p>
        </p:txBody>
      </p:sp>
    </p:spTree>
    <p:extLst>
      <p:ext uri="{BB962C8B-B14F-4D97-AF65-F5344CB8AC3E}">
        <p14:creationId xmlns:p14="http://schemas.microsoft.com/office/powerpoint/2010/main" val="2017242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tr-TR" dirty="0"/>
              <a:t>The Spiral Model </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27D18EF-DF44-472C-8FB9-61F89A61E2E4}" type="slidenum">
              <a:rPr lang="en-US" altLang="tr-TR" sz="1400">
                <a:latin typeface="Arial" pitchFamily="34" charset="0"/>
              </a:rPr>
              <a:pPr eaLnBrk="1" hangingPunct="1"/>
              <a:t>48</a:t>
            </a:fld>
            <a:endParaRPr lang="en-US" altLang="tr-TR" sz="1400">
              <a:latin typeface="Arial" pitchFamily="34" charset="0"/>
            </a:endParaRPr>
          </a:p>
        </p:txBody>
      </p:sp>
      <p:sp>
        <p:nvSpPr>
          <p:cNvPr id="21508" name="Rectangle 3"/>
          <p:cNvSpPr>
            <a:spLocks noGrp="1" noChangeArrowheads="1"/>
          </p:cNvSpPr>
          <p:nvPr>
            <p:ph sz="quarter" idx="1"/>
          </p:nvPr>
        </p:nvSpPr>
        <p:spPr>
          <a:xfrm>
            <a:off x="611560" y="1517104"/>
            <a:ext cx="7772400" cy="4648200"/>
          </a:xfrm>
        </p:spPr>
        <p:txBody>
          <a:bodyPr/>
          <a:lstStyle/>
          <a:p>
            <a:pPr eaLnBrk="1" hangingPunct="1">
              <a:lnSpc>
                <a:spcPct val="90000"/>
              </a:lnSpc>
            </a:pPr>
            <a:r>
              <a:rPr lang="en-US" altLang="tr-TR" sz="2800" dirty="0"/>
              <a:t>Unlike other process models that end when software is delivered, the spiral model can be adapted to apply throughout the life of the software</a:t>
            </a:r>
          </a:p>
          <a:p>
            <a:pPr eaLnBrk="1" hangingPunct="1">
              <a:lnSpc>
                <a:spcPct val="90000"/>
              </a:lnSpc>
            </a:pPr>
            <a:r>
              <a:rPr lang="en-US" altLang="tr-TR" sz="2800" dirty="0"/>
              <a:t>The circuits around the spiral might represent</a:t>
            </a:r>
          </a:p>
          <a:p>
            <a:pPr lvl="1" eaLnBrk="1" hangingPunct="1">
              <a:lnSpc>
                <a:spcPct val="90000"/>
              </a:lnSpc>
            </a:pPr>
            <a:r>
              <a:rPr lang="en-US" altLang="tr-TR" sz="2400" dirty="0"/>
              <a:t>Concept development project</a:t>
            </a:r>
          </a:p>
          <a:p>
            <a:pPr lvl="1" eaLnBrk="1" hangingPunct="1">
              <a:lnSpc>
                <a:spcPct val="90000"/>
              </a:lnSpc>
            </a:pPr>
            <a:r>
              <a:rPr lang="en-US" altLang="tr-TR" sz="2400" dirty="0"/>
              <a:t>New Product development project</a:t>
            </a:r>
          </a:p>
          <a:p>
            <a:pPr lvl="1" eaLnBrk="1" hangingPunct="1">
              <a:lnSpc>
                <a:spcPct val="90000"/>
              </a:lnSpc>
            </a:pPr>
            <a:r>
              <a:rPr lang="en-US" altLang="tr-TR" sz="2400" dirty="0"/>
              <a:t>Product enhancement project</a:t>
            </a:r>
          </a:p>
          <a:p>
            <a:pPr eaLnBrk="1" hangingPunct="1">
              <a:lnSpc>
                <a:spcPct val="90000"/>
              </a:lnSpc>
            </a:pPr>
            <a:r>
              <a:rPr lang="en-US" altLang="tr-TR" sz="2800" dirty="0"/>
              <a:t>The spiral model demands a direct consideration of technical risks at all stages of the project</a:t>
            </a:r>
          </a:p>
        </p:txBody>
      </p:sp>
    </p:spTree>
    <p:extLst>
      <p:ext uri="{BB962C8B-B14F-4D97-AF65-F5344CB8AC3E}">
        <p14:creationId xmlns:p14="http://schemas.microsoft.com/office/powerpoint/2010/main" val="1449527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tr-TR"/>
              <a:t>Difficulties</a:t>
            </a:r>
          </a:p>
        </p:txBody>
      </p:sp>
      <p:sp>
        <p:nvSpPr>
          <p:cNvPr id="67587" name="Rectangle 3"/>
          <p:cNvSpPr>
            <a:spLocks noGrp="1" noChangeArrowheads="1"/>
          </p:cNvSpPr>
          <p:nvPr>
            <p:ph type="body" idx="1"/>
          </p:nvPr>
        </p:nvSpPr>
        <p:spPr/>
        <p:txBody>
          <a:bodyPr/>
          <a:lstStyle/>
          <a:p>
            <a:pPr eaLnBrk="1" hangingPunct="1"/>
            <a:r>
              <a:rPr lang="en-US" altLang="tr-TR"/>
              <a:t>Do not match to contract software</a:t>
            </a:r>
          </a:p>
          <a:p>
            <a:pPr lvl="1" eaLnBrk="1" hangingPunct="1"/>
            <a:r>
              <a:rPr lang="en-US" altLang="tr-TR"/>
              <a:t>Assumes software will be developed internally</a:t>
            </a:r>
          </a:p>
          <a:p>
            <a:pPr lvl="1" eaLnBrk="1" hangingPunct="1"/>
            <a:r>
              <a:rPr lang="en-US" altLang="tr-TR"/>
              <a:t>Contract software might not provide flexibility of step by step commitments</a:t>
            </a:r>
          </a:p>
          <a:p>
            <a:pPr eaLnBrk="1" hangingPunct="1"/>
            <a:r>
              <a:rPr lang="en-US" altLang="tr-TR"/>
              <a:t>Rely on subjective risk assessment expertise</a:t>
            </a:r>
          </a:p>
          <a:p>
            <a:pPr lvl="1" eaLnBrk="1" hangingPunct="1"/>
            <a:r>
              <a:rPr lang="en-US" altLang="tr-TR"/>
              <a:t>Concentrating on high risk elements might require correct identification of high risk elements in advance</a:t>
            </a:r>
          </a:p>
        </p:txBody>
      </p:sp>
    </p:spTree>
    <p:extLst>
      <p:ext uri="{BB962C8B-B14F-4D97-AF65-F5344CB8AC3E}">
        <p14:creationId xmlns:p14="http://schemas.microsoft.com/office/powerpoint/2010/main" val="146074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39687"/>
            <a:ext cx="8686800" cy="1139825"/>
          </a:xfrm>
        </p:spPr>
        <p:txBody>
          <a:bodyPr>
            <a:normAutofit/>
          </a:bodyPr>
          <a:lstStyle/>
          <a:p>
            <a:pPr eaLnBrk="1" hangingPunct="1"/>
            <a:r>
              <a:rPr lang="en-US" altLang="tr-TR" sz="3400" dirty="0"/>
              <a:t>Software Development Process Activities</a:t>
            </a:r>
          </a:p>
        </p:txBody>
      </p:sp>
      <p:sp>
        <p:nvSpPr>
          <p:cNvPr id="11267" name="Rectangle 3"/>
          <p:cNvSpPr>
            <a:spLocks noGrp="1" noChangeArrowheads="1"/>
          </p:cNvSpPr>
          <p:nvPr>
            <p:ph type="body" idx="1"/>
          </p:nvPr>
        </p:nvSpPr>
        <p:spPr>
          <a:xfrm>
            <a:off x="332850" y="1405655"/>
            <a:ext cx="8343605" cy="4724400"/>
          </a:xfrm>
        </p:spPr>
        <p:txBody>
          <a:bodyPr>
            <a:noAutofit/>
          </a:bodyPr>
          <a:lstStyle/>
          <a:p>
            <a:pPr eaLnBrk="1" hangingPunct="1"/>
            <a:r>
              <a:rPr lang="en-US" altLang="tr-TR" sz="2800" dirty="0"/>
              <a:t>The steps involved in development of a software product:</a:t>
            </a:r>
          </a:p>
          <a:p>
            <a:pPr lvl="1" eaLnBrk="1" hangingPunct="1"/>
            <a:r>
              <a:rPr lang="en-US" altLang="tr-TR" sz="2400" dirty="0"/>
              <a:t>Requirements analysis and specification</a:t>
            </a:r>
          </a:p>
          <a:p>
            <a:pPr lvl="1" eaLnBrk="1" hangingPunct="1"/>
            <a:r>
              <a:rPr lang="en-US" altLang="tr-TR" sz="2400" dirty="0"/>
              <a:t>Design</a:t>
            </a:r>
          </a:p>
          <a:p>
            <a:pPr lvl="1" eaLnBrk="1" hangingPunct="1"/>
            <a:r>
              <a:rPr lang="en-US" altLang="tr-TR" sz="2400" dirty="0"/>
              <a:t>Implementation</a:t>
            </a:r>
          </a:p>
          <a:p>
            <a:pPr lvl="1" eaLnBrk="1" hangingPunct="1"/>
            <a:r>
              <a:rPr lang="en-US" altLang="tr-TR" sz="2400" dirty="0"/>
              <a:t>Testing and Integration (Validation)</a:t>
            </a:r>
          </a:p>
          <a:p>
            <a:pPr lvl="1" eaLnBrk="1" hangingPunct="1"/>
            <a:r>
              <a:rPr lang="en-US" altLang="tr-TR" sz="2400" dirty="0"/>
              <a:t>Maintenance (Evolution)</a:t>
            </a:r>
          </a:p>
          <a:p>
            <a:pPr eaLnBrk="1" hangingPunct="1"/>
            <a:r>
              <a:rPr lang="en-US" altLang="tr-TR" sz="2800" dirty="0"/>
              <a:t>Each of these steps produce some deliverables:</a:t>
            </a:r>
          </a:p>
          <a:p>
            <a:pPr lvl="1" eaLnBrk="1" hangingPunct="1"/>
            <a:r>
              <a:rPr lang="en-US" altLang="tr-TR" sz="2400" dirty="0"/>
              <a:t>source code, test data, user manual, requirements specification, design specification, source code, test cases, test plan, executable code</a:t>
            </a:r>
          </a:p>
        </p:txBody>
      </p:sp>
      <p:sp>
        <p:nvSpPr>
          <p:cNvPr id="11268" name="Text Box 4"/>
          <p:cNvSpPr txBox="1">
            <a:spLocks noChangeArrowheads="1"/>
          </p:cNvSpPr>
          <p:nvPr/>
        </p:nvSpPr>
        <p:spPr bwMode="auto">
          <a:xfrm>
            <a:off x="332849" y="6300609"/>
            <a:ext cx="8343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200" dirty="0">
                <a:solidFill>
                  <a:schemeClr val="tx2"/>
                </a:solidFill>
              </a:rPr>
              <a:t>“Software Engineering,” B. W. Boehm,  IEEE Transactions on Computers, vol. 25, no. 12, 1976</a:t>
            </a:r>
          </a:p>
        </p:txBody>
      </p:sp>
    </p:spTree>
    <p:extLst>
      <p:ext uri="{BB962C8B-B14F-4D97-AF65-F5344CB8AC3E}">
        <p14:creationId xmlns:p14="http://schemas.microsoft.com/office/powerpoint/2010/main" val="185852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4624"/>
            <a:ext cx="8435975" cy="1139825"/>
          </a:xfrm>
        </p:spPr>
        <p:txBody>
          <a:bodyPr>
            <a:normAutofit/>
          </a:bodyPr>
          <a:lstStyle/>
          <a:p>
            <a:pPr eaLnBrk="1" hangingPunct="1"/>
            <a:r>
              <a:rPr lang="en-US" altLang="tr-TR" dirty="0"/>
              <a:t>Requirements Analysis &amp; Specification</a:t>
            </a:r>
          </a:p>
        </p:txBody>
      </p:sp>
      <p:sp>
        <p:nvSpPr>
          <p:cNvPr id="12291" name="Rectangle 3"/>
          <p:cNvSpPr>
            <a:spLocks noGrp="1" noChangeArrowheads="1"/>
          </p:cNvSpPr>
          <p:nvPr>
            <p:ph type="body" idx="1"/>
          </p:nvPr>
        </p:nvSpPr>
        <p:spPr>
          <a:xfrm>
            <a:off x="457200" y="1443568"/>
            <a:ext cx="8229600" cy="4937760"/>
          </a:xfrm>
        </p:spPr>
        <p:txBody>
          <a:bodyPr/>
          <a:lstStyle/>
          <a:p>
            <a:pPr eaLnBrk="1" hangingPunct="1"/>
            <a:r>
              <a:rPr lang="en-US" altLang="tr-TR" b="1" dirty="0"/>
              <a:t>Deliverables:</a:t>
            </a:r>
            <a:r>
              <a:rPr lang="en-US" altLang="tr-TR" dirty="0"/>
              <a:t> SRS (Software Requirements Specification)</a:t>
            </a:r>
          </a:p>
          <a:p>
            <a:pPr eaLnBrk="1" hangingPunct="1"/>
            <a:endParaRPr lang="en-US" altLang="tr-TR" dirty="0"/>
          </a:p>
          <a:p>
            <a:pPr eaLnBrk="1" hangingPunct="1"/>
            <a:r>
              <a:rPr lang="en-US" altLang="tr-TR" dirty="0"/>
              <a:t>Requirements analysis</a:t>
            </a:r>
          </a:p>
          <a:p>
            <a:pPr lvl="1" eaLnBrk="1" hangingPunct="1"/>
            <a:r>
              <a:rPr lang="en-US" altLang="tr-TR" dirty="0"/>
              <a:t>client conceptualizes a product</a:t>
            </a:r>
          </a:p>
          <a:p>
            <a:pPr lvl="1" eaLnBrk="1" hangingPunct="1"/>
            <a:r>
              <a:rPr lang="en-US" altLang="tr-TR" dirty="0"/>
              <a:t>concept exploration by developers </a:t>
            </a:r>
          </a:p>
          <a:p>
            <a:pPr lvl="2" eaLnBrk="1" hangingPunct="1"/>
            <a:r>
              <a:rPr lang="en-US" altLang="tr-TR" dirty="0"/>
              <a:t>Is the product feasible? </a:t>
            </a:r>
          </a:p>
          <a:p>
            <a:pPr lvl="2" eaLnBrk="1" hangingPunct="1"/>
            <a:r>
              <a:rPr lang="en-US" altLang="tr-TR" dirty="0"/>
              <a:t>Is it possible to meet the client’s constraints (cost, deadline, size)?</a:t>
            </a:r>
          </a:p>
        </p:txBody>
      </p:sp>
    </p:spTree>
    <p:extLst>
      <p:ext uri="{BB962C8B-B14F-4D97-AF65-F5344CB8AC3E}">
        <p14:creationId xmlns:p14="http://schemas.microsoft.com/office/powerpoint/2010/main" val="301708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4624"/>
            <a:ext cx="8507413" cy="1139825"/>
          </a:xfrm>
        </p:spPr>
        <p:txBody>
          <a:bodyPr>
            <a:normAutofit/>
          </a:bodyPr>
          <a:lstStyle/>
          <a:p>
            <a:pPr eaLnBrk="1" hangingPunct="1"/>
            <a:r>
              <a:rPr lang="en-US" altLang="tr-TR" dirty="0"/>
              <a:t>Requirements Analysis &amp; Specification</a:t>
            </a:r>
          </a:p>
        </p:txBody>
      </p:sp>
      <p:sp>
        <p:nvSpPr>
          <p:cNvPr id="13315" name="Rectangle 3"/>
          <p:cNvSpPr>
            <a:spLocks noGrp="1" noChangeArrowheads="1"/>
          </p:cNvSpPr>
          <p:nvPr>
            <p:ph type="body" idx="1"/>
          </p:nvPr>
        </p:nvSpPr>
        <p:spPr/>
        <p:txBody>
          <a:bodyPr/>
          <a:lstStyle/>
          <a:p>
            <a:pPr eaLnBrk="1" hangingPunct="1">
              <a:lnSpc>
                <a:spcPct val="90000"/>
              </a:lnSpc>
            </a:pPr>
            <a:r>
              <a:rPr lang="en-US" altLang="tr-TR" sz="2400"/>
              <a:t>The main goal is to develop a </a:t>
            </a:r>
            <a:r>
              <a:rPr lang="en-US" altLang="tr-TR" sz="2400" b="1"/>
              <a:t>complete</a:t>
            </a:r>
            <a:r>
              <a:rPr lang="en-US" altLang="tr-TR" sz="2400"/>
              <a:t>, </a:t>
            </a:r>
            <a:r>
              <a:rPr lang="en-US" altLang="tr-TR" sz="2400" b="1"/>
              <a:t>consistent</a:t>
            </a:r>
            <a:r>
              <a:rPr lang="en-US" altLang="tr-TR" sz="2400"/>
              <a:t>, </a:t>
            </a:r>
            <a:r>
              <a:rPr lang="en-US" altLang="tr-TR" sz="2400" b="1"/>
              <a:t>unambiguous</a:t>
            </a:r>
            <a:r>
              <a:rPr lang="en-US" altLang="tr-TR" sz="2400"/>
              <a:t> specification of the requirements </a:t>
            </a:r>
          </a:p>
          <a:p>
            <a:pPr lvl="1" eaLnBrk="1" hangingPunct="1">
              <a:lnSpc>
                <a:spcPct val="90000"/>
              </a:lnSpc>
            </a:pPr>
            <a:r>
              <a:rPr lang="en-US" altLang="tr-TR" sz="2000"/>
              <a:t>system requirements (includes hardware requirements)</a:t>
            </a:r>
          </a:p>
          <a:p>
            <a:pPr lvl="1" eaLnBrk="1" hangingPunct="1">
              <a:lnSpc>
                <a:spcPct val="90000"/>
              </a:lnSpc>
            </a:pPr>
            <a:r>
              <a:rPr lang="en-US" altLang="tr-TR" sz="2000"/>
              <a:t>functional requirements for software</a:t>
            </a:r>
          </a:p>
          <a:p>
            <a:pPr lvl="1" eaLnBrk="1" hangingPunct="1">
              <a:lnSpc>
                <a:spcPct val="90000"/>
              </a:lnSpc>
            </a:pPr>
            <a:r>
              <a:rPr lang="en-US" altLang="tr-TR" sz="2000"/>
              <a:t>Quality requirements</a:t>
            </a:r>
          </a:p>
          <a:p>
            <a:pPr eaLnBrk="1" hangingPunct="1">
              <a:lnSpc>
                <a:spcPct val="90000"/>
              </a:lnSpc>
            </a:pPr>
            <a:endParaRPr lang="en-US" altLang="tr-TR" sz="2400"/>
          </a:p>
          <a:p>
            <a:pPr eaLnBrk="1" hangingPunct="1">
              <a:lnSpc>
                <a:spcPct val="90000"/>
              </a:lnSpc>
            </a:pPr>
            <a:r>
              <a:rPr lang="en-US" altLang="tr-TR" sz="2400"/>
              <a:t>This specification should describe </a:t>
            </a:r>
            <a:r>
              <a:rPr lang="en-US" altLang="tr-TR" sz="2400" i="1"/>
              <a:t>what</a:t>
            </a:r>
            <a:r>
              <a:rPr lang="en-US" altLang="tr-TR" sz="2400"/>
              <a:t> the software is supposed to do but not </a:t>
            </a:r>
            <a:r>
              <a:rPr lang="en-US" altLang="tr-TR" sz="2400" i="1"/>
              <a:t>how</a:t>
            </a:r>
            <a:r>
              <a:rPr lang="en-US" altLang="tr-TR" sz="2400"/>
              <a:t> to do it </a:t>
            </a:r>
          </a:p>
          <a:p>
            <a:pPr eaLnBrk="1" hangingPunct="1">
              <a:lnSpc>
                <a:spcPct val="90000"/>
              </a:lnSpc>
            </a:pPr>
            <a:endParaRPr lang="en-US" altLang="tr-TR" sz="2400"/>
          </a:p>
          <a:p>
            <a:pPr eaLnBrk="1" hangingPunct="1">
              <a:lnSpc>
                <a:spcPct val="90000"/>
              </a:lnSpc>
            </a:pPr>
            <a:r>
              <a:rPr lang="en-US" altLang="tr-TR" sz="2400"/>
              <a:t>It is very costly to fix errors in the requirements specification</a:t>
            </a:r>
          </a:p>
        </p:txBody>
      </p:sp>
    </p:spTree>
    <p:extLst>
      <p:ext uri="{BB962C8B-B14F-4D97-AF65-F5344CB8AC3E}">
        <p14:creationId xmlns:p14="http://schemas.microsoft.com/office/powerpoint/2010/main" val="281010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99392"/>
            <a:ext cx="8686800" cy="1139825"/>
          </a:xfrm>
        </p:spPr>
        <p:txBody>
          <a:bodyPr>
            <a:normAutofit/>
          </a:bodyPr>
          <a:lstStyle/>
          <a:p>
            <a:pPr eaLnBrk="1" hangingPunct="1"/>
            <a:r>
              <a:rPr lang="en-US" altLang="tr-TR" dirty="0"/>
              <a:t>Requirements Analysis &amp; Specification</a:t>
            </a:r>
          </a:p>
        </p:txBody>
      </p:sp>
      <p:sp>
        <p:nvSpPr>
          <p:cNvPr id="215043" name="Rectangle 3"/>
          <p:cNvSpPr>
            <a:spLocks noGrp="1" noChangeArrowheads="1"/>
          </p:cNvSpPr>
          <p:nvPr>
            <p:ph type="body" idx="1"/>
          </p:nvPr>
        </p:nvSpPr>
        <p:spPr/>
        <p:txBody>
          <a:bodyPr/>
          <a:lstStyle/>
          <a:p>
            <a:pPr eaLnBrk="1" hangingPunct="1">
              <a:lnSpc>
                <a:spcPct val="90000"/>
              </a:lnSpc>
            </a:pPr>
            <a:r>
              <a:rPr lang="en-US" altLang="tr-TR" sz="2400" dirty="0"/>
              <a:t>Without requirements specification document</a:t>
            </a:r>
          </a:p>
          <a:p>
            <a:pPr lvl="1" eaLnBrk="1" hangingPunct="1">
              <a:lnSpc>
                <a:spcPct val="90000"/>
              </a:lnSpc>
            </a:pPr>
            <a:r>
              <a:rPr lang="en-US" altLang="tr-TR" dirty="0"/>
              <a:t>How does the designer know what to do, where to start?</a:t>
            </a:r>
          </a:p>
          <a:p>
            <a:pPr lvl="1" eaLnBrk="1" hangingPunct="1">
              <a:lnSpc>
                <a:spcPct val="90000"/>
              </a:lnSpc>
            </a:pPr>
            <a:r>
              <a:rPr lang="en-US" altLang="tr-TR" dirty="0"/>
              <a:t>How do you test the product?</a:t>
            </a:r>
          </a:p>
          <a:p>
            <a:pPr lvl="1" eaLnBrk="1" hangingPunct="1">
              <a:lnSpc>
                <a:spcPct val="90000"/>
              </a:lnSpc>
            </a:pPr>
            <a:r>
              <a:rPr lang="en-US" altLang="tr-TR" dirty="0"/>
              <a:t>Client does not have a clear statement about what is being built</a:t>
            </a:r>
          </a:p>
          <a:p>
            <a:pPr lvl="1" eaLnBrk="1" hangingPunct="1">
              <a:lnSpc>
                <a:spcPct val="90000"/>
              </a:lnSpc>
            </a:pPr>
            <a:r>
              <a:rPr lang="en-US" altLang="tr-TR" dirty="0"/>
              <a:t>It is hard to manage the development process since it is not clear what is being built</a:t>
            </a:r>
          </a:p>
        </p:txBody>
      </p:sp>
    </p:spTree>
    <p:extLst>
      <p:ext uri="{BB962C8B-B14F-4D97-AF65-F5344CB8AC3E}">
        <p14:creationId xmlns:p14="http://schemas.microsoft.com/office/powerpoint/2010/main" val="1703764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tr-TR"/>
              <a:t>Design</a:t>
            </a:r>
          </a:p>
        </p:txBody>
      </p:sp>
      <p:sp>
        <p:nvSpPr>
          <p:cNvPr id="15363" name="Rectangle 3"/>
          <p:cNvSpPr>
            <a:spLocks noGrp="1" noChangeArrowheads="1"/>
          </p:cNvSpPr>
          <p:nvPr>
            <p:ph type="body" idx="1"/>
          </p:nvPr>
        </p:nvSpPr>
        <p:spPr/>
        <p:txBody>
          <a:bodyPr/>
          <a:lstStyle/>
          <a:p>
            <a:pPr eaLnBrk="1" hangingPunct="1"/>
            <a:r>
              <a:rPr lang="en-US" altLang="tr-TR" sz="2400" b="1"/>
              <a:t>Deliverables:</a:t>
            </a:r>
            <a:r>
              <a:rPr lang="en-US" altLang="tr-TR" sz="2400"/>
              <a:t> Design specification</a:t>
            </a:r>
          </a:p>
          <a:p>
            <a:pPr eaLnBrk="1" hangingPunct="1"/>
            <a:r>
              <a:rPr lang="en-US" altLang="tr-TR" sz="2400"/>
              <a:t>In the design phase we decide</a:t>
            </a:r>
            <a:r>
              <a:rPr lang="en-US" altLang="tr-TR" sz="2400" i="1"/>
              <a:t> how</a:t>
            </a:r>
            <a:r>
              <a:rPr lang="en-US" altLang="tr-TR" sz="2400"/>
              <a:t> to do what has been specified in the requirements phase</a:t>
            </a:r>
          </a:p>
          <a:p>
            <a:pPr eaLnBrk="1" hangingPunct="1">
              <a:buFont typeface="Wingdings" pitchFamily="2" charset="2"/>
              <a:buNone/>
            </a:pPr>
            <a:endParaRPr lang="en-US" altLang="tr-TR" sz="2400"/>
          </a:p>
          <a:p>
            <a:pPr eaLnBrk="1" hangingPunct="1"/>
            <a:r>
              <a:rPr lang="en-US" altLang="tr-TR" sz="2400"/>
              <a:t>Design principles:</a:t>
            </a:r>
          </a:p>
          <a:p>
            <a:pPr lvl="1" eaLnBrk="1" hangingPunct="1"/>
            <a:r>
              <a:rPr lang="en-US" altLang="tr-TR" sz="2000"/>
              <a:t>Modularization: Decide on which modules to implement, what each module does, module interfaces</a:t>
            </a:r>
          </a:p>
          <a:p>
            <a:pPr lvl="1" eaLnBrk="1" hangingPunct="1"/>
            <a:r>
              <a:rPr lang="en-US" altLang="tr-TR" sz="2000"/>
              <a:t>Abstraction, information hiding</a:t>
            </a:r>
          </a:p>
          <a:p>
            <a:pPr lvl="1" eaLnBrk="1" hangingPunct="1"/>
            <a:r>
              <a:rPr lang="en-US" altLang="tr-TR" sz="2000"/>
              <a:t>Separation of concerns</a:t>
            </a:r>
          </a:p>
          <a:p>
            <a:pPr lvl="1" eaLnBrk="1" hangingPunct="1"/>
            <a:r>
              <a:rPr lang="en-US" altLang="tr-TR" sz="2000"/>
              <a:t>Top-down vs. bottom-up</a:t>
            </a:r>
          </a:p>
          <a:p>
            <a:pPr lvl="1" eaLnBrk="1" hangingPunct="1"/>
            <a:endParaRPr lang="en-US" altLang="tr-TR" sz="2000"/>
          </a:p>
        </p:txBody>
      </p:sp>
    </p:spTree>
    <p:extLst>
      <p:ext uri="{BB962C8B-B14F-4D97-AF65-F5344CB8AC3E}">
        <p14:creationId xmlns:p14="http://schemas.microsoft.com/office/powerpoint/2010/main" val="730938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4292</TotalTime>
  <Words>3113</Words>
  <Application>Microsoft Macintosh PowerPoint</Application>
  <PresentationFormat>On-screen Show (4:3)</PresentationFormat>
  <Paragraphs>401</Paragraphs>
  <Slides>49</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Bookman Old Style</vt:lpstr>
      <vt:lpstr>Calibri</vt:lpstr>
      <vt:lpstr>Gill Sans MT</vt:lpstr>
      <vt:lpstr>Helvetica</vt:lpstr>
      <vt:lpstr>Times New Roman</vt:lpstr>
      <vt:lpstr>Verdana</vt:lpstr>
      <vt:lpstr>Wingdings</vt:lpstr>
      <vt:lpstr>Wingdings 3</vt:lpstr>
      <vt:lpstr>Origin</vt:lpstr>
      <vt:lpstr>Software Process Models</vt:lpstr>
      <vt:lpstr>What is a Process?</vt:lpstr>
      <vt:lpstr>The Software Process (Life Cycle)</vt:lpstr>
      <vt:lpstr>The software process</vt:lpstr>
      <vt:lpstr>Software Development Process Activities</vt:lpstr>
      <vt:lpstr>Requirements Analysis &amp; Specification</vt:lpstr>
      <vt:lpstr>Requirements Analysis &amp; Specification</vt:lpstr>
      <vt:lpstr>Requirements Analysis &amp; Specification</vt:lpstr>
      <vt:lpstr>Design</vt:lpstr>
      <vt:lpstr>Design</vt:lpstr>
      <vt:lpstr>Implementation</vt:lpstr>
      <vt:lpstr>Testing and Integration</vt:lpstr>
      <vt:lpstr>Testing and Integration</vt:lpstr>
      <vt:lpstr>Maintenance</vt:lpstr>
      <vt:lpstr>Software Development Process Model</vt:lpstr>
      <vt:lpstr>Plan-driven and agile processes</vt:lpstr>
      <vt:lpstr>The Waterfall Model (1)</vt:lpstr>
      <vt:lpstr>The waterfall model </vt:lpstr>
      <vt:lpstr>Waterfall model phases</vt:lpstr>
      <vt:lpstr>Document driven</vt:lpstr>
      <vt:lpstr>The Waterfall Model - Problems</vt:lpstr>
      <vt:lpstr>More problems</vt:lpstr>
      <vt:lpstr>Workarounds</vt:lpstr>
      <vt:lpstr>Rapid Prototyping – Throwaway prototypes</vt:lpstr>
      <vt:lpstr>Rapid Prototyping</vt:lpstr>
      <vt:lpstr>PowerPoint Presentation</vt:lpstr>
      <vt:lpstr>Incremental</vt:lpstr>
      <vt:lpstr>Incremental Process Models </vt:lpstr>
      <vt:lpstr>Incremental Process Models </vt:lpstr>
      <vt:lpstr>PowerPoint Presentation</vt:lpstr>
      <vt:lpstr>Incremental</vt:lpstr>
      <vt:lpstr>PowerPoint Presentation</vt:lpstr>
      <vt:lpstr>Advantages</vt:lpstr>
      <vt:lpstr>Problems</vt:lpstr>
      <vt:lpstr>Evolutionary Process Models</vt:lpstr>
      <vt:lpstr>Evolutionary Models</vt:lpstr>
      <vt:lpstr>Evolutionary</vt:lpstr>
      <vt:lpstr>Evolutionary Prototyping</vt:lpstr>
      <vt:lpstr>Problems</vt:lpstr>
      <vt:lpstr>Output Progression</vt:lpstr>
      <vt:lpstr>Boehm’s spiral model</vt:lpstr>
      <vt:lpstr>Hybrid Process Models</vt:lpstr>
      <vt:lpstr>Spiral Model</vt:lpstr>
      <vt:lpstr>Spiral Model</vt:lpstr>
      <vt:lpstr>Spiral Model Phases</vt:lpstr>
      <vt:lpstr>Spiral Model Phases</vt:lpstr>
      <vt:lpstr>Spiral Model</vt:lpstr>
      <vt:lpstr>The Spiral Model </vt:lpstr>
      <vt:lpstr>Difficulties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aysutolga</dc:creator>
  <cp:lastModifiedBy>Mehmet Akyol</cp:lastModifiedBy>
  <cp:revision>39</cp:revision>
  <dcterms:created xsi:type="dcterms:W3CDTF">2014-02-25T18:03:24Z</dcterms:created>
  <dcterms:modified xsi:type="dcterms:W3CDTF">2019-03-01T11:57:15Z</dcterms:modified>
</cp:coreProperties>
</file>