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97" r:id="rId3"/>
    <p:sldId id="290" r:id="rId4"/>
    <p:sldId id="294" r:id="rId5"/>
    <p:sldId id="298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9D6"/>
    <a:srgbClr val="99CC00"/>
    <a:srgbClr val="66FF99"/>
    <a:srgbClr val="B9F1E2"/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792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9/30/2024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rive.google.com/drive/folders/11hGTG1wxdnQMyh_0odlrhHiF3H3MeWW3?usp=drive_link" TargetMode="Externa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jpeg"/><Relationship Id="rId4" Type="http://schemas.openxmlformats.org/officeDocument/2006/relationships/image" Target="../media/image2.png"/><Relationship Id="rId9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tm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agriwelfare.gov.in/en/Agricultural_Statistics_at_a_Glance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fasal.c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armonaut.com/" TargetMode="External"/><Relationship Id="rId5" Type="http://schemas.openxmlformats.org/officeDocument/2006/relationships/hyperlink" Target="https://www.tomorrow.io/weather-api/" TargetMode="External"/><Relationship Id="rId4" Type="http://schemas.openxmlformats.org/officeDocument/2006/relationships/hyperlink" Target="https://tnau.ac.in/site/nrm/remote-sensing-and-gis-about-departmen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04800" y="138499"/>
            <a:ext cx="10363200" cy="713022"/>
          </a:xfrm>
        </p:spPr>
        <p:txBody>
          <a:bodyPr/>
          <a:lstStyle/>
          <a:p>
            <a:r>
              <a:rPr lang="en-US" sz="4000" b="1" dirty="0">
                <a:solidFill>
                  <a:srgbClr val="0409D6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rgbClr val="0409D6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466510"/>
            <a:ext cx="11078373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IN" sz="2400" b="0" i="0" dirty="0">
                <a:solidFill>
                  <a:srgbClr val="0409D6"/>
                </a:solidFill>
                <a:effectLst/>
                <a:latin typeface="montserratregular"/>
              </a:rPr>
              <a:t>1554</a:t>
            </a:r>
            <a:endParaRPr lang="en-US" sz="2400" b="1" dirty="0">
              <a:solidFill>
                <a:srgbClr val="0409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IN" sz="2400" b="0" i="0" dirty="0">
                <a:solidFill>
                  <a:srgbClr val="0409D6"/>
                </a:solidFill>
                <a:effectLst/>
                <a:highlight>
                  <a:srgbClr val="FFFFFF"/>
                </a:highlight>
                <a:latin typeface="montserratregular"/>
              </a:rPr>
              <a:t>Smart Irrigation System for Precision Farming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IN" sz="2400" b="0" i="0" dirty="0">
                <a:solidFill>
                  <a:srgbClr val="212529"/>
                </a:solidFill>
                <a:effectLst/>
                <a:latin typeface="montserratregular"/>
              </a:rPr>
              <a:t>Agriculture, Food Tech &amp; Rural Development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ID- 7195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 – </a:t>
            </a:r>
            <a:r>
              <a:rPr lang="en-US" sz="2400" b="1" dirty="0">
                <a:solidFill>
                  <a:srgbClr val="0409D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EEE08</a:t>
            </a:r>
            <a:endParaRPr lang="en-US" sz="2400" dirty="0">
              <a:solidFill>
                <a:srgbClr val="0409D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200000"/>
              </a:lnSpc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74006" y="0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2FED0B-715A-BBC4-E1F1-6C43A089BF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591"/>
            <a:ext cx="6337868" cy="6694887"/>
          </a:xfrm>
          <a:prstGeom prst="rect">
            <a:avLst/>
          </a:prstGeom>
        </p:spPr>
      </p:pic>
      <p:pic>
        <p:nvPicPr>
          <p:cNvPr id="6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58651" y="26591"/>
            <a:ext cx="1833348" cy="942402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Box 8"/>
          <p:cNvSpPr txBox="1"/>
          <p:nvPr/>
        </p:nvSpPr>
        <p:spPr>
          <a:xfrm>
            <a:off x="0" y="26591"/>
            <a:ext cx="2333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Block Diagram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627806" y="3734279"/>
            <a:ext cx="5440908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1057" y="-47625"/>
            <a:ext cx="3671247" cy="634479"/>
          </a:xfrm>
        </p:spPr>
        <p:txBody>
          <a:bodyPr/>
          <a:lstStyle/>
          <a:p>
            <a:r>
              <a:rPr lang="en-US" sz="2800" b="1" u="sng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2800" dirty="0">
              <a:solidFill>
                <a:srgbClr val="0409D6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096000" y="626879"/>
            <a:ext cx="5954162" cy="29700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lnSpc>
                <a:spcPct val="150000"/>
              </a:lnSpc>
              <a:spcBef>
                <a:spcPts val="600"/>
              </a:spcBef>
              <a:buNone/>
              <a:tabLst>
                <a:tab pos="442913" algn="l"/>
              </a:tabLst>
            </a:pPr>
            <a:r>
              <a:rPr lang="en-US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Methodology</a:t>
            </a:r>
          </a:p>
          <a:p>
            <a:pPr marL="341313" indent="-341313">
              <a:spcBef>
                <a:spcPts val="600"/>
              </a:spcBef>
              <a:tabLst>
                <a:tab pos="442913" algn="l"/>
              </a:tabLst>
            </a:pPr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1) Direct field data processing- </a:t>
            </a:r>
            <a:r>
              <a:rPr lang="en-US" sz="1400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N, P, K, PH</a:t>
            </a:r>
            <a:r>
              <a:rPr lang="en-US" sz="1400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data from ground field data passed to 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IoT Gateway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via wireless  communication</a:t>
            </a:r>
          </a:p>
          <a:p>
            <a:pPr marL="287338" indent="-287338">
              <a:spcBef>
                <a:spcPts val="600"/>
              </a:spcBef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2) Weather API &amp; Satellite field Data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- 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Open weather API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&amp;    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Satellite field Data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from satellites (</a:t>
            </a:r>
            <a:r>
              <a:rPr lang="en-US" sz="1400" b="1" dirty="0" err="1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Tamilnadu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 Agricultural University-TNAU</a:t>
            </a:r>
            <a:r>
              <a:rPr lang="en-US" sz="1400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)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are passed to cloud server </a:t>
            </a:r>
          </a:p>
          <a:p>
            <a:pPr marL="287338" indent="-287338">
              <a:spcBef>
                <a:spcPts val="600"/>
              </a:spcBef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3) Cloud Server: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Data from IoT gateway, satellite &amp; weather data are processed with modeled AI algorithm. Servers run the 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AI and scheduling algorithm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helps to manage irrigation more effectively</a:t>
            </a:r>
          </a:p>
          <a:p>
            <a:pPr marL="287338" indent="-287338">
              <a:spcBef>
                <a:spcPts val="600"/>
              </a:spcBef>
            </a:pPr>
            <a:r>
              <a:rPr lang="en-US" sz="1400" dirty="0"/>
              <a:t>4)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Monitor and control irrigation scheduling in real time via </a:t>
            </a:r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Mobile dashboard application interface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344805" y="4251156"/>
            <a:ext cx="3789404" cy="73866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Remote sensing technology &amp; Direct field Sensor data-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Combine satellite data with ground-based sensors for improved accuracy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344805" y="4986142"/>
            <a:ext cx="3789404" cy="73866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/>
            <a:r>
              <a:rPr 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Artificial Intelligence  and Big Data analytics 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is employed to extract the information from the image</a:t>
            </a:r>
            <a:endParaRPr lang="en-IN" sz="1400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44805" y="5724806"/>
            <a:ext cx="3789404" cy="7386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lvl="0" algn="just"/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is employed for data transmission from server node to control unit,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motor ON/OFF </a:t>
            </a: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can be controlled through </a:t>
            </a:r>
            <a:r>
              <a:rPr lang="en-I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Mobile App</a:t>
            </a:r>
          </a:p>
        </p:txBody>
      </p:sp>
      <p:pic>
        <p:nvPicPr>
          <p:cNvPr id="20" name="Picture 19" descr="A qr code with black squares&#10;&#10;Description automatically generated">
            <a:extLst>
              <a:ext uri="{FF2B5EF4-FFF2-40B4-BE49-F238E27FC236}">
                <a16:creationId xmlns:a16="http://schemas.microsoft.com/office/drawing/2014/main" id="{283EF5E0-DF5D-D971-E863-A2C889DA3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41522" y="4981739"/>
            <a:ext cx="1454383" cy="145438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9837848" y="4293282"/>
            <a:ext cx="24271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n w="0"/>
                <a:solidFill>
                  <a:srgbClr val="00B05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Demo video &amp; Resources here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CCD498-4353-1100-DFFE-B317E6DD4D03}"/>
              </a:ext>
            </a:extLst>
          </p:cNvPr>
          <p:cNvSpPr txBox="1"/>
          <p:nvPr/>
        </p:nvSpPr>
        <p:spPr>
          <a:xfrm>
            <a:off x="8826886" y="6463470"/>
            <a:ext cx="3353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Click here for Demo &amp; Resources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642"/>
            <a:ext cx="6332562" cy="626471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332562" y="596785"/>
            <a:ext cx="5859436" cy="1764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spcBef>
                <a:spcPts val="200"/>
              </a:spcBef>
            </a:pPr>
            <a:r>
              <a:rPr lang="en-US" b="1" u="sng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TECHNOLOGIES USED</a:t>
            </a:r>
          </a:p>
          <a:p>
            <a:pPr marL="177800" indent="-17780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C/C++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to code microcontroller  </a:t>
            </a:r>
            <a:r>
              <a:rPr lang="en-IN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Python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B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ack-end services, APIs &amp; handling data   </a:t>
            </a:r>
            <a:r>
              <a:rPr lang="en-IN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JavaScript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Essential for front-end development</a:t>
            </a:r>
          </a:p>
          <a:p>
            <a:pPr marL="177800" indent="-177800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React Native</a:t>
            </a:r>
            <a:r>
              <a:rPr lang="en-IN" sz="1400" b="1" dirty="0">
                <a:latin typeface="Arial" pitchFamily="34" charset="0"/>
                <a:cs typeface="Arial" pitchFamily="34" charset="0"/>
              </a:rPr>
              <a:t>: 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App development 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Framework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Tensor flow &amp; Node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Js</a:t>
            </a:r>
            <a:endParaRPr lang="en-US" sz="1400" dirty="0">
              <a:latin typeface="Arial" pitchFamily="34" charset="0"/>
              <a:cs typeface="Arial" pitchFamily="34" charset="0"/>
            </a:endParaRPr>
          </a:p>
          <a:p>
            <a:pPr marL="177800" indent="-17780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AI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ML-R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andom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forest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regressor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Cloud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 err="1">
                <a:latin typeface="Arial" pitchFamily="34" charset="0"/>
                <a:cs typeface="Arial" pitchFamily="34" charset="0"/>
              </a:rPr>
              <a:t>stor</a:t>
            </a:r>
            <a:r>
              <a:rPr lang="en-IN" sz="1400" dirty="0">
                <a:latin typeface="Arial" pitchFamily="34" charset="0"/>
                <a:cs typeface="Arial" pitchFamily="34" charset="0"/>
              </a:rPr>
              <a:t>age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&amp;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IOT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 gateway : Data transfer    Electronic </a:t>
            </a: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relays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Motor automation</a:t>
            </a:r>
          </a:p>
          <a:p>
            <a:pPr marL="177800" indent="-177800" algn="just">
              <a:spcBef>
                <a:spcPts val="200"/>
              </a:spcBef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Satellite image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: By external vendors</a:t>
            </a:r>
            <a:endParaRPr lang="en-US" sz="1100" u="sng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87000" y="-21879"/>
            <a:ext cx="1763486" cy="80733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41512" y="90050"/>
            <a:ext cx="1870168" cy="560221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EEE08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F4F7E4-ED7F-633E-E2D6-F9FC2CE82771}"/>
              </a:ext>
            </a:extLst>
          </p:cNvPr>
          <p:cNvSpPr txBox="1"/>
          <p:nvPr/>
        </p:nvSpPr>
        <p:spPr>
          <a:xfrm>
            <a:off x="3396343" y="36564"/>
            <a:ext cx="12518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>
                <a:solidFill>
                  <a:srgbClr val="C00000"/>
                </a:solidFill>
                <a:latin typeface="Franklin Gothic Book" panose="020B0503020102020204" pitchFamily="34" charset="0"/>
              </a:rPr>
              <a:t>FLOWCHART</a:t>
            </a:r>
            <a:endParaRPr lang="en-IN" sz="1600" b="1" u="sng" dirty="0">
              <a:solidFill>
                <a:srgbClr val="C00000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621778" y="36564"/>
            <a:ext cx="6934199" cy="560221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785455"/>
            <a:ext cx="1119116" cy="101440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8505939" y="2361371"/>
            <a:ext cx="2072106" cy="3693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Working prototype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01466" y="785455"/>
            <a:ext cx="1042988" cy="1106696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52956" y="5472751"/>
            <a:ext cx="1001712" cy="882011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546533" y="2365276"/>
            <a:ext cx="1046009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6300350" y="4498876"/>
            <a:ext cx="167884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Solar powered sensor module for detecting soil moisture level</a:t>
            </a:r>
            <a:endParaRPr kumimoji="0" 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9" name="Picture 18" descr="A weather station on a building&#10;&#10;Description automatically generated">
            <a:extLst>
              <a:ext uri="{FF2B5EF4-FFF2-40B4-BE49-F238E27FC236}">
                <a16:creationId xmlns:a16="http://schemas.microsoft.com/office/drawing/2014/main" id="{794E8347-068D-1AFD-00DC-6F04BFC36F99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22592"/>
          <a:stretch/>
        </p:blipFill>
        <p:spPr>
          <a:xfrm>
            <a:off x="7731800" y="2730703"/>
            <a:ext cx="1548278" cy="11589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510C026-5A77-B486-8D23-DB24194AE98D}"/>
              </a:ext>
            </a:extLst>
          </p:cNvPr>
          <p:cNvSpPr txBox="1"/>
          <p:nvPr/>
        </p:nvSpPr>
        <p:spPr>
          <a:xfrm>
            <a:off x="7979192" y="3889690"/>
            <a:ext cx="10534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Field data 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0478" y="2877678"/>
            <a:ext cx="2650008" cy="12551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C0094F2A-98E6-68BD-0064-05AD5A6B1CF0}"/>
              </a:ext>
            </a:extLst>
          </p:cNvPr>
          <p:cNvSpPr txBox="1"/>
          <p:nvPr/>
        </p:nvSpPr>
        <p:spPr>
          <a:xfrm>
            <a:off x="10213375" y="3963593"/>
            <a:ext cx="14157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Satellite image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 descr="A screenshot of a computer&#10;&#10;Description automatically generated">
            <a:extLst>
              <a:ext uri="{FF2B5EF4-FFF2-40B4-BE49-F238E27FC236}">
                <a16:creationId xmlns:a16="http://schemas.microsoft.com/office/drawing/2014/main" id="{87486B3D-1DA5-D714-AC05-FEE85A4643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52201" y="4434283"/>
            <a:ext cx="4198286" cy="192207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5" name="Rectangle 24"/>
          <p:cNvSpPr/>
          <p:nvPr/>
        </p:nvSpPr>
        <p:spPr>
          <a:xfrm>
            <a:off x="6332562" y="5708431"/>
            <a:ext cx="147649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 Time data monitoring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3774947" y="-51674"/>
            <a:ext cx="4642104" cy="512763"/>
          </a:xfrm>
        </p:spPr>
        <p:txBody>
          <a:bodyPr/>
          <a:lstStyle/>
          <a:p>
            <a:pPr eaLnBrk="1" hangingPunct="1"/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77856" y="26226"/>
            <a:ext cx="1838906" cy="909644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39FAE393-4007-4055-AB9B-4973C11E179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75238" y="55121"/>
            <a:ext cx="1443369" cy="358779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EEE08</a:t>
            </a:r>
            <a:endParaRPr lang="en-IN" dirty="0"/>
          </a:p>
        </p:txBody>
      </p:sp>
      <p:sp>
        <p:nvSpPr>
          <p:cNvPr id="3" name="AutoShape 2" descr="An infographic summarizing the potential impact of AGRITECH PRECISION's Smart Irrigation and AI-Driven Farming Solutions. The infographic includes the following points with relevant icons or symbols:&#10;1. Enhanced Crop Yields: Mentioning increased productivity and profitability.&#10;2. Cost Savings: Highlighting substantial cost savings and better profit margins.&#10;3. Reduced Carbon Footprint: Showing reduced machinery use and lower greenhouse gas emissions.&#10;4. Access to Cutting-Edge Technology: Demonstrating empowerment for small and medium-scale farmers to compete with larger agricultural enterprises.&#10;5. Data-Driven Decision Making: Emphasizing reduced risk of crop failure and enhanced farm management efficiency.&#10;6. Resilience Building: Including adaptation to changing weather patterns, climate-related risks, and drought management.&#10;7. Labor Efficiency: Highlighting reduced need for manual labor and focus on other life aspects.&#10;8. Overall Impact: Contributing to food security, environmental sustainability, and economic growth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" name="AutoShape 4" descr="An infographic summarizing the potential impact of AGRITECH PRECISION's Smart Irrigation and AI-Driven Farming Solutions. The infographic includes the following points with relevant icons or symbols:&#10;1. Enhanced Crop Yields: Mentioning increased productivity and profitability.&#10;2. Cost Savings: Highlighting substantial cost savings and better profit margins.&#10;3. Reduced Carbon Footprint: Showing reduced machinery use and lower greenhouse gas emissions.&#10;4. Access to Cutting-Edge Technology: Demonstrating empowerment for small and medium-scale farmers to compete with larger agricultural enterprises.&#10;5. Data-Driven Decision Making: Emphasizing reduced risk of crop failure and enhanced farm management efficiency.&#10;6. Resilience Building: Including adaptation to changing weather patterns, climate-related risks, and drought management.&#10;7. Labor Efficiency: Highlighting reduced need for manual labor and focus on other life aspects.&#10;8. Overall Impact: Contributing to food security, environmental sustainability, and economic growth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" name="AutoShape 6" descr="An infographic summarizing the potential impact of AGRITECH PRECISION's Smart Irrigation and AI-Driven Farming Solutions. The infographic includes the following points with relevant icons or symbols:&#10;1. Enhanced Crop Yields: Mentioning increased productivity and profitability.&#10;2. Cost Savings: Highlighting substantial cost savings and better profit margins.&#10;3. Reduced Carbon Footprint: Showing reduced machinery use and lower greenhouse gas emissions.&#10;4. Access to Cutting-Edge Technology: Demonstrating empowerment for small and medium-scale farmers to compete with larger agricultural enterprises.&#10;5. Data-Driven Decision Making: Emphasizing reduced risk of crop failure and enhanced farm management efficiency.&#10;6. Resilience Building: Including adaptation to changing weather patterns, climate-related risks, and drought management.&#10;7. Labor Efficiency: Highlighting reduced need for manual labor and focus on other life aspects.&#10;8. Overall Impact: Contributing to food security, environmental sustainability, and economic growth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AutoShape 8" descr="An infographic summarizing the potential impact of AGRITECH PRECISION's Smart Irrigation and AI-Driven Farming Solutions. The infographic includes the following points with relevant icons or symbols:&#10;1. Enhanced Crop Yields: Mentioning increased productivity and profitability.&#10;2. Cost Savings: Highlighting substantial cost savings and better profit margins.&#10;3. Reduced Carbon Footprint: Showing reduced machinery use and lower greenhouse gas emissions.&#10;4. Access to Cutting-Edge Technology: Demonstrating empowerment for small and medium-scale farmers to compete with larger agricultural enterprises.&#10;5. Data-Driven Decision Making: Emphasizing reduced risk of crop failure and enhanced farm management efficiency.&#10;6. Resilience Building: Including adaptation to changing weather patterns, climate-related risks, and drought management.&#10;7. Labor Efficiency: Highlighting reduced need for manual labor and focus on other life aspects.&#10;8. Overall Impact: Contributing to food security, environmental sustainability, and economic growth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AutoShape 12" descr="An infographic with the following points describing the benefits of AGRITECH PRECISION's Smart Irrigation and AI-Driven Farming Solutions:&#10;&#10;1. **Enhanced Crop Yields:** Mentioning how it increases productivity and profitability.&#10;2. **Cost Savings:** Highlighting substantial cost savings, making farming more economically viable, and achieving better profit margins.&#10;3. **Reduced Carbon Footprint:** Showing how precision agriculture reduces the need for machinery and lowers greenhouse gas emissions.&#10;4. **Access to Cutting-Edge Technology:** Demonstrating how it empowers small and medium-scale farmers to compete with larger agricultural enterprises.&#10;5. **Data-Driven Decision Making:** Emphasizing reduced risk of crop failure and enhanced overall efficiency of farm management.&#10;6. **Resilience Building:** Including adaptation to changing weather patterns, climate-related risks, and drought management.&#10;7. **Labor Efficiency:** Highlighting reduced need for manual labor, allowing farmers to focus on other aspects of life.&#10;8. **Overall Impact:** Contributing to food security, environmental sustainability, and economic growth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Rectangle 27"/>
          <p:cNvSpPr/>
          <p:nvPr/>
        </p:nvSpPr>
        <p:spPr>
          <a:xfrm>
            <a:off x="629151" y="429408"/>
            <a:ext cx="401904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defRPr/>
            </a:pPr>
            <a:r>
              <a:rPr lang="en-US" sz="16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Potential impact on the target audience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0067" y="867250"/>
            <a:ext cx="60459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Target audience : </a:t>
            </a:r>
            <a:r>
              <a:rPr lang="en-US" sz="1600" b="1" dirty="0"/>
              <a:t>Farmers, Farmer Producer Organization (FPOs) &amp;</a:t>
            </a:r>
          </a:p>
          <a:p>
            <a:r>
              <a:rPr lang="en-US" sz="1600" b="1" dirty="0"/>
              <a:t>				Environmentalist  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954445"/>
              </p:ext>
            </p:extLst>
          </p:nvPr>
        </p:nvGraphicFramePr>
        <p:xfrm>
          <a:off x="307975" y="1396200"/>
          <a:ext cx="7745474" cy="4919144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{1FECB4D8-DB02-4DC6-A0A2-4F2EBAE1DC90}</a:tableStyleId>
              </a:tblPr>
              <a:tblGrid>
                <a:gridCol w="23357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89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08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79925">
                <a:tc>
                  <a:txBody>
                    <a:bodyPr/>
                    <a:lstStyle/>
                    <a:p>
                      <a:r>
                        <a:rPr lang="en-US" sz="1600" dirty="0"/>
                        <a:t>Farmers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Farmer Producer Organization (FPOs)</a:t>
                      </a:r>
                      <a:endParaRPr lang="en-US" sz="16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Environmentalist  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632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Increase in family income</a:t>
                      </a:r>
                      <a:endParaRPr lang="en-IN" sz="14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Increase in crop production/ land productivity </a:t>
                      </a:r>
                      <a:endParaRPr lang="en-IN" sz="1400" dirty="0"/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Increase availability of natural resources  </a:t>
                      </a:r>
                      <a:endParaRPr lang="en-IN" sz="14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3489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Increase in irrigated area and coverage</a:t>
                      </a:r>
                      <a:endParaRPr lang="en-IN" sz="14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Increase in the yield and a considerable saving in water 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dirty="0"/>
                        <a:t>Change in land use pattern </a:t>
                      </a:r>
                      <a:endParaRPr lang="en-IN" sz="1400" dirty="0"/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0087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Increase in livelihood/ employment opportunities</a:t>
                      </a:r>
                      <a:endParaRPr lang="en-IN" sz="14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Promote economic development of village community</a:t>
                      </a:r>
                      <a:endParaRPr lang="en-IN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Control desertification </a:t>
                      </a:r>
                      <a:endParaRPr lang="en-IN" sz="1400" dirty="0"/>
                    </a:p>
                    <a:p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8853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Develop an irrigation approach that fosters water conservation and better irrigation management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Mitigate the adverse effects of drought on crops and livestock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Encourage restoration of ecological balance </a:t>
                      </a:r>
                      <a:endParaRPr lang="en-IN" sz="14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>
                    <a:solidFill>
                      <a:srgbClr val="99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" name="Rectangle 35"/>
          <p:cNvSpPr/>
          <p:nvPr/>
        </p:nvSpPr>
        <p:spPr>
          <a:xfrm>
            <a:off x="7737925" y="1363991"/>
            <a:ext cx="426456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ctr">
              <a:defRPr/>
            </a:pPr>
            <a:r>
              <a:rPr lang="en-US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Benefits of the solution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8626472" y="1753801"/>
            <a:ext cx="2955928" cy="41903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Social Benefits</a:t>
            </a:r>
            <a:r>
              <a:rPr lang="en-US" sz="1600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:  </a:t>
            </a:r>
          </a:p>
          <a:p>
            <a:pPr lvl="0">
              <a:buFont typeface="Wingdings" pitchFamily="2" charset="2"/>
              <a:buChar char="Ø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   Increase in crop production/ land productivity</a:t>
            </a:r>
          </a:p>
          <a:p>
            <a:pPr marL="341313" indent="-341313">
              <a:buFont typeface="Wingdings" pitchFamily="2" charset="2"/>
              <a:buChar char="Ø"/>
            </a:pPr>
            <a:r>
              <a:rPr lang="en-US" sz="1600" b="1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1600" dirty="0">
                <a:latin typeface="Arial" pitchFamily="34" charset="0"/>
                <a:cs typeface="Arial" pitchFamily="34" charset="0"/>
              </a:rPr>
              <a:t>Increase in livelihood/ employment   opportunities</a:t>
            </a:r>
          </a:p>
          <a:p>
            <a:pPr marL="341313" indent="-341313">
              <a:buFont typeface="Wingdings" pitchFamily="2" charset="2"/>
              <a:buChar char="Ø"/>
            </a:pPr>
            <a:endParaRPr lang="en-US" dirty="0">
              <a:latin typeface="Arial" pitchFamily="34" charset="0"/>
              <a:cs typeface="Arial" pitchFamily="34" charset="0"/>
            </a:endParaRPr>
          </a:p>
          <a:p>
            <a:pPr marL="341313" indent="-341313"/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Economic Benefits</a:t>
            </a:r>
            <a:r>
              <a:rPr lang="en-US" sz="1600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: 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Reduced Water Usage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Increased Agricultural Productivity</a:t>
            </a:r>
          </a:p>
          <a:p>
            <a:pPr marL="341313" indent="-341313"/>
            <a:endParaRPr lang="en-US" sz="1600" dirty="0">
              <a:latin typeface="Arial" pitchFamily="34" charset="0"/>
              <a:cs typeface="Arial" pitchFamily="34" charset="0"/>
            </a:endParaRPr>
          </a:p>
          <a:p>
            <a:pPr marL="341313" indent="-341313"/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Environmental Benefits: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Water Conservation</a:t>
            </a:r>
          </a:p>
          <a:p>
            <a:pPr marL="341313" indent="-341313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Improved Soil Health</a:t>
            </a:r>
          </a:p>
          <a:p>
            <a:pPr marL="341313" lvl="0" indent="-341313">
              <a:buFont typeface="Arial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Control desertification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4605541" y="340538"/>
            <a:ext cx="4923200" cy="55399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tIns="0" bIns="0">
            <a:spAutoFit/>
          </a:bodyPr>
          <a:lstStyle/>
          <a:p>
            <a:pPr marL="285750" indent="-285750">
              <a:lnSpc>
                <a:spcPct val="200000"/>
              </a:lnSpc>
            </a:pPr>
            <a:r>
              <a:rPr lang="en-US" b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Slogan: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ea typeface="Times New Roman" panose="02020603050405020304" pitchFamily="18" charset="0"/>
                <a:cs typeface="Times New Roman" pitchFamily="18" charset="0"/>
              </a:rPr>
              <a:t>More crop and income per drop of water</a:t>
            </a:r>
            <a:endParaRPr lang="en-US" b="1" i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@SIH Idea submission- Template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Oval 5" descr="Your startup LOGO">
            <a:extLst>
              <a:ext uri="{FF2B5EF4-FFF2-40B4-BE49-F238E27FC236}">
                <a16:creationId xmlns:a16="http://schemas.microsoft.com/office/drawing/2014/main" id="{881A248B-B7B3-4BA2-A166-FAE5E20BF81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57014" y="41607"/>
            <a:ext cx="1324111" cy="417106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EEE08</a:t>
            </a:r>
            <a:endParaRPr lang="en-IN" dirty="0"/>
          </a:p>
        </p:txBody>
      </p:sp>
      <p:pic>
        <p:nvPicPr>
          <p:cNvPr id="7" name="Google Shape;93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769391" y="7199"/>
            <a:ext cx="1422609" cy="6638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929384" y="58064"/>
            <a:ext cx="8205216" cy="417106"/>
          </a:xfrm>
        </p:spPr>
        <p:txBody>
          <a:bodyPr/>
          <a:lstStyle/>
          <a:p>
            <a:pPr eaLnBrk="1" hangingPunct="1"/>
            <a:r>
              <a:rPr lang="en-US" sz="24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0" name="Rectangle 9"/>
          <p:cNvSpPr/>
          <p:nvPr/>
        </p:nvSpPr>
        <p:spPr>
          <a:xfrm>
            <a:off x="594274" y="498812"/>
            <a:ext cx="208300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Feasibility Analysis</a:t>
            </a: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 rot="10800000" flipV="1">
            <a:off x="89257" y="837366"/>
            <a:ext cx="3254680" cy="3046988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Satellite Imagery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: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High-resolution satellite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images assessing vegetation health, soil moisture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 </a:t>
            </a: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&amp; weather conditions.</a:t>
            </a:r>
          </a:p>
          <a:p>
            <a:pPr lvl="0" defTabSz="914400" eaLnBrk="0" hangingPunct="0"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Data Integration: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Integrating satellite imagery </a:t>
            </a:r>
          </a:p>
          <a:p>
            <a:pPr lvl="0" defTabSz="914400" eaLnBrk="0" hangingPunct="0"/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  with ground-based data  can enhance accuracy</a:t>
            </a:r>
          </a:p>
          <a:p>
            <a:pPr lvl="0" defTabSz="914400" eaLnBrk="0" hangingPunct="0">
              <a:buFontTx/>
              <a:buChar char="•"/>
            </a:pPr>
            <a:r>
              <a:rPr lang="en-US" sz="1600" b="1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computing</a:t>
            </a:r>
            <a:r>
              <a:rPr lang="en-US" sz="1400" dirty="0">
                <a:solidFill>
                  <a:schemeClr val="tx1"/>
                </a:solidFill>
              </a:rPr>
              <a:t>: 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Process and analyze large  volumes of satellite data efficiently</a:t>
            </a:r>
          </a:p>
          <a:p>
            <a:pPr lvl="0" defTabSz="914400" eaLnBrk="0" hangingPunct="0"/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39116" y="4020966"/>
            <a:ext cx="21030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Viability Analysis</a:t>
            </a: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 rot="10800000" flipV="1">
            <a:off x="101417" y="4360504"/>
            <a:ext cx="3286923" cy="2246769"/>
          </a:xfrm>
          <a:prstGeom prst="rect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>
              <a:buFontTx/>
              <a:buChar char="•"/>
            </a:pPr>
            <a:r>
              <a: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Global Smart Irrigation Market is estimated to be worth USD 3 Billion by 2029 growing at a CAGR of 11.2% during the forecast period.</a:t>
            </a:r>
          </a:p>
          <a:p>
            <a:pPr defTabSz="914400"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Approx cost estimation for our proposed system is 6800 INR.</a:t>
            </a:r>
          </a:p>
          <a:p>
            <a:pPr defTabSz="914400">
              <a:buFontTx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remote sensing has been proposed as a low-cost solution to fill widespread gaps in monitoring of agricultural water use globally</a:t>
            </a: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.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455036" y="838693"/>
            <a:ext cx="322876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lvl="0" indent="-342900" algn="just">
              <a:defRPr/>
            </a:pPr>
            <a:r>
              <a:rPr lang="en-US" sz="16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465379" y="1233128"/>
            <a:ext cx="3254680" cy="249299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231775" indent="-2317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Compatibility with existing irrigation infrastructure and practices can be complex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Cloud cover and atmospheric conditions can affect the quality and frequency of satellite imagery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Handling and storing large volumes of data</a:t>
            </a:r>
          </a:p>
          <a:p>
            <a:pPr marL="231775" indent="-231775">
              <a:buFont typeface="Arial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Lack of Awareness among the farmers</a:t>
            </a:r>
          </a:p>
          <a:p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3390370" y="4036354"/>
            <a:ext cx="343715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409D6"/>
                </a:solidFill>
                <a:latin typeface="Arial" pitchFamily="34" charset="0"/>
                <a:cs typeface="Arial" pitchFamily="34" charset="0"/>
              </a:rPr>
              <a:t>Strategies for Overcoming Challenges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465379" y="4373207"/>
            <a:ext cx="3451024" cy="203132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ü"/>
            </a:pPr>
            <a:r>
              <a:rPr lang="en-US" sz="1400" dirty="0">
                <a:latin typeface="Arial" pitchFamily="34" charset="0"/>
                <a:cs typeface="Arial" pitchFamily="34" charset="0"/>
              </a:rPr>
              <a:t> Our proposed work </a:t>
            </a:r>
            <a:r>
              <a:rPr lang="en-US" sz="1400" b="1" dirty="0">
                <a:latin typeface="Arial" pitchFamily="34" charset="0"/>
                <a:cs typeface="Arial" pitchFamily="34" charset="0"/>
              </a:rPr>
              <a:t>combine satellite data with ground-based sensors for improved accuracy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 Data Security: 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Employ encryption methods for data transmission and storage</a:t>
            </a:r>
          </a:p>
          <a:p>
            <a:pPr>
              <a:buFont typeface="Wingdings" pitchFamily="2" charset="2"/>
              <a:buChar char="ü"/>
            </a:pPr>
            <a:r>
              <a:rPr lang="en-US" sz="1400" b="1" dirty="0">
                <a:latin typeface="Arial" pitchFamily="34" charset="0"/>
                <a:cs typeface="Arial" pitchFamily="34" charset="0"/>
              </a:rPr>
              <a:t>Dissemination of  Knowledge,  training on smart irrigation system </a:t>
            </a:r>
            <a:r>
              <a:rPr lang="en-US" sz="1400" dirty="0">
                <a:latin typeface="Arial" pitchFamily="34" charset="0"/>
                <a:cs typeface="Arial" pitchFamily="34" charset="0"/>
              </a:rPr>
              <a:t>for the farmers</a:t>
            </a:r>
          </a:p>
        </p:txBody>
      </p:sp>
      <p:pic>
        <p:nvPicPr>
          <p:cNvPr id="1026" name="Picture 2" descr="Tam Sam Som">
            <a:extLst>
              <a:ext uri="{FF2B5EF4-FFF2-40B4-BE49-F238E27FC236}">
                <a16:creationId xmlns:a16="http://schemas.microsoft.com/office/drawing/2014/main" id="{A0006DEA-ACDF-E5A4-1006-894CF3D764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99" t="9787" r="21475" b="2511"/>
          <a:stretch/>
        </p:blipFill>
        <p:spPr bwMode="auto">
          <a:xfrm>
            <a:off x="6913601" y="416656"/>
            <a:ext cx="3312061" cy="4298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424E6B0-7059-41C7-ED1C-1F0B2AB429F4}"/>
              </a:ext>
            </a:extLst>
          </p:cNvPr>
          <p:cNvCxnSpPr/>
          <p:nvPr/>
        </p:nvCxnSpPr>
        <p:spPr>
          <a:xfrm>
            <a:off x="8876884" y="1119566"/>
            <a:ext cx="140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F5E3C4-ED14-DFE6-2475-62565A927218}"/>
              </a:ext>
            </a:extLst>
          </p:cNvPr>
          <p:cNvCxnSpPr/>
          <p:nvPr/>
        </p:nvCxnSpPr>
        <p:spPr>
          <a:xfrm>
            <a:off x="8936552" y="3516288"/>
            <a:ext cx="140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66569F8-EA31-BFC5-915D-9E378EAF0FFB}"/>
              </a:ext>
            </a:extLst>
          </p:cNvPr>
          <p:cNvCxnSpPr/>
          <p:nvPr/>
        </p:nvCxnSpPr>
        <p:spPr>
          <a:xfrm>
            <a:off x="8884130" y="2272091"/>
            <a:ext cx="14088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6A04B4-B702-9ECD-4E56-795BDD69FAD9}"/>
              </a:ext>
            </a:extLst>
          </p:cNvPr>
          <p:cNvSpPr txBox="1"/>
          <p:nvPr/>
        </p:nvSpPr>
        <p:spPr>
          <a:xfrm>
            <a:off x="10292999" y="766899"/>
            <a:ext cx="20288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20 BILLION</a:t>
            </a:r>
          </a:p>
          <a:p>
            <a:r>
              <a:rPr lang="en-US" sz="1600" dirty="0"/>
              <a:t>TOTAL ADRESSABLE MARKET</a:t>
            </a:r>
            <a:endParaRPr lang="en-IN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B856DC-A093-4E1B-BFB4-995B42AC7E1E}"/>
              </a:ext>
            </a:extLst>
          </p:cNvPr>
          <p:cNvSpPr txBox="1"/>
          <p:nvPr/>
        </p:nvSpPr>
        <p:spPr>
          <a:xfrm>
            <a:off x="10294412" y="1821314"/>
            <a:ext cx="165172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5 BILLION</a:t>
            </a:r>
          </a:p>
          <a:p>
            <a:r>
              <a:rPr lang="en-US" sz="1600" dirty="0"/>
              <a:t>[SERVICE </a:t>
            </a:r>
          </a:p>
          <a:p>
            <a:r>
              <a:rPr lang="en-US" sz="1600" dirty="0"/>
              <a:t>ADRESSABLE </a:t>
            </a:r>
          </a:p>
          <a:p>
            <a:r>
              <a:rPr lang="en-US" sz="1600" dirty="0"/>
              <a:t>MARKET]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48E493-3D07-B587-8472-36BD4A76EF7B}"/>
              </a:ext>
            </a:extLst>
          </p:cNvPr>
          <p:cNvSpPr txBox="1"/>
          <p:nvPr/>
        </p:nvSpPr>
        <p:spPr>
          <a:xfrm>
            <a:off x="10285753" y="2949898"/>
            <a:ext cx="127951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>
                <a:solidFill>
                  <a:srgbClr val="FF0000"/>
                </a:solidFill>
              </a:rPr>
              <a:t>500 MILLION</a:t>
            </a:r>
          </a:p>
          <a:p>
            <a:r>
              <a:rPr lang="en-US" sz="1600" dirty="0"/>
              <a:t>[SERVICE </a:t>
            </a:r>
          </a:p>
          <a:p>
            <a:r>
              <a:rPr lang="en-US" sz="1600" dirty="0"/>
              <a:t>OBTAINABLE</a:t>
            </a:r>
          </a:p>
          <a:p>
            <a:r>
              <a:rPr lang="en-US" sz="1600" dirty="0"/>
              <a:t>MARKET]</a:t>
            </a:r>
            <a:endParaRPr lang="en-US" sz="1600" b="1" dirty="0"/>
          </a:p>
          <a:p>
            <a:endParaRPr lang="en-IN" sz="1600" dirty="0"/>
          </a:p>
        </p:txBody>
      </p:sp>
      <p:pic>
        <p:nvPicPr>
          <p:cNvPr id="31" name="Picture 30" descr="A graph of different colored columns&#10;&#10;Description automatically generated">
            <a:extLst>
              <a:ext uri="{FF2B5EF4-FFF2-40B4-BE49-F238E27FC236}">
                <a16:creationId xmlns:a16="http://schemas.microsoft.com/office/drawing/2014/main" id="{B9E9816C-BEA6-EE90-36E2-D6F33C8D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4518" y="4585913"/>
            <a:ext cx="3822893" cy="2135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4"/>
            <a:ext cx="10972800" cy="627888"/>
          </a:xfrm>
        </p:spPr>
        <p:txBody>
          <a:bodyPr/>
          <a:lstStyle/>
          <a:p>
            <a:pPr eaLnBrk="1" hangingPunct="1"/>
            <a:r>
              <a:rPr lang="en-US" sz="28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20950" y="81377"/>
            <a:ext cx="1729536" cy="55327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7122456D-0AB0-4DA2-9020-387E1666931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208230" y="89184"/>
            <a:ext cx="1394234" cy="399703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EEE08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04B476A-A35D-A202-19DD-5FAEEE6EF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999459"/>
              </p:ext>
            </p:extLst>
          </p:nvPr>
        </p:nvGraphicFramePr>
        <p:xfrm>
          <a:off x="461403" y="771175"/>
          <a:ext cx="11120997" cy="5301298"/>
        </p:xfrm>
        <a:graphic>
          <a:graphicData uri="http://schemas.openxmlformats.org/drawingml/2006/table">
            <a:tbl>
              <a:tblPr firstRow="1" bandRow="1">
                <a:tableStyleId>{91EBBBCC-DAD2-459C-BE2E-F6DE35CF9A28}</a:tableStyleId>
              </a:tblPr>
              <a:tblGrid>
                <a:gridCol w="45109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17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983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8852">
                <a:tc>
                  <a:txBody>
                    <a:bodyPr/>
                    <a:lstStyle/>
                    <a:p>
                      <a:r>
                        <a:rPr lang="en-US" sz="1800" dirty="0"/>
                        <a:t>Research papers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Web resources</a:t>
                      </a:r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Books</a:t>
                      </a:r>
                    </a:p>
                    <a:p>
                      <a:endParaRPr 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4754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Omar H. Kombo, </a:t>
                      </a:r>
                      <a:r>
                        <a:rPr lang="en-US" sz="1200" dirty="0" err="1"/>
                        <a:t>SanthiKumaran</a:t>
                      </a:r>
                      <a:r>
                        <a:rPr lang="en-US" sz="1200" dirty="0"/>
                        <a:t>, and Alastair </a:t>
                      </a:r>
                      <a:r>
                        <a:rPr lang="en-US" sz="1200" dirty="0" err="1"/>
                        <a:t>Bovim</a:t>
                      </a:r>
                      <a:r>
                        <a:rPr lang="en-US" sz="1200" dirty="0"/>
                        <a:t>, (2021), “ Design and Application of a Low-Cost, </a:t>
                      </a:r>
                      <a:r>
                        <a:rPr lang="en-US" sz="1200" dirty="0" err="1"/>
                        <a:t>LowPower</a:t>
                      </a:r>
                      <a:r>
                        <a:rPr lang="en-US" sz="1200" dirty="0"/>
                        <a:t>, LoRa-GSM, IoT Enabled System for Monitoring of Groundwater Resources With Energy Harvesting Integration”, IEEE Access. 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hlinkClick r:id="rId4"/>
                        </a:rPr>
                        <a:t>https://tnau.ac.in/site/nrm/remote-sensing-and-gis-about-department/</a:t>
                      </a:r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"Introduction to Remote Sensing"</a:t>
                      </a:r>
                      <a:r>
                        <a:rPr lang="en-US" sz="1400" dirty="0"/>
                        <a:t> by James B. Campbell and Randolph H. Wynne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1381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YounessTace</a:t>
                      </a:r>
                      <a:r>
                        <a:rPr lang="en-US" sz="1200" dirty="0"/>
                        <a:t>, Mohamed </a:t>
                      </a:r>
                      <a:r>
                        <a:rPr lang="en-US" sz="1200" dirty="0" err="1"/>
                        <a:t>Tabaa</a:t>
                      </a:r>
                      <a:r>
                        <a:rPr lang="en-US" sz="1200" dirty="0"/>
                        <a:t>, Sanaa </a:t>
                      </a:r>
                      <a:r>
                        <a:rPr lang="en-US" sz="1200" dirty="0" err="1"/>
                        <a:t>Elfilali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CherkaouiLeghris</a:t>
                      </a:r>
                      <a:r>
                        <a:rPr lang="en-US" sz="1200" dirty="0"/>
                        <a:t>, </a:t>
                      </a:r>
                      <a:r>
                        <a:rPr lang="en-US" sz="1200" dirty="0" err="1"/>
                        <a:t>HassnaBensag</a:t>
                      </a:r>
                      <a:r>
                        <a:rPr lang="en-US" sz="1200" dirty="0"/>
                        <a:t>, Eric Renault, “Smart irrigation system based on IoT and machine learning” Energy Reports, Volume 8, Supplement 9, 2022,Pages 1025-1036</a:t>
                      </a:r>
                      <a:endParaRPr lang="en-US" sz="12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hlinkClick r:id="rId5"/>
                        </a:rPr>
                        <a:t>https://www.tomorrow.io/weather-api/</a:t>
                      </a:r>
                      <a:endParaRPr lang="en-IN" sz="1600" dirty="0"/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400" b="1" dirty="0"/>
                        <a:t>"Fundamentals of Satellite Remote Sensing"</a:t>
                      </a:r>
                      <a:r>
                        <a:rPr lang="en-US" sz="1400" dirty="0"/>
                        <a:t> by Emilio </a:t>
                      </a:r>
                      <a:r>
                        <a:rPr lang="en-US" sz="1400" dirty="0" err="1"/>
                        <a:t>Chuvieco</a:t>
                      </a:r>
                      <a:r>
                        <a:rPr lang="en-US" sz="1400" dirty="0"/>
                        <a:t> and Alfredo </a:t>
                      </a:r>
                      <a:r>
                        <a:rPr lang="en-US" sz="1400" dirty="0" err="1"/>
                        <a:t>Huete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2341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200" dirty="0"/>
                        <a:t>Khalifeh, A. Al-</a:t>
                      </a:r>
                      <a:r>
                        <a:rPr lang="en-US" sz="1200" dirty="0" err="1"/>
                        <a:t>Qammaz</a:t>
                      </a:r>
                      <a:r>
                        <a:rPr lang="en-US" sz="1200" dirty="0"/>
                        <a:t>, K. A. </a:t>
                      </a:r>
                      <a:r>
                        <a:rPr lang="en-US" sz="1200" dirty="0" err="1"/>
                        <a:t>Darabkh</a:t>
                      </a:r>
                      <a:r>
                        <a:rPr lang="en-US" sz="1200" dirty="0"/>
                        <a:t>, L. </a:t>
                      </a:r>
                      <a:r>
                        <a:rPr lang="en-US" sz="1200" dirty="0" err="1"/>
                        <a:t>Abualigah</a:t>
                      </a:r>
                      <a:r>
                        <a:rPr lang="en-US" sz="1200" dirty="0"/>
                        <a:t>, A. M. </a:t>
                      </a:r>
                      <a:r>
                        <a:rPr lang="en-US" sz="1200" dirty="0" err="1"/>
                        <a:t>Khasawneh</a:t>
                      </a:r>
                      <a:r>
                        <a:rPr lang="en-US" sz="1200" dirty="0"/>
                        <a:t> and Z. </a:t>
                      </a:r>
                      <a:r>
                        <a:rPr lang="en-US" sz="1200" dirty="0" err="1"/>
                        <a:t>Zinonos</a:t>
                      </a:r>
                      <a:r>
                        <a:rPr lang="en-US" sz="1200" dirty="0"/>
                        <a:t>, "An AI Based Irrigation and Weather Forecasting System utilizing </a:t>
                      </a:r>
                      <a:r>
                        <a:rPr lang="en-US" sz="1200" dirty="0" err="1"/>
                        <a:t>LoRaWAN</a:t>
                      </a:r>
                      <a:r>
                        <a:rPr lang="en-US" sz="1200" dirty="0"/>
                        <a:t> and Cloud Computing Technologies," 2021  IEEE Conference of Russian Young Researchers in Electrical and 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Electronic Engineering (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ElConRus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), St. Petersburg, Moscow, Russia, 2021, pp. 443-448, </a:t>
                      </a:r>
                      <a:r>
                        <a:rPr lang="en-US" sz="12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doi</a:t>
                      </a:r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: 10.1109/ElConRus51938.2021.939643</a:t>
                      </a:r>
                    </a:p>
                    <a:p>
                      <a:endParaRPr lang="en-US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hlinkClick r:id="rId6"/>
                        </a:rPr>
                        <a:t>https://farmonaut.com/</a:t>
                      </a:r>
                      <a:endParaRPr lang="en-IN" sz="1600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hlinkClick r:id="rId7"/>
                        </a:rPr>
                        <a:t>https://fasal.co/</a:t>
                      </a:r>
                      <a:r>
                        <a:rPr lang="en-IN" sz="160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6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"Precision Agriculture Technology for Crop Farming"</a:t>
                      </a:r>
                      <a:br>
                        <a:rPr lang="en-US" sz="1400" dirty="0"/>
                      </a:br>
                      <a:r>
                        <a:rPr lang="en-US" sz="1400" i="1" dirty="0"/>
                        <a:t>Edited by Qin Zhang and Francis J. Pierce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56018">
                <a:tc>
                  <a:txBody>
                    <a:bodyPr/>
                    <a:lstStyle/>
                    <a:p>
                      <a:pPr marL="0" indent="0">
                        <a:lnSpc>
                          <a:spcPct val="100000"/>
                        </a:lnSpc>
                        <a:buFont typeface="+mj-lt"/>
                        <a:buNone/>
                      </a:pP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M.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SafdarMunir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 Imran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SarwarBajwa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, Amna Ashraf, </a:t>
                      </a:r>
                      <a:r>
                        <a:rPr lang="en-US" sz="1400" dirty="0" err="1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Waheed</a:t>
                      </a:r>
                      <a:r>
                        <a:rPr lang="en-US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 Anwar, Rubina Rashid, "Intelligent and Smart Irrigation System Using Edge Computing and IoT", Complexity, vol. 2021, Article ID 6691571, 16 pages, 2021. </a:t>
                      </a:r>
                      <a:endParaRPr 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>
                          <a:hlinkClick r:id="rId8"/>
                        </a:rPr>
                        <a:t>https://agriwelfare.gov.in/en/Agricultural_Statistics_at_a_Glance</a:t>
                      </a:r>
                      <a:endParaRPr lang="en-I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"The Robotics Revolution in Agriculture"</a:t>
                      </a:r>
                      <a:br>
                        <a:rPr lang="en-US" sz="1400" dirty="0"/>
                      </a:br>
                      <a:r>
                        <a:rPr lang="en-US" sz="1400" i="1" dirty="0"/>
                        <a:t>Edited by Simon Blackmore</a:t>
                      </a:r>
                      <a:endParaRPr lang="en-US" sz="1400" dirty="0"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10042</TotalTime>
  <Words>1043</Words>
  <Application>Microsoft Office PowerPoint</Application>
  <PresentationFormat>Widescreen</PresentationFormat>
  <Paragraphs>131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ＭＳ Ｐゴシック</vt:lpstr>
      <vt:lpstr>Arial</vt:lpstr>
      <vt:lpstr>Calibri</vt:lpstr>
      <vt:lpstr>Franklin Gothic Book</vt:lpstr>
      <vt:lpstr>Garamond</vt:lpstr>
      <vt:lpstr>montserratregular</vt:lpstr>
      <vt:lpstr>Times New Roman</vt:lpstr>
      <vt:lpstr>TradeGothic</vt:lpstr>
      <vt:lpstr>Wingdings</vt:lpstr>
      <vt:lpstr>Office Theme</vt:lpstr>
      <vt:lpstr>SMART INDIA HACKATHON 2024</vt:lpstr>
      <vt:lpstr>Proposed Solution</vt:lpstr>
      <vt:lpstr>TECHNICAL APPROACH</vt:lpstr>
      <vt:lpstr>IMPACT AND BENEFITS</vt:lpstr>
      <vt:lpstr>FEASIBILITY AND VIABILITY</vt:lpstr>
      <vt:lpstr>RESEARCH  AND REFERENCES</vt:lpstr>
    </vt:vector>
  </TitlesOfParts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Lokesh Saravanan</cp:lastModifiedBy>
  <cp:revision>255</cp:revision>
  <dcterms:created xsi:type="dcterms:W3CDTF">2013-12-12T18:46:50Z</dcterms:created>
  <dcterms:modified xsi:type="dcterms:W3CDTF">2024-09-30T09:08:50Z</dcterms:modified>
</cp:coreProperties>
</file>