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9"/>
  </p:notesMasterIdLst>
  <p:sldIdLst>
    <p:sldId id="256" r:id="rId2"/>
    <p:sldId id="257" r:id="rId3"/>
    <p:sldId id="272" r:id="rId4"/>
    <p:sldId id="285" r:id="rId5"/>
    <p:sldId id="281" r:id="rId6"/>
    <p:sldId id="283" r:id="rId7"/>
    <p:sldId id="279" r:id="rId8"/>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Untitled Section" id="{98ABEEAB-80A6-4170-8665-0F58433C574B}">
          <p14:sldIdLst>
            <p14:sldId id="256"/>
            <p14:sldId id="257"/>
            <p14:sldId id="272"/>
            <p14:sldId id="285"/>
            <p14:sldId id="281"/>
            <p14:sldId id="283"/>
            <p14:sldId id="279"/>
          </p14:sldIdLst>
        </p14:section>
      </p14:sectionLst>
    </p:ext>
    <p:ext uri="{EFAFB233-063F-42B5-8137-9DF3F51BA10A}">
      <p15:sldGuideLst xmlns:p15="http://schemas.microsoft.com/office/powerpoint/2012/main">
        <p15:guide id="1" orient="horz" pos="2939" userDrawn="1">
          <p15:clr>
            <a:srgbClr val="000000"/>
          </p15:clr>
        </p15:guide>
        <p15:guide id="2" pos="216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7" d="100"/>
          <a:sy n="107" d="100"/>
        </p:scale>
        <p:origin x="714" y="84"/>
      </p:cViewPr>
      <p:guideLst>
        <p:guide orient="horz" pos="2939"/>
        <p:guide pos="216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dirty="0"/>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8100" marR="0" lvl="1"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38100" marR="0" lvl="2"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38100" marR="0" lvl="3"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8100" marR="0" lvl="4"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8100" marR="0" lvl="5"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8100" marR="0" lvl="6"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8100" marR="0" lvl="7"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100" marR="0" lvl="8"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8100" marR="0" lvl="1"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38100" marR="0" lvl="2"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38100" marR="0" lvl="3"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8100" marR="0" lvl="4"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8100" marR="0" lvl="5"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8100" marR="0" lvl="6"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8100" marR="0" lvl="7"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100" marR="0" lvl="8"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37" name="Google Shape;37;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8100" marR="0" lvl="1"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38100" marR="0" lvl="2"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38100" marR="0" lvl="3"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8100" marR="0" lvl="4"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8100" marR="0" lvl="5"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8100" marR="0" lvl="6"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8100" marR="0" lvl="7"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100" marR="0" lvl="8" indent="0" algn="l">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5"/>
          <a:srcRect/>
          <a:stretch>
            <a:fillRect/>
          </a:stretch>
        </p:blipFill>
        <p:spPr>
          <a:xfrm>
            <a:off x="0" y="0"/>
            <a:ext cx="12191999" cy="6857999"/>
          </a:xfrm>
          <a:prstGeom prst="rect">
            <a:avLst/>
          </a:prstGeom>
          <a:noFill/>
          <a:ln>
            <a:noFill/>
          </a:ln>
        </p:spPr>
      </p:pic>
      <p:sp>
        <p:nvSpPr>
          <p:cNvPr id="7" name="Google Shape;7;p11"/>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6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1"/>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11"/>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rtl="0">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38100" marR="0" lvl="1" indent="0" algn="l" rtl="0">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38100" marR="0" lvl="2" indent="0" algn="l" rtl="0">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38100" marR="0" lvl="3" indent="0" algn="l" rtl="0">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8100" marR="0" lvl="4" indent="0" algn="l" rtl="0">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8100" marR="0" lvl="5" indent="0" algn="l" rtl="0">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8100" marR="0" lvl="6" indent="0" algn="l" rtl="0">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8100" marR="0" lvl="7" indent="0" algn="l" rtl="0">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38100" marR="0" lvl="8" indent="0" algn="l" rtl="0">
              <a:lnSpc>
                <a:spcPct val="116000"/>
              </a:lnSpc>
              <a:spcBef>
                <a:spcPts val="0"/>
              </a:spcBef>
              <a:spcAft>
                <a:spcPts val="0"/>
              </a:spcAft>
              <a:buClr>
                <a:srgbClr val="000000"/>
              </a:buClr>
              <a:buSzPts val="18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pic>
        <p:nvPicPr>
          <p:cNvPr id="44" name="Google Shape;44;p1"/>
          <p:cNvPicPr preferRelativeResize="0"/>
          <p:nvPr/>
        </p:nvPicPr>
        <p:blipFill rotWithShape="1">
          <a:blip r:embed="rId3"/>
          <a:srcRect/>
          <a:stretch>
            <a:fillRect/>
          </a:stretch>
        </p:blipFill>
        <p:spPr>
          <a:xfrm>
            <a:off x="0" y="0"/>
            <a:ext cx="12192000" cy="6858000"/>
          </a:xfrm>
          <a:prstGeom prst="rect">
            <a:avLst/>
          </a:prstGeom>
          <a:noFill/>
          <a:ln>
            <a:noFill/>
          </a:ln>
        </p:spPr>
      </p:pic>
      <p:grpSp>
        <p:nvGrpSpPr>
          <p:cNvPr id="46" name="Google Shape;46;p1"/>
          <p:cNvGrpSpPr/>
          <p:nvPr/>
        </p:nvGrpSpPr>
        <p:grpSpPr>
          <a:xfrm>
            <a:off x="179501" y="1337355"/>
            <a:ext cx="1708370" cy="5091495"/>
            <a:chOff x="190553" y="1212849"/>
            <a:chExt cx="1813556" cy="5206028"/>
          </a:xfrm>
        </p:grpSpPr>
        <p:pic>
          <p:nvPicPr>
            <p:cNvPr id="47" name="Google Shape;47;p1"/>
            <p:cNvPicPr preferRelativeResize="0"/>
            <p:nvPr/>
          </p:nvPicPr>
          <p:blipFill rotWithShape="1">
            <a:blip r:embed="rId4"/>
            <a:srcRect/>
            <a:stretch>
              <a:fillRect/>
            </a:stretch>
          </p:blipFill>
          <p:spPr>
            <a:xfrm>
              <a:off x="629861" y="1212849"/>
              <a:ext cx="1374248" cy="1066799"/>
            </a:xfrm>
            <a:prstGeom prst="rect">
              <a:avLst/>
            </a:prstGeom>
            <a:noFill/>
            <a:ln>
              <a:noFill/>
            </a:ln>
          </p:spPr>
        </p:pic>
        <p:pic>
          <p:nvPicPr>
            <p:cNvPr id="48" name="Google Shape;48;p1"/>
            <p:cNvPicPr preferRelativeResize="0"/>
            <p:nvPr/>
          </p:nvPicPr>
          <p:blipFill rotWithShape="1">
            <a:blip r:embed="rId5"/>
            <a:srcRect/>
            <a:stretch>
              <a:fillRect/>
            </a:stretch>
          </p:blipFill>
          <p:spPr>
            <a:xfrm>
              <a:off x="190553" y="4840809"/>
              <a:ext cx="1098142" cy="1578067"/>
            </a:xfrm>
            <a:prstGeom prst="rect">
              <a:avLst/>
            </a:prstGeom>
            <a:noFill/>
            <a:ln>
              <a:noFill/>
            </a:ln>
          </p:spPr>
        </p:pic>
      </p:grpSp>
      <p:sp>
        <p:nvSpPr>
          <p:cNvPr id="50" name="Google Shape;50;p1"/>
          <p:cNvSpPr txBox="1"/>
          <p:nvPr/>
        </p:nvSpPr>
        <p:spPr>
          <a:xfrm>
            <a:off x="10844949" y="6506676"/>
            <a:ext cx="392700" cy="277200"/>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panose="020B0604020202020204"/>
              <a:buNone/>
            </a:pPr>
            <a:fld id="{00000000-1234-1234-1234-123412341234}" type="slidenum">
              <a:rPr lang="en-US" sz="1800" b="0" i="0" u="none" strike="noStrike" cap="none">
                <a:solidFill>
                  <a:schemeClr val="dk1"/>
                </a:solidFill>
                <a:latin typeface="Arial" panose="020B0604020202020204"/>
                <a:ea typeface="Arial" panose="020B0604020202020204"/>
                <a:cs typeface="Arial" panose="020B0604020202020204"/>
                <a:sym typeface="Arial" panose="020B0604020202020204"/>
              </a:rPr>
              <a:t>1</a:t>
            </a:fld>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1" name="Google Shape;51;p1"/>
          <p:cNvSpPr txBox="1"/>
          <p:nvPr/>
        </p:nvSpPr>
        <p:spPr>
          <a:xfrm>
            <a:off x="2478235" y="4885502"/>
            <a:ext cx="3847465" cy="28956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53" name="Google Shape;53;p1"/>
          <p:cNvSpPr txBox="1"/>
          <p:nvPr/>
        </p:nvSpPr>
        <p:spPr>
          <a:xfrm>
            <a:off x="7053775" y="3840475"/>
            <a:ext cx="3611700" cy="845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Arial" panose="020B0604020202020204"/>
                <a:ea typeface="Arial" panose="020B0604020202020204"/>
                <a:cs typeface="Arial" panose="020B0604020202020204"/>
                <a:sym typeface="Arial" panose="020B0604020202020204"/>
              </a:rPr>
              <a:t> </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54" name="Google Shape;54;p1"/>
          <p:cNvSpPr txBox="1">
            <a:spLocks noGrp="1"/>
          </p:cNvSpPr>
          <p:nvPr>
            <p:ph type="ctrTitle"/>
          </p:nvPr>
        </p:nvSpPr>
        <p:spPr>
          <a:xfrm>
            <a:off x="2841521" y="927078"/>
            <a:ext cx="8489867" cy="144018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1400"/>
              <a:buNone/>
            </a:pPr>
            <a:r>
              <a:rPr lang="en-US" sz="3600" b="1" dirty="0">
                <a:latin typeface="Times New Roman" panose="02020603050405020304"/>
                <a:ea typeface="Times New Roman" panose="02020603050405020304"/>
                <a:cs typeface="Times New Roman" panose="02020603050405020304"/>
                <a:sym typeface="Times New Roman" panose="02020603050405020304"/>
              </a:rPr>
              <a:t> AUTOMATIC BOOK PAGE TURNER FOR PARALYZED PEOPLE</a:t>
            </a:r>
            <a:br>
              <a:rPr lang="en-US" sz="3600" b="1" dirty="0">
                <a:latin typeface="Times New Roman" panose="02020603050405020304"/>
                <a:ea typeface="Times New Roman" panose="02020603050405020304"/>
                <a:cs typeface="Times New Roman" panose="02020603050405020304"/>
                <a:sym typeface="Times New Roman" panose="02020603050405020304"/>
              </a:rPr>
            </a:br>
            <a:br>
              <a:rPr lang="en-US" sz="2400" b="1" dirty="0">
                <a:latin typeface="Times New Roman" panose="02020603050405020304"/>
                <a:ea typeface="Times New Roman" panose="02020603050405020304"/>
                <a:cs typeface="Times New Roman" panose="02020603050405020304"/>
                <a:sym typeface="Times New Roman" panose="02020603050405020304"/>
              </a:rPr>
            </a:br>
            <a:br>
              <a:rPr lang="en-US" sz="2400" b="1" dirty="0">
                <a:latin typeface="Times New Roman" panose="02020603050405020304"/>
                <a:ea typeface="Times New Roman" panose="02020603050405020304"/>
                <a:cs typeface="Times New Roman" panose="02020603050405020304"/>
                <a:sym typeface="Times New Roman" panose="02020603050405020304"/>
              </a:rPr>
            </a:br>
            <a:br>
              <a:rPr lang="en-US" sz="3600" dirty="0">
                <a:latin typeface="Times New Roman" panose="02020603050405020304"/>
                <a:ea typeface="Times New Roman" panose="02020603050405020304"/>
                <a:cs typeface="Times New Roman" panose="02020603050405020304"/>
                <a:sym typeface="Times New Roman" panose="02020603050405020304"/>
              </a:rPr>
            </a:br>
            <a:endParaRPr sz="36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ubtitle 1"/>
          <p:cNvSpPr>
            <a:spLocks noGrp="1"/>
          </p:cNvSpPr>
          <p:nvPr>
            <p:ph type="subTitle" idx="1"/>
          </p:nvPr>
        </p:nvSpPr>
        <p:spPr>
          <a:xfrm>
            <a:off x="2841522" y="3017525"/>
            <a:ext cx="7521677" cy="1846659"/>
          </a:xfrm>
        </p:spPr>
        <p:txBody>
          <a:bodyPr/>
          <a:lstStyle/>
          <a:p>
            <a:endParaRPr lang="en-US" dirty="0"/>
          </a:p>
          <a:p>
            <a:pPr marL="228600" indent="0"/>
            <a:r>
              <a:rPr lang="en-US" dirty="0"/>
              <a:t>TEAM MEMBERS      :               </a:t>
            </a:r>
            <a:r>
              <a:rPr lang="en-US" b="1" dirty="0"/>
              <a:t>Lokesh Saravanan GK</a:t>
            </a:r>
          </a:p>
          <a:p>
            <a:pPr marL="228600" indent="0"/>
            <a:r>
              <a:rPr lang="en-US" b="1" dirty="0"/>
              <a:t>			              Vignesh S</a:t>
            </a:r>
          </a:p>
          <a:p>
            <a:pPr marL="228600" indent="0"/>
            <a:r>
              <a:rPr lang="en-US" b="1" dirty="0"/>
              <a:t>				Malavika V</a:t>
            </a:r>
          </a:p>
          <a:p>
            <a:endParaRPr lang="en-US" b="1" dirty="0"/>
          </a:p>
          <a:p>
            <a:r>
              <a:rPr lang="en-US" dirty="0"/>
              <a:t>MENTOR                    :                </a:t>
            </a:r>
            <a:r>
              <a:rPr lang="en-US" b="1" dirty="0" err="1"/>
              <a:t>Dr.P.Sivaranjini</a:t>
            </a: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3" name="Title 2"/>
          <p:cNvSpPr>
            <a:spLocks noGrp="1"/>
          </p:cNvSpPr>
          <p:nvPr>
            <p:ph type="ctrTitle"/>
          </p:nvPr>
        </p:nvSpPr>
        <p:spPr>
          <a:xfrm>
            <a:off x="914400" y="1041410"/>
            <a:ext cx="10363200" cy="6278642"/>
          </a:xfrm>
        </p:spPr>
        <p:txBody>
          <a:bodyPr/>
          <a:lstStyle/>
          <a:p>
            <a:r>
              <a:rPr lang="en-US" sz="2400" b="1" dirty="0">
                <a:latin typeface="Times New Roman" panose="02020603050405020304" pitchFamily="18" charset="0"/>
                <a:cs typeface="Times New Roman" panose="02020603050405020304" pitchFamily="18" charset="0"/>
              </a:rPr>
              <a:t>PROBLEM STATEMENT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Technological solution for automatic book page turning to	 	facilitate paralyzed people.”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OBJECTIVE :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ea typeface="Calibri" panose="020F0502020204030204" pitchFamily="34" charset="0"/>
                <a:cs typeface="Latha" panose="020B0502040204020203" pitchFamily="34" charset="0"/>
              </a:rPr>
              <a:t>The primary objective of the automatic book page turner project for paralyzed individuals is to provide a technological solution that enables individuals with limited or no mobility to independently engage in reading activities. Empower paralyzed individuals to engage in recreational and educational activities independently, reducing their reliance on caregivers or assistive devices for simple tasks like turning book pages.</a:t>
            </a:r>
            <a:br>
              <a:rPr lang="en-US" sz="2800" dirty="0">
                <a:solidFill>
                  <a:schemeClr val="tx1"/>
                </a:solidFill>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61" name="Google Shape;61;p2"/>
          <p:cNvSpPr txBox="1">
            <a:spLocks noGrp="1"/>
          </p:cNvSpPr>
          <p:nvPr>
            <p:ph type="sldNum" idx="12"/>
          </p:nvPr>
        </p:nvSpPr>
        <p:spPr>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Clr>
                <a:srgbClr val="000000"/>
              </a:buClr>
              <a:buSzPts val="1800"/>
              <a:buFont typeface="Arial" panose="020B0604020202020204"/>
              <a:buNone/>
            </a:pPr>
            <a:fld id="{00000000-1234-1234-1234-123412341234}" type="slidenum">
              <a:rPr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6583" y="412311"/>
            <a:ext cx="10363200" cy="523220"/>
          </a:xfrm>
        </p:spPr>
        <p:txBody>
          <a:bodyPr/>
          <a:lstStyle/>
          <a:p>
            <a:r>
              <a:rPr lang="en-US" sz="3400" b="1" dirty="0">
                <a:latin typeface="Times New Roman" panose="02020603050405020304" pitchFamily="18" charset="0"/>
                <a:cs typeface="Times New Roman" panose="02020603050405020304" pitchFamily="18" charset="0"/>
              </a:rPr>
              <a:t>  Solution:</a:t>
            </a:r>
            <a:endParaRPr lang="en-IN" sz="3400" b="1"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a:xfrm>
            <a:off x="1305954" y="985092"/>
            <a:ext cx="9128963" cy="5197128"/>
          </a:xfrm>
        </p:spPr>
        <p:txBody>
          <a:bodyPr/>
          <a:lstStyle/>
          <a:p>
            <a:pPr marL="742950" lvl="1" indent="-285750" algn="just">
              <a:lnSpc>
                <a:spcPct val="107000"/>
              </a:lnSpc>
              <a:spcAft>
                <a:spcPts val="800"/>
              </a:spcAft>
              <a:buFont typeface="Arial" panose="020B0604020202020204" pitchFamily="34" charset="0"/>
              <a:buChar char="•"/>
            </a:pPr>
            <a:r>
              <a:rPr lang="en-US" sz="1600" dirty="0">
                <a:solidFill>
                  <a:schemeClr val="tx1"/>
                </a:solidFill>
                <a:latin typeface="Times New Roman" panose="02020603050405020304" pitchFamily="18" charset="0"/>
                <a:ea typeface="Calibri" panose="020F0502020204030204" pitchFamily="34" charset="0"/>
                <a:cs typeface="Latha" panose="020B0502040204020203" pitchFamily="34" charset="0"/>
              </a:rPr>
              <a:t>To d</a:t>
            </a:r>
            <a:r>
              <a:rPr lang="en-US" sz="1600" dirty="0">
                <a:solidFill>
                  <a:schemeClr val="tx1"/>
                </a:solidFill>
                <a:effectLst/>
                <a:latin typeface="Times New Roman" panose="02020603050405020304" pitchFamily="18" charset="0"/>
                <a:ea typeface="Calibri" panose="020F0502020204030204" pitchFamily="34" charset="0"/>
                <a:cs typeface="Latha" panose="020B0502040204020203" pitchFamily="34" charset="0"/>
              </a:rPr>
              <a:t>evelop a device that attaches to a wheelchair or bed frame, allowing paralyzed individuals to turn pages independently using Vocal commends or other accessible gestures.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7000"/>
              </a:lnSpc>
              <a:spcAft>
                <a:spcPts val="800"/>
              </a:spcAft>
              <a:buFont typeface="Arial" panose="020B0604020202020204" pitchFamily="34" charset="0"/>
              <a:buChar char="•"/>
            </a:pPr>
            <a:r>
              <a:rPr lang="en-US" sz="1600" dirty="0">
                <a:solidFill>
                  <a:schemeClr val="tx1"/>
                </a:solidFill>
                <a:latin typeface="Times New Roman" panose="02020603050405020304" pitchFamily="18" charset="0"/>
                <a:ea typeface="Calibri" panose="020F0502020204030204" pitchFamily="34" charset="0"/>
                <a:cs typeface="Latha" panose="020B0502040204020203" pitchFamily="34" charset="0"/>
              </a:rPr>
              <a:t>To d</a:t>
            </a:r>
            <a:r>
              <a:rPr lang="en-US" sz="1600" dirty="0">
                <a:solidFill>
                  <a:schemeClr val="tx1"/>
                </a:solidFill>
                <a:effectLst/>
                <a:latin typeface="Times New Roman" panose="02020603050405020304" pitchFamily="18" charset="0"/>
                <a:ea typeface="Calibri" panose="020F0502020204030204" pitchFamily="34" charset="0"/>
                <a:cs typeface="Latha" panose="020B0502040204020203" pitchFamily="34" charset="0"/>
              </a:rPr>
              <a:t>esign the device with customizable interfaces to accommodate various levels of paralysis and sensory abilities. For example, incorporate voice commands or touchscreen controls for users with limited mobility in their extremities.</a:t>
            </a:r>
          </a:p>
          <a:p>
            <a:pPr marL="742950" lvl="1" indent="-285750" algn="just">
              <a:lnSpc>
                <a:spcPct val="107000"/>
              </a:lnSpc>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Latha" panose="020B0502040204020203" pitchFamily="34" charset="0"/>
              </a:rPr>
              <a:t>Implement wireless connectivity (e.g., Bluetooth) to allow seamless communication between the page-turning device and other assistive technologies, such as speech-generating devices or environmental control systems.</a:t>
            </a:r>
          </a:p>
          <a:p>
            <a:pPr marL="742950" lvl="1" indent="-285750" algn="just">
              <a:lnSpc>
                <a:spcPct val="107000"/>
              </a:lnSpc>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Latha" panose="020B0502040204020203" pitchFamily="34" charset="0"/>
              </a:rPr>
              <a:t>Incorporate sensory feedback mechanisms, such as audio or vibration cues, to provide confirmation to users when a page has been successfully turned, enhancing the user experience and independence.</a:t>
            </a:r>
          </a:p>
          <a:p>
            <a:pPr marL="742950" lvl="1" indent="-285750" algn="just">
              <a:lnSpc>
                <a:spcPct val="107000"/>
              </a:lnSpc>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Latha" panose="020B0502040204020203" pitchFamily="34" charset="0"/>
              </a:rPr>
              <a:t> Include adjustable settings for page-turning speed, sensitivity, and other parameters to accommodate individual user preferences and reading habits.</a:t>
            </a:r>
          </a:p>
          <a:p>
            <a:pPr marL="742950" lvl="1" indent="-285750" algn="just">
              <a:lnSpc>
                <a:spcPct val="107000"/>
              </a:lnSpc>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Latha" panose="020B0502040204020203" pitchFamily="34" charset="0"/>
              </a:rPr>
              <a:t>Prioritize simplicity and ease of use in the design of the device to make it accessible to users with diverse abilities and minimize the need for technical assistance.</a:t>
            </a:r>
          </a:p>
          <a:p>
            <a:pPr marL="742950" lvl="1" indent="-285750" algn="just">
              <a:lnSpc>
                <a:spcPct val="107000"/>
              </a:lnSpc>
              <a:spcAft>
                <a:spcPts val="800"/>
              </a:spcAft>
              <a:buFont typeface="Arial" panose="020B0604020202020204" pitchFamily="34" charset="0"/>
              <a:buChar char="•"/>
            </a:pPr>
            <a:r>
              <a:rPr lang="en-US" sz="1600" dirty="0">
                <a:solidFill>
                  <a:schemeClr val="tx1"/>
                </a:solidFill>
                <a:effectLst/>
                <a:latin typeface="Times New Roman" panose="02020603050405020304" pitchFamily="18" charset="0"/>
                <a:ea typeface="Calibri" panose="020F0502020204030204" pitchFamily="34" charset="0"/>
                <a:cs typeface="Latha" panose="020B0502040204020203" pitchFamily="34" charset="0"/>
              </a:rPr>
              <a:t> Collaborate with occupational therapists and end-users throughout the development process to ensure that the device meets the specific needs and preferences of paralyzed individuals and integrates seamlessly into their daily routines.</a:t>
            </a:r>
          </a:p>
        </p:txBody>
      </p:sp>
      <p:sp>
        <p:nvSpPr>
          <p:cNvPr id="3" name="Slide Number Placeholder 2"/>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4F90-3654-40F8-8F48-DDA6868E7C48}"/>
              </a:ext>
            </a:extLst>
          </p:cNvPr>
          <p:cNvSpPr>
            <a:spLocks noGrp="1"/>
          </p:cNvSpPr>
          <p:nvPr>
            <p:ph type="ctrTitle"/>
          </p:nvPr>
        </p:nvSpPr>
        <p:spPr>
          <a:xfrm>
            <a:off x="914400" y="754380"/>
            <a:ext cx="10363200" cy="615553"/>
          </a:xfrm>
        </p:spPr>
        <p:txBody>
          <a:bodyPr/>
          <a:lstStyle/>
          <a:p>
            <a:r>
              <a:rPr lang="en-IN" sz="4000" dirty="0"/>
              <a:t>Hardware details:</a:t>
            </a:r>
          </a:p>
        </p:txBody>
      </p:sp>
      <p:sp>
        <p:nvSpPr>
          <p:cNvPr id="3" name="Subtitle 2">
            <a:extLst>
              <a:ext uri="{FF2B5EF4-FFF2-40B4-BE49-F238E27FC236}">
                <a16:creationId xmlns:a16="http://schemas.microsoft.com/office/drawing/2014/main" id="{EB0B9290-BF0E-4F6B-8CAD-8D4AB5D2B71E}"/>
              </a:ext>
            </a:extLst>
          </p:cNvPr>
          <p:cNvSpPr>
            <a:spLocks noGrp="1"/>
          </p:cNvSpPr>
          <p:nvPr>
            <p:ph type="subTitle" idx="1"/>
          </p:nvPr>
        </p:nvSpPr>
        <p:spPr>
          <a:xfrm>
            <a:off x="914400" y="1604691"/>
            <a:ext cx="5181600" cy="4616648"/>
          </a:xfrm>
        </p:spPr>
        <p:txBody>
          <a:bodyPr/>
          <a:lstStyle/>
          <a:p>
            <a:r>
              <a:rPr lang="en-IN" dirty="0"/>
              <a:t>Mechanical Page Turning Mechanism:</a:t>
            </a:r>
          </a:p>
          <a:p>
            <a:pPr marL="571500" indent="-342900">
              <a:buFont typeface="Arial" panose="020B0604020202020204" pitchFamily="34" charset="0"/>
              <a:buChar char="•"/>
            </a:pPr>
            <a:r>
              <a:rPr lang="en-IN" dirty="0"/>
              <a:t>Servo Motors</a:t>
            </a:r>
          </a:p>
          <a:p>
            <a:pPr marL="571500" indent="-342900">
              <a:buFont typeface="Arial" panose="020B0604020202020204" pitchFamily="34" charset="0"/>
              <a:buChar char="•"/>
            </a:pPr>
            <a:r>
              <a:rPr lang="en-IN" dirty="0"/>
              <a:t>Gear Assemblies</a:t>
            </a:r>
          </a:p>
          <a:p>
            <a:pPr marL="571500" indent="-342900">
              <a:buFont typeface="Arial" panose="020B0604020202020204" pitchFamily="34" charset="0"/>
              <a:buChar char="•"/>
            </a:pPr>
            <a:r>
              <a:rPr lang="en-IN" dirty="0"/>
              <a:t>Page Grippers</a:t>
            </a:r>
          </a:p>
          <a:p>
            <a:pPr marL="228600" indent="0"/>
            <a:r>
              <a:rPr lang="en-IN" dirty="0"/>
              <a:t>Book Holding Mechanism:</a:t>
            </a:r>
          </a:p>
          <a:p>
            <a:pPr marL="571500" indent="-342900">
              <a:buFont typeface="Arial" panose="020B0604020202020204" pitchFamily="34" charset="0"/>
              <a:buChar char="•"/>
            </a:pPr>
            <a:r>
              <a:rPr lang="en-IN" dirty="0"/>
              <a:t>Adjustable Clamp</a:t>
            </a:r>
          </a:p>
          <a:p>
            <a:pPr marL="571500" indent="-342900">
              <a:buFont typeface="Arial" panose="020B0604020202020204" pitchFamily="34" charset="0"/>
              <a:buChar char="•"/>
            </a:pPr>
            <a:r>
              <a:rPr lang="en-IN" dirty="0"/>
              <a:t>Page Separator</a:t>
            </a:r>
          </a:p>
          <a:p>
            <a:pPr marL="228600" indent="0"/>
            <a:r>
              <a:rPr lang="en-IN" dirty="0"/>
              <a:t>Control System:</a:t>
            </a:r>
          </a:p>
          <a:p>
            <a:pPr marL="571500" indent="-342900">
              <a:buFont typeface="Arial" panose="020B0604020202020204" pitchFamily="34" charset="0"/>
              <a:buChar char="•"/>
            </a:pPr>
            <a:r>
              <a:rPr lang="en-IN" dirty="0"/>
              <a:t>NUCLEO-U575ZI-Q: ARM Cortex M33 with Trust zone / 160MHz / Ultra-                              low power MCU with FPU/ higher Security</a:t>
            </a:r>
          </a:p>
          <a:p>
            <a:pPr marL="571500" indent="-342900">
              <a:buFont typeface="Arial" panose="020B0604020202020204" pitchFamily="34" charset="0"/>
              <a:buChar char="•"/>
            </a:pPr>
            <a:r>
              <a:rPr lang="en-IN" dirty="0"/>
              <a:t>Position Sensors</a:t>
            </a:r>
          </a:p>
          <a:p>
            <a:pPr marL="571500" indent="-342900">
              <a:buFont typeface="Arial" panose="020B0604020202020204" pitchFamily="34" charset="0"/>
              <a:buChar char="•"/>
            </a:pPr>
            <a:r>
              <a:rPr lang="en-IN" dirty="0"/>
              <a:t>Communication Modules</a:t>
            </a:r>
          </a:p>
          <a:p>
            <a:pPr marL="571500" indent="-342900">
              <a:buFont typeface="Arial" panose="020B0604020202020204" pitchFamily="34" charset="0"/>
              <a:buChar char="•"/>
            </a:pPr>
            <a:endParaRPr lang="en-IN" dirty="0"/>
          </a:p>
          <a:p>
            <a:pPr marL="228600" indent="0"/>
            <a:endParaRPr lang="en-IN" dirty="0"/>
          </a:p>
        </p:txBody>
      </p:sp>
      <p:sp>
        <p:nvSpPr>
          <p:cNvPr id="4" name="Slide Number Placeholder 3">
            <a:extLst>
              <a:ext uri="{FF2B5EF4-FFF2-40B4-BE49-F238E27FC236}">
                <a16:creationId xmlns:a16="http://schemas.microsoft.com/office/drawing/2014/main" id="{BCBEF6C3-BC85-46C9-9C63-4C2EDDAC057B}"/>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4</a:t>
            </a:fld>
            <a:endParaRPr lang="en-US"/>
          </a:p>
        </p:txBody>
      </p:sp>
      <p:sp>
        <p:nvSpPr>
          <p:cNvPr id="7" name="Subtitle 2">
            <a:extLst>
              <a:ext uri="{FF2B5EF4-FFF2-40B4-BE49-F238E27FC236}">
                <a16:creationId xmlns:a16="http://schemas.microsoft.com/office/drawing/2014/main" id="{98A6044B-88FD-4E72-BF53-FB91BD27CC68}"/>
              </a:ext>
            </a:extLst>
          </p:cNvPr>
          <p:cNvSpPr txBox="1">
            <a:spLocks/>
          </p:cNvSpPr>
          <p:nvPr/>
        </p:nvSpPr>
        <p:spPr>
          <a:xfrm>
            <a:off x="6096000" y="1604691"/>
            <a:ext cx="4840942" cy="461664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panose="020B0604020202020204"/>
              <a:buNone/>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pPr marL="228600" indent="0"/>
            <a:r>
              <a:rPr lang="en-IN" dirty="0"/>
              <a:t>User Interface:</a:t>
            </a:r>
          </a:p>
          <a:p>
            <a:pPr marL="571500" indent="-342900">
              <a:buFont typeface="Arial" panose="020B0604020202020204" pitchFamily="34" charset="0"/>
              <a:buChar char="•"/>
            </a:pPr>
            <a:r>
              <a:rPr lang="en-IN" dirty="0"/>
              <a:t>LCD display</a:t>
            </a:r>
          </a:p>
          <a:p>
            <a:pPr marL="571500" indent="-342900">
              <a:buFont typeface="Arial" panose="020B0604020202020204" pitchFamily="34" charset="0"/>
              <a:buChar char="•"/>
            </a:pPr>
            <a:r>
              <a:rPr lang="en-IN" dirty="0"/>
              <a:t>Audio Feedback – Speaker/Buzzer</a:t>
            </a:r>
          </a:p>
          <a:p>
            <a:pPr marL="571500" indent="-342900">
              <a:buFont typeface="Arial" panose="020B0604020202020204" pitchFamily="34" charset="0"/>
              <a:buChar char="•"/>
            </a:pPr>
            <a:r>
              <a:rPr lang="en-IN" dirty="0"/>
              <a:t>Tactile Feedback – Vibration motors</a:t>
            </a:r>
          </a:p>
          <a:p>
            <a:pPr marL="228600" indent="0"/>
            <a:r>
              <a:rPr lang="en-IN" dirty="0"/>
              <a:t>Enclosure and Mounting:</a:t>
            </a:r>
          </a:p>
          <a:p>
            <a:pPr marL="571500" indent="-342900">
              <a:buFont typeface="Arial" panose="020B0604020202020204" pitchFamily="34" charset="0"/>
              <a:buChar char="•"/>
            </a:pPr>
            <a:r>
              <a:rPr lang="en-IN" dirty="0"/>
              <a:t>Mounting Options - </a:t>
            </a:r>
            <a:r>
              <a:rPr lang="en-US" dirty="0"/>
              <a:t>clamps, brackets, or adhesive pads</a:t>
            </a:r>
          </a:p>
          <a:p>
            <a:pPr marL="228600" indent="0"/>
            <a:r>
              <a:rPr lang="en-IN" dirty="0"/>
              <a:t>Page Detection System:</a:t>
            </a:r>
          </a:p>
          <a:p>
            <a:pPr marL="571500" indent="-342900">
              <a:buFont typeface="Arial" panose="020B0604020202020204" pitchFamily="34" charset="0"/>
              <a:buChar char="•"/>
            </a:pPr>
            <a:r>
              <a:rPr lang="en-IN" dirty="0"/>
              <a:t>Optical Sensors </a:t>
            </a:r>
          </a:p>
          <a:p>
            <a:pPr marL="571500" indent="-342900">
              <a:buFont typeface="Arial" panose="020B0604020202020204" pitchFamily="34" charset="0"/>
              <a:buChar char="•"/>
            </a:pPr>
            <a:r>
              <a:rPr lang="en-IN" dirty="0"/>
              <a:t>Sensors for Page Jam Detection</a:t>
            </a:r>
          </a:p>
          <a:p>
            <a:pPr marL="228600" indent="0"/>
            <a:r>
              <a:rPr lang="en-IN" dirty="0"/>
              <a:t>Power Supply:</a:t>
            </a:r>
          </a:p>
          <a:p>
            <a:pPr marL="571500" indent="-342900">
              <a:buFont typeface="Arial" panose="020B0604020202020204" pitchFamily="34" charset="0"/>
              <a:buChar char="•"/>
            </a:pPr>
            <a:r>
              <a:rPr lang="en-IN" dirty="0"/>
              <a:t>Rechargeable Batteries</a:t>
            </a:r>
          </a:p>
          <a:p>
            <a:pPr marL="571500" indent="-342900">
              <a:buFont typeface="Arial" panose="020B0604020202020204" pitchFamily="34" charset="0"/>
              <a:buChar char="•"/>
            </a:pPr>
            <a:r>
              <a:rPr lang="en-IN" dirty="0"/>
              <a:t>Power Management Circuitry</a:t>
            </a:r>
          </a:p>
          <a:p>
            <a:pPr marL="228600" indent="0"/>
            <a:endParaRPr lang="en-IN" dirty="0"/>
          </a:p>
          <a:p>
            <a:pPr marL="228600" indent="0"/>
            <a:endParaRPr lang="en-IN" dirty="0"/>
          </a:p>
        </p:txBody>
      </p:sp>
    </p:spTree>
    <p:extLst>
      <p:ext uri="{BB962C8B-B14F-4D97-AF65-F5344CB8AC3E}">
        <p14:creationId xmlns:p14="http://schemas.microsoft.com/office/powerpoint/2010/main" val="38594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9FB5-8255-4761-A6BC-A7DA86BE5E47}"/>
              </a:ext>
            </a:extLst>
          </p:cNvPr>
          <p:cNvSpPr>
            <a:spLocks noGrp="1"/>
          </p:cNvSpPr>
          <p:nvPr>
            <p:ph type="title"/>
          </p:nvPr>
        </p:nvSpPr>
        <p:spPr>
          <a:xfrm>
            <a:off x="1151509" y="688360"/>
            <a:ext cx="5796138" cy="677108"/>
          </a:xfrm>
        </p:spPr>
        <p:txBody>
          <a:bodyPr/>
          <a:lstStyle/>
          <a:p>
            <a:r>
              <a:rPr lang="en-IN" sz="4400" dirty="0">
                <a:latin typeface="Times New Roman" panose="02020603050405020304" pitchFamily="18" charset="0"/>
                <a:cs typeface="Times New Roman" panose="02020603050405020304" pitchFamily="18" charset="0"/>
              </a:rPr>
              <a:t>Block diagram:</a:t>
            </a:r>
          </a:p>
        </p:txBody>
      </p:sp>
      <p:sp>
        <p:nvSpPr>
          <p:cNvPr id="3" name="Slide Number Placeholder 2">
            <a:extLst>
              <a:ext uri="{FF2B5EF4-FFF2-40B4-BE49-F238E27FC236}">
                <a16:creationId xmlns:a16="http://schemas.microsoft.com/office/drawing/2014/main" id="{6121C336-49A3-4E96-8592-2DF5759FC378}"/>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5</a:t>
            </a:fld>
            <a:endParaRPr lang="en-US"/>
          </a:p>
        </p:txBody>
      </p:sp>
      <p:pic>
        <p:nvPicPr>
          <p:cNvPr id="5" name="Picture 4">
            <a:extLst>
              <a:ext uri="{FF2B5EF4-FFF2-40B4-BE49-F238E27FC236}">
                <a16:creationId xmlns:a16="http://schemas.microsoft.com/office/drawing/2014/main" id="{564B8B59-612C-41DC-AE37-684DD6AE9132}"/>
              </a:ext>
            </a:extLst>
          </p:cNvPr>
          <p:cNvPicPr>
            <a:picLocks noChangeAspect="1"/>
          </p:cNvPicPr>
          <p:nvPr/>
        </p:nvPicPr>
        <p:blipFill>
          <a:blip r:embed="rId2"/>
          <a:stretch>
            <a:fillRect/>
          </a:stretch>
        </p:blipFill>
        <p:spPr>
          <a:xfrm>
            <a:off x="3827509" y="1365468"/>
            <a:ext cx="5289597" cy="5182428"/>
          </a:xfrm>
          <a:prstGeom prst="rect">
            <a:avLst/>
          </a:prstGeom>
        </p:spPr>
      </p:pic>
      <p:pic>
        <p:nvPicPr>
          <p:cNvPr id="7" name="Picture 6">
            <a:extLst>
              <a:ext uri="{FF2B5EF4-FFF2-40B4-BE49-F238E27FC236}">
                <a16:creationId xmlns:a16="http://schemas.microsoft.com/office/drawing/2014/main" id="{9719D079-F3FE-443F-9C49-33863829B979}"/>
              </a:ext>
            </a:extLst>
          </p:cNvPr>
          <p:cNvPicPr>
            <a:picLocks noChangeAspect="1"/>
          </p:cNvPicPr>
          <p:nvPr/>
        </p:nvPicPr>
        <p:blipFill>
          <a:blip r:embed="rId3"/>
          <a:stretch>
            <a:fillRect/>
          </a:stretch>
        </p:blipFill>
        <p:spPr>
          <a:xfrm>
            <a:off x="6432177" y="2277036"/>
            <a:ext cx="770964" cy="770964"/>
          </a:xfrm>
          <a:prstGeom prst="rect">
            <a:avLst/>
          </a:prstGeom>
        </p:spPr>
      </p:pic>
    </p:spTree>
    <p:extLst>
      <p:ext uri="{BB962C8B-B14F-4D97-AF65-F5344CB8AC3E}">
        <p14:creationId xmlns:p14="http://schemas.microsoft.com/office/powerpoint/2010/main" val="4054015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4C71-DCD2-4C10-B6A6-B3F7DC1495A0}"/>
              </a:ext>
            </a:extLst>
          </p:cNvPr>
          <p:cNvSpPr>
            <a:spLocks noGrp="1"/>
          </p:cNvSpPr>
          <p:nvPr>
            <p:ph type="ctrTitle"/>
          </p:nvPr>
        </p:nvSpPr>
        <p:spPr>
          <a:xfrm>
            <a:off x="1828800" y="327681"/>
            <a:ext cx="10363200" cy="492443"/>
          </a:xfrm>
        </p:spPr>
        <p:txBody>
          <a:bodyPr/>
          <a:lstStyle/>
          <a:p>
            <a:r>
              <a:rPr lang="en-IN" sz="3200" b="1" dirty="0"/>
              <a:t>APPLICATIONS:</a:t>
            </a:r>
          </a:p>
        </p:txBody>
      </p:sp>
      <p:sp>
        <p:nvSpPr>
          <p:cNvPr id="3" name="Subtitle 2">
            <a:extLst>
              <a:ext uri="{FF2B5EF4-FFF2-40B4-BE49-F238E27FC236}">
                <a16:creationId xmlns:a16="http://schemas.microsoft.com/office/drawing/2014/main" id="{A1A3A7EF-326D-4FBF-AB4C-D1F0FF48A847}"/>
              </a:ext>
            </a:extLst>
          </p:cNvPr>
          <p:cNvSpPr>
            <a:spLocks noGrp="1"/>
          </p:cNvSpPr>
          <p:nvPr>
            <p:ph type="subTitle" idx="1"/>
          </p:nvPr>
        </p:nvSpPr>
        <p:spPr>
          <a:xfrm>
            <a:off x="696552" y="573903"/>
            <a:ext cx="11214847" cy="6155531"/>
          </a:xfrm>
        </p:spPr>
        <p:txBody>
          <a:bodyPr/>
          <a:lstStyle/>
          <a:p>
            <a:pPr marL="228600" indent="0" algn="just"/>
            <a:endParaRPr lang="en-US" sz="1600" dirty="0"/>
          </a:p>
          <a:p>
            <a:pPr algn="just">
              <a:buFont typeface="Arial" panose="020B0604020202020204" pitchFamily="34" charset="0"/>
              <a:buChar char="•"/>
            </a:pPr>
            <a:r>
              <a:rPr lang="en-US" sz="1600" b="1" dirty="0"/>
              <a:t>Independent Reading: </a:t>
            </a:r>
            <a:r>
              <a:rPr lang="en-US" sz="1600" dirty="0"/>
              <a:t>Paralyzed individuals can use the device to turn pages of physical books independently, allowing them to enjoy reading without requiring assistance from caregivers or family members.</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Educational Materials: </a:t>
            </a:r>
            <a:r>
              <a:rPr lang="en-US" sz="1600" dirty="0"/>
              <a:t>Students with paralysis can use the device to access textbooks and other educational materials, enabling them to study and complete assignments without barriers.</a:t>
            </a:r>
          </a:p>
          <a:p>
            <a:pPr marL="228600" indent="0" algn="just"/>
            <a:endParaRPr lang="en-US" sz="1600" dirty="0"/>
          </a:p>
          <a:p>
            <a:pPr algn="just">
              <a:buFont typeface="Arial" panose="020B0604020202020204" pitchFamily="34" charset="0"/>
              <a:buChar char="•"/>
            </a:pPr>
            <a:r>
              <a:rPr lang="en-US" sz="1600" b="1" dirty="0"/>
              <a:t>Recreational Reading: </a:t>
            </a:r>
            <a:r>
              <a:rPr lang="en-US" sz="1600" dirty="0"/>
              <a:t>The device enables paralyzed individuals to engage in recreational reading, such as novels, magazines, or newspapers, enhancing their leisure activities and mental stimulation.</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Therapeutic Activities: </a:t>
            </a:r>
            <a:r>
              <a:rPr lang="en-US" sz="1600" dirty="0"/>
              <a:t>Occupational therapists can incorporate the device into therapy sessions to help paralyzed individuals improve fine motor skills, hand-eye coordination, and cognitive abilities through interactive reading exercises.</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Accessibility in Libraries: </a:t>
            </a:r>
            <a:r>
              <a:rPr lang="en-US" sz="1600" dirty="0"/>
              <a:t>Libraries and community centers can provide the device as an accessibility tool for patrons with paralysis, ensuring equitable access to library resources and promoting inclusion in educational and cultural activities.</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Career Development: </a:t>
            </a:r>
            <a:r>
              <a:rPr lang="en-US" sz="1600" dirty="0"/>
              <a:t>Paralyzed individuals can use the device to access professional development resources, such as business books, industry journals, and online courses, supporting their career advancement and vocational rehabilitation goals.</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Personalized Reading Experiences: </a:t>
            </a:r>
            <a:r>
              <a:rPr lang="en-US" sz="1600" dirty="0"/>
              <a:t>The device can be programmed to remember reading preferences, such as font size, page layout, and bookmarking, allowing users to create personalized reading experiences tailored to their specific needs and preferences.</a:t>
            </a:r>
          </a:p>
          <a:p>
            <a:pPr marL="228600" indent="0" algn="just"/>
            <a:endParaRPr lang="en-US" sz="1600" dirty="0"/>
          </a:p>
          <a:p>
            <a:pPr algn="just">
              <a:buFont typeface="Arial" panose="020B0604020202020204" pitchFamily="34" charset="0"/>
              <a:buChar char="•"/>
            </a:pPr>
            <a:r>
              <a:rPr lang="en-US" sz="1600" b="1" dirty="0"/>
              <a:t>Social Inclusion: </a:t>
            </a:r>
            <a:r>
              <a:rPr lang="en-US" sz="1600" dirty="0"/>
              <a:t>By enabling paralyzed individuals to participate in reading-related activities independently, the device promotes social inclusion and fosters connections with peers, caregivers, and community members who share similar interests in literature and learning.</a:t>
            </a:r>
            <a:endParaRPr lang="en-IN" sz="1600" dirty="0"/>
          </a:p>
        </p:txBody>
      </p:sp>
      <p:sp>
        <p:nvSpPr>
          <p:cNvPr id="4" name="Slide Number Placeholder 3">
            <a:extLst>
              <a:ext uri="{FF2B5EF4-FFF2-40B4-BE49-F238E27FC236}">
                <a16:creationId xmlns:a16="http://schemas.microsoft.com/office/drawing/2014/main" id="{96BA371D-4F99-4951-BBCA-FEA6D3A0E891}"/>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0014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C5247-1CE7-439B-9EF9-872A9EF0332E}"/>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7</a:t>
            </a:fld>
            <a:endParaRPr lang="en-US"/>
          </a:p>
        </p:txBody>
      </p:sp>
      <p:sp>
        <p:nvSpPr>
          <p:cNvPr id="3" name="TextBox 2">
            <a:extLst>
              <a:ext uri="{FF2B5EF4-FFF2-40B4-BE49-F238E27FC236}">
                <a16:creationId xmlns:a16="http://schemas.microsoft.com/office/drawing/2014/main" id="{716C9F04-D926-499E-BCD3-0F7BE1FD9785}"/>
              </a:ext>
            </a:extLst>
          </p:cNvPr>
          <p:cNvSpPr txBox="1"/>
          <p:nvPr/>
        </p:nvSpPr>
        <p:spPr>
          <a:xfrm>
            <a:off x="4473388" y="2979276"/>
            <a:ext cx="3729318" cy="707886"/>
          </a:xfrm>
          <a:prstGeom prst="rect">
            <a:avLst/>
          </a:prstGeom>
          <a:noFill/>
        </p:spPr>
        <p:txBody>
          <a:bodyPr wrap="square" rtlCol="0">
            <a:spAutoFit/>
          </a:bodyPr>
          <a:lstStyle/>
          <a:p>
            <a:r>
              <a:rPr lang="en-US" sz="4000" b="1" dirty="0"/>
              <a:t>THANK YOU</a:t>
            </a:r>
            <a:endParaRPr lang="en-IN" sz="4000" b="1" dirty="0"/>
          </a:p>
        </p:txBody>
      </p:sp>
    </p:spTree>
    <p:extLst>
      <p:ext uri="{BB962C8B-B14F-4D97-AF65-F5344CB8AC3E}">
        <p14:creationId xmlns:p14="http://schemas.microsoft.com/office/powerpoint/2010/main" val="4246721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730</Words>
  <Application>Microsoft Office PowerPoint</Application>
  <PresentationFormat>Widescreen</PresentationFormat>
  <Paragraphs>67</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 AUTOMATIC BOOK PAGE TURNER FOR PARALYZED PEOPLE    </vt:lpstr>
      <vt:lpstr>PROBLEM STATEMENT :   “Technological solution for automatic book page turning to   facilitate paralyzed people.”  OBJECTIVE :   The primary objective of the automatic book page turner project for paralyzed individuals is to provide a technological solution that enables individuals with limited or no mobility to independently engage in reading activities. Empower paralyzed individuals to engage in recreational and educational activities independently, reducing their reliance on caregivers or assistive devices for simple tasks like turning book pages.                                   </vt:lpstr>
      <vt:lpstr>  Solution:</vt:lpstr>
      <vt:lpstr>Hardware details:</vt:lpstr>
      <vt:lpstr>Block diagram:</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ASIC-17</dc:creator>
  <cp:lastModifiedBy>Lokesh Saravanan</cp:lastModifiedBy>
  <cp:revision>29</cp:revision>
  <dcterms:created xsi:type="dcterms:W3CDTF">2023-02-03T06:11:00Z</dcterms:created>
  <dcterms:modified xsi:type="dcterms:W3CDTF">2024-04-30T15:31:33Z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C861BFCA6C1E44E79D27859208EFC302_13</vt:lpwstr>
  </property>
  <property fmtid="{D5CDD505-2E9C-101B-9397-08002B2CF9AE}" pid="4" name="KSOProductBuildVer">
    <vt:lpwstr>1033-12.2.0.13193</vt:lpwstr>
  </property>
</Properties>
</file>