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E76829-C488-4C5F-B802-57AAAA01BA24}" v="25" dt="2024-11-30T16:39:30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98E5-4715-93A0-5C0C-3CEE0B530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9C399-DBA5-74DB-23AE-5E00A54B4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CFC82-47EC-4D3A-BCBE-F95A7266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9C2D-CE30-4CBD-AC2E-8D27489E6C55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775C3-DE2E-B516-69FD-AEA8F59C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6BEA6-1453-DBC8-42C4-8CE73B31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94F-7481-4ADE-8B67-2FD317E9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26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0D7F-A729-052F-2CB6-D3C60E51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D1B89-DEBF-25E4-38EB-E738BC615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298F6-F85F-4B69-9556-84722447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9C2D-CE30-4CBD-AC2E-8D27489E6C55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CEAD6-C796-B6A6-206A-1571C0D8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D646D-43C2-4A82-22B2-10E708F8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94F-7481-4ADE-8B67-2FD317E9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6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D7BFB-9537-08B1-5094-C498A7114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DC729-338A-917B-3C1D-74F88F3CC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F85AA-180B-C5C9-F915-AD33B577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9C2D-CE30-4CBD-AC2E-8D27489E6C55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05513-E809-9AFF-09FC-EFAC4531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C084C-6E38-A96C-83B8-F04E5294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94F-7481-4ADE-8B67-2FD317E9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62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629D-1C48-9645-5A46-7F4A1D6D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AF56-FC8C-C046-D52E-43FF62FA1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E6A8D-46BF-1228-7709-5810AA7D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9C2D-CE30-4CBD-AC2E-8D27489E6C55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C1300-EEA2-7560-8067-727753AB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CB4F5-8996-7FAA-7348-CBC15F9B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94F-7481-4ADE-8B67-2FD317E9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74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9A25-922E-D0C0-214B-FC8FE231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185FB-6BB6-3C8C-28B7-3751CF751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7B7AD-E051-0458-C973-E4517C03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9C2D-CE30-4CBD-AC2E-8D27489E6C55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994BD-A428-057C-E80C-6D8D4A61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FFEF4-57C0-190B-F827-B016B598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94F-7481-4ADE-8B67-2FD317E9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8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8918-2239-117B-4A29-7C430C00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FC0B-55EB-07FD-008E-C58C0CE14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15053-29B7-3B54-ABC3-4A0CAE287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3F5C7-5413-B016-4351-B2956C0D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9C2D-CE30-4CBD-AC2E-8D27489E6C55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F8E21-61A8-9EA8-A08F-8E394306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F8C8E-42FA-3D0D-64A4-5C3E0A08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94F-7481-4ADE-8B67-2FD317E9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43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963D-BE3B-9784-4AA6-859E65D8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70A13-2FEA-1BCE-45A9-F56E1C426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C0B36-4047-698F-2A9D-931B229AC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74C41-9531-EF46-9295-4E13D50D2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29039-87B4-DF82-2467-A411D98A2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1AAD2-A8B3-1499-CD5B-EB353673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9C2D-CE30-4CBD-AC2E-8D27489E6C55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02931-F55C-ADA5-6C2E-62BF0C52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1AF14-2484-69A6-7E3E-325EEB62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94F-7481-4ADE-8B67-2FD317E9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43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4EE1-1A84-D494-A277-A1DFE958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D20F3-0E78-2B32-34C5-96C212B3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9C2D-CE30-4CBD-AC2E-8D27489E6C55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7636B-8A84-1FFC-F052-986B0525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3B642-7280-F21F-328F-7F6C5251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94F-7481-4ADE-8B67-2FD317E9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25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5932C-5BDB-B9D6-69EF-EFF157EA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9C2D-CE30-4CBD-AC2E-8D27489E6C55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0F7DA-F9B1-9D5B-C502-A1278A89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D3F00-B72C-C500-F827-0A25DF74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94F-7481-4ADE-8B67-2FD317E9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59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3B2E-4147-E25F-45DB-1B31BDDC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1EA60-1061-1A80-F539-A38A9731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02D23-C72B-6A90-4B21-A15E0FCB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F1294-7440-FAE1-DA71-0DB7C26D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9C2D-CE30-4CBD-AC2E-8D27489E6C55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8832F-684D-6839-3C4F-2202750A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00877-89A4-537F-75D3-2F5BC3B8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94F-7481-4ADE-8B67-2FD317E9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84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CB61-6CA2-3C0E-84B7-8C11811B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4DC04-7EB9-086B-1C56-2C81C6542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004CB-DC1D-2641-9FC3-A806DABF7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619FD-7997-4562-26FF-75BEFBB2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9C2D-CE30-4CBD-AC2E-8D27489E6C55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ECEE6-9C45-62C6-2D3D-96772B34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321FC-F2D4-2E5F-A627-3302614C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94F-7481-4ADE-8B67-2FD317E9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93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79120-C890-8D26-5D92-CBDF475A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51009-753C-02FB-6D77-D4D0728A0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7B775-B7E4-1D30-B958-39F11037C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79C2D-CE30-4CBD-AC2E-8D27489E6C55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5D980-766D-FD99-E306-D31EF8044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35036-CA3C-416E-7544-FB4801CC3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D594F-7481-4ADE-8B67-2FD317E9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29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6877F0-5504-B704-EF50-6E7558266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1030" name="Picture 6" descr="thingQbator">
            <a:extLst>
              <a:ext uri="{FF2B5EF4-FFF2-40B4-BE49-F238E27FC236}">
                <a16:creationId xmlns:a16="http://schemas.microsoft.com/office/drawing/2014/main" id="{916E30A1-6D53-EA32-1301-0A3D3C036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46" y="374470"/>
            <a:ext cx="2647405" cy="74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05D111-DB62-9C87-553E-29B4799DD41D}"/>
              </a:ext>
            </a:extLst>
          </p:cNvPr>
          <p:cNvSpPr/>
          <p:nvPr/>
        </p:nvSpPr>
        <p:spPr>
          <a:xfrm>
            <a:off x="4659086" y="661851"/>
            <a:ext cx="6914605" cy="357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7B1747-6C2B-2007-F9BF-E7E2D6E11856}"/>
              </a:ext>
            </a:extLst>
          </p:cNvPr>
          <p:cNvSpPr txBox="1"/>
          <p:nvPr/>
        </p:nvSpPr>
        <p:spPr>
          <a:xfrm>
            <a:off x="6096001" y="661851"/>
            <a:ext cx="576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MODEL CANVAS FOR SMART WALKING STICK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E9D0F-A073-C609-F531-9D4ADA4B30B7}"/>
              </a:ext>
            </a:extLst>
          </p:cNvPr>
          <p:cNvSpPr txBox="1"/>
          <p:nvPr/>
        </p:nvSpPr>
        <p:spPr>
          <a:xfrm>
            <a:off x="992777" y="1405651"/>
            <a:ext cx="968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enhance the mobility, safety, and independence of visually impaired individuals by providing a multifunctional smart walking stick equipped with advanced features like health monitoring, GPS tracking, fall detection, and obstacle detection.</a:t>
            </a:r>
            <a:endParaRPr lang="en-IN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F85274-891F-5DF2-630F-540AE0C4D29F}"/>
              </a:ext>
            </a:extLst>
          </p:cNvPr>
          <p:cNvSpPr/>
          <p:nvPr/>
        </p:nvSpPr>
        <p:spPr>
          <a:xfrm>
            <a:off x="992777" y="1410788"/>
            <a:ext cx="10215155" cy="452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C64FF-7C0E-FF8A-4655-E4AB8A115A7C}"/>
              </a:ext>
            </a:extLst>
          </p:cNvPr>
          <p:cNvSpPr txBox="1"/>
          <p:nvPr/>
        </p:nvSpPr>
        <p:spPr>
          <a:xfrm>
            <a:off x="722811" y="1365679"/>
            <a:ext cx="1074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enhance the mobility, safety, and independence of visually impaired individuals by providing a multifunctional smart walking stick equipped with advanced features like health monitoring, GPS tracking, fall detection, and obstacle detection.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F3A0D-5C2B-D23C-3CDF-68936E92A015}"/>
              </a:ext>
            </a:extLst>
          </p:cNvPr>
          <p:cNvSpPr/>
          <p:nvPr/>
        </p:nvSpPr>
        <p:spPr>
          <a:xfrm>
            <a:off x="809897" y="2295492"/>
            <a:ext cx="1976846" cy="813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0E0D2B-1774-F13B-2956-174B8B6BEEB6}"/>
              </a:ext>
            </a:extLst>
          </p:cNvPr>
          <p:cNvSpPr txBox="1"/>
          <p:nvPr/>
        </p:nvSpPr>
        <p:spPr>
          <a:xfrm>
            <a:off x="766355" y="2391233"/>
            <a:ext cx="2081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Visually impaired and elderly individuals face challenges in mobility, safety, and health monitoring which do not allow caretakers in real-life support.</a:t>
            </a:r>
            <a:endParaRPr lang="en-IN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CC61A1-DFD1-F035-7DCD-03AE66F1F831}"/>
              </a:ext>
            </a:extLst>
          </p:cNvPr>
          <p:cNvSpPr/>
          <p:nvPr/>
        </p:nvSpPr>
        <p:spPr>
          <a:xfrm>
            <a:off x="809897" y="3875314"/>
            <a:ext cx="1976846" cy="1384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85100D-C6F2-430E-47AC-6A00E871DCC2}"/>
              </a:ext>
            </a:extLst>
          </p:cNvPr>
          <p:cNvSpPr txBox="1"/>
          <p:nvPr/>
        </p:nvSpPr>
        <p:spPr>
          <a:xfrm>
            <a:off x="722811" y="3857060"/>
            <a:ext cx="21945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Smart walking stick that empowers visually impaired individuals by providing safety, independence, and connectivity, while offering caretakers peace of mind through real-time monitoring and alerts.</a:t>
            </a:r>
            <a:endParaRPr lang="en-IN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3001E5-C2C7-D77F-E476-29FBB5658F3E}"/>
              </a:ext>
            </a:extLst>
          </p:cNvPr>
          <p:cNvSpPr/>
          <p:nvPr/>
        </p:nvSpPr>
        <p:spPr>
          <a:xfrm>
            <a:off x="2917370" y="2177143"/>
            <a:ext cx="197684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3E3220-9931-F627-8A49-5B7A1561BF99}"/>
              </a:ext>
            </a:extLst>
          </p:cNvPr>
          <p:cNvSpPr txBox="1"/>
          <p:nvPr/>
        </p:nvSpPr>
        <p:spPr>
          <a:xfrm>
            <a:off x="2917370" y="2215706"/>
            <a:ext cx="2098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Designing, developing, testing, and manufacturing the smart walking stick, along with providing customer support and raising awareness about its benefits.</a:t>
            </a:r>
            <a:endParaRPr lang="en-IN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5364EA-5F96-34B2-2630-E89163C583C9}"/>
              </a:ext>
            </a:extLst>
          </p:cNvPr>
          <p:cNvSpPr/>
          <p:nvPr/>
        </p:nvSpPr>
        <p:spPr>
          <a:xfrm>
            <a:off x="2978331" y="3709851"/>
            <a:ext cx="1976846" cy="1532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11A392-175D-3EF2-8E59-12352E00B4F6}"/>
              </a:ext>
            </a:extLst>
          </p:cNvPr>
          <p:cNvSpPr txBox="1"/>
          <p:nvPr/>
        </p:nvSpPr>
        <p:spPr>
          <a:xfrm>
            <a:off x="2917370" y="3709851"/>
            <a:ext cx="2116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Key metrics include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fall detection accuracy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GPS tracking efficiency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health monitoring usage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obstacle detection reliability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customer satisfaction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adoption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overall system performance.</a:t>
            </a:r>
            <a:endParaRPr lang="en-IN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5D6200-14A4-5842-F138-DC4BCDA0C570}"/>
              </a:ext>
            </a:extLst>
          </p:cNvPr>
          <p:cNvSpPr/>
          <p:nvPr/>
        </p:nvSpPr>
        <p:spPr>
          <a:xfrm>
            <a:off x="5111931" y="2295492"/>
            <a:ext cx="2046519" cy="2946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184C5F-8C3B-3E01-2B71-90D6E11F2013}"/>
              </a:ext>
            </a:extLst>
          </p:cNvPr>
          <p:cNvSpPr txBox="1"/>
          <p:nvPr/>
        </p:nvSpPr>
        <p:spPr>
          <a:xfrm>
            <a:off x="5059665" y="2449522"/>
            <a:ext cx="21336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A smart, multifunctional walking stick that combines mobility, health monitoring, and safety in one device 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u="sng" dirty="0"/>
              <a:t>Real-time GPS tracking with alerts to caretakers.</a:t>
            </a:r>
            <a:endParaRPr lang="en-IN" sz="1200" u="sn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57F71B-CBA5-781B-1533-AF9B3E2AFD92}"/>
              </a:ext>
            </a:extLst>
          </p:cNvPr>
          <p:cNvSpPr/>
          <p:nvPr/>
        </p:nvSpPr>
        <p:spPr>
          <a:xfrm>
            <a:off x="7210696" y="2295492"/>
            <a:ext cx="2046518" cy="1133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818E2B-D66B-AB24-686B-3246390F4755}"/>
              </a:ext>
            </a:extLst>
          </p:cNvPr>
          <p:cNvSpPr txBox="1"/>
          <p:nvPr/>
        </p:nvSpPr>
        <p:spPr>
          <a:xfrm>
            <a:off x="7136677" y="2337836"/>
            <a:ext cx="229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1.Personalized Support: Dedicated helplines for  maintenance.</a:t>
            </a:r>
          </a:p>
          <a:p>
            <a:pPr algn="just"/>
            <a:r>
              <a:rPr lang="en-US" sz="1200" dirty="0"/>
              <a:t>2.Proactive Communication: Regular updates and notifications for user/caretakers 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E58E55-7F57-9E98-B20A-40F006BA8480}"/>
              </a:ext>
            </a:extLst>
          </p:cNvPr>
          <p:cNvSpPr/>
          <p:nvPr/>
        </p:nvSpPr>
        <p:spPr>
          <a:xfrm>
            <a:off x="7289074" y="3857060"/>
            <a:ext cx="1985556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620A96-630A-20DF-56E1-5C22364683C8}"/>
              </a:ext>
            </a:extLst>
          </p:cNvPr>
          <p:cNvSpPr txBox="1"/>
          <p:nvPr/>
        </p:nvSpPr>
        <p:spPr>
          <a:xfrm>
            <a:off x="7210696" y="3923126"/>
            <a:ext cx="21161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People will discover this product through online platforms, social media campaigns, collaborations with healthcare providers and NGOs, and visibility at</a:t>
            </a:r>
          </a:p>
          <a:p>
            <a:pPr algn="ctr"/>
            <a:r>
              <a:rPr lang="en-US" sz="1200" dirty="0"/>
              <a:t>assistive technology events.</a:t>
            </a:r>
            <a:endParaRPr lang="en-IN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E37EFC-501C-F976-BD6C-9C4B3B839330}"/>
              </a:ext>
            </a:extLst>
          </p:cNvPr>
          <p:cNvSpPr/>
          <p:nvPr/>
        </p:nvSpPr>
        <p:spPr>
          <a:xfrm>
            <a:off x="9427027" y="2153171"/>
            <a:ext cx="1976846" cy="1224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960AB-5606-4590-D6A6-973E875478E6}"/>
              </a:ext>
            </a:extLst>
          </p:cNvPr>
          <p:cNvSpPr txBox="1"/>
          <p:nvPr/>
        </p:nvSpPr>
        <p:spPr>
          <a:xfrm>
            <a:off x="9335587" y="2166007"/>
            <a:ext cx="2133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Includes visually impaired individuals, their families and caretakers and healthcare providers.</a:t>
            </a:r>
            <a:endParaRPr lang="en-IN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6632F9-BA50-F23A-E20E-B653F5BC5749}"/>
              </a:ext>
            </a:extLst>
          </p:cNvPr>
          <p:cNvSpPr/>
          <p:nvPr/>
        </p:nvSpPr>
        <p:spPr>
          <a:xfrm>
            <a:off x="9427027" y="3722831"/>
            <a:ext cx="1976846" cy="1519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D32698-3FE9-130E-34A2-EF65312ACCA0}"/>
              </a:ext>
            </a:extLst>
          </p:cNvPr>
          <p:cNvSpPr txBox="1"/>
          <p:nvPr/>
        </p:nvSpPr>
        <p:spPr>
          <a:xfrm>
            <a:off x="9405253" y="3696050"/>
            <a:ext cx="1985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Visually impaired individuals across all age groups.</a:t>
            </a:r>
          </a:p>
          <a:p>
            <a:pPr algn="just"/>
            <a:r>
              <a:rPr lang="en-US" sz="1200" dirty="0"/>
              <a:t>Families and caretakers concerned about mobility and safety .</a:t>
            </a:r>
          </a:p>
          <a:p>
            <a:pPr algn="just"/>
            <a:r>
              <a:rPr lang="en-US" sz="1200" dirty="0"/>
              <a:t>Disability-focused organizations and healthcare providers.</a:t>
            </a:r>
            <a:endParaRPr lang="en-IN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813953B-250A-D78B-AF3A-6BE820BC5B2B}"/>
              </a:ext>
            </a:extLst>
          </p:cNvPr>
          <p:cNvSpPr/>
          <p:nvPr/>
        </p:nvSpPr>
        <p:spPr>
          <a:xfrm>
            <a:off x="809897" y="5532565"/>
            <a:ext cx="5155474" cy="663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BDE863-F5BD-6175-4613-EE25145AE849}"/>
              </a:ext>
            </a:extLst>
          </p:cNvPr>
          <p:cNvSpPr txBox="1"/>
          <p:nvPr/>
        </p:nvSpPr>
        <p:spPr>
          <a:xfrm>
            <a:off x="722811" y="5532565"/>
            <a:ext cx="530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Advanced sensors, microcontrollers, GPS modules, AI technology, skilled engineers, and partnerships with</a:t>
            </a:r>
            <a:r>
              <a:rPr lang="en-US" sz="1200" b="1" dirty="0"/>
              <a:t> </a:t>
            </a:r>
            <a:r>
              <a:rPr lang="en-US" sz="1200" b="1" dirty="0" err="1"/>
              <a:t>ThingQbator</a:t>
            </a:r>
            <a:r>
              <a:rPr lang="en-US" sz="1200" b="1" dirty="0"/>
              <a:t> </a:t>
            </a:r>
            <a:r>
              <a:rPr lang="en-US" sz="1200" dirty="0"/>
              <a:t>, with costs focused on research, development, manufacturing, and marketing.</a:t>
            </a:r>
            <a:endParaRPr lang="en-IN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869279-7323-230E-37ED-9A994B46D1FC}"/>
              </a:ext>
            </a:extLst>
          </p:cNvPr>
          <p:cNvSpPr/>
          <p:nvPr/>
        </p:nvSpPr>
        <p:spPr>
          <a:xfrm>
            <a:off x="6096000" y="5532565"/>
            <a:ext cx="53035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E0F5F1-FA23-A051-2255-4613BDBCB58F}"/>
              </a:ext>
            </a:extLst>
          </p:cNvPr>
          <p:cNvSpPr txBox="1"/>
          <p:nvPr/>
        </p:nvSpPr>
        <p:spPr>
          <a:xfrm>
            <a:off x="6119943" y="5544094"/>
            <a:ext cx="541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1.Sales of smart walking sticks.</a:t>
            </a:r>
          </a:p>
          <a:p>
            <a:pPr algn="ctr"/>
            <a:r>
              <a:rPr lang="en-US" sz="1200" dirty="0"/>
              <a:t>               2. Subscription for advanced features and AI updates.</a:t>
            </a:r>
          </a:p>
          <a:p>
            <a:pPr algn="just"/>
            <a:r>
              <a:rPr lang="en-US" sz="1200" dirty="0"/>
              <a:t>                                                3. Service and maintenance packages.</a:t>
            </a:r>
            <a:endParaRPr lang="en-IN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7CC36C-680A-4A9D-0CE2-DA52078E2BD6}"/>
              </a:ext>
            </a:extLst>
          </p:cNvPr>
          <p:cNvSpPr/>
          <p:nvPr/>
        </p:nvSpPr>
        <p:spPr>
          <a:xfrm>
            <a:off x="5564777" y="1201783"/>
            <a:ext cx="1010194" cy="171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03EB8A-58A6-A7B9-C446-BD914BEC82A7}"/>
              </a:ext>
            </a:extLst>
          </p:cNvPr>
          <p:cNvSpPr txBox="1"/>
          <p:nvPr/>
        </p:nvSpPr>
        <p:spPr>
          <a:xfrm>
            <a:off x="696685" y="1174669"/>
            <a:ext cx="1074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u="sng" dirty="0"/>
              <a:t>PURPOSE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34ACBA-6470-637B-E727-5D95E6BF8BCF}"/>
              </a:ext>
            </a:extLst>
          </p:cNvPr>
          <p:cNvSpPr/>
          <p:nvPr/>
        </p:nvSpPr>
        <p:spPr>
          <a:xfrm>
            <a:off x="1079862" y="1928871"/>
            <a:ext cx="1428206" cy="439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BD83D0-F746-79FD-EE64-6DFD5270ECBC}"/>
              </a:ext>
            </a:extLst>
          </p:cNvPr>
          <p:cNvSpPr txBox="1"/>
          <p:nvPr/>
        </p:nvSpPr>
        <p:spPr>
          <a:xfrm>
            <a:off x="722810" y="2011680"/>
            <a:ext cx="2142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u="sng" dirty="0"/>
              <a:t>PROBLEM STATEMENT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CB0DD2-4FC8-24A7-D6B7-B9E83E021D90}"/>
              </a:ext>
            </a:extLst>
          </p:cNvPr>
          <p:cNvSpPr/>
          <p:nvPr/>
        </p:nvSpPr>
        <p:spPr>
          <a:xfrm>
            <a:off x="3100251" y="2011680"/>
            <a:ext cx="1558835" cy="211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8FFCC4-9193-2E31-9BB4-379D586F38FC}"/>
              </a:ext>
            </a:extLst>
          </p:cNvPr>
          <p:cNvSpPr txBox="1"/>
          <p:nvPr/>
        </p:nvSpPr>
        <p:spPr>
          <a:xfrm>
            <a:off x="2856413" y="1967434"/>
            <a:ext cx="2159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u="sng" dirty="0"/>
              <a:t>KEY ACTIVITIES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E88443-A2BB-539F-15AE-48528A99D56E}"/>
              </a:ext>
            </a:extLst>
          </p:cNvPr>
          <p:cNvSpPr/>
          <p:nvPr/>
        </p:nvSpPr>
        <p:spPr>
          <a:xfrm>
            <a:off x="870857" y="3429000"/>
            <a:ext cx="1767840" cy="446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C393F0-0A18-76DA-1079-5BE95A71E89F}"/>
              </a:ext>
            </a:extLst>
          </p:cNvPr>
          <p:cNvSpPr txBox="1"/>
          <p:nvPr/>
        </p:nvSpPr>
        <p:spPr>
          <a:xfrm>
            <a:off x="779414" y="3558904"/>
            <a:ext cx="209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u="sng" dirty="0"/>
              <a:t>SOLUTION STATEMENT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AC9EF54-4936-D19B-4A02-4A2E2EBB350B}"/>
              </a:ext>
            </a:extLst>
          </p:cNvPr>
          <p:cNvSpPr/>
          <p:nvPr/>
        </p:nvSpPr>
        <p:spPr>
          <a:xfrm>
            <a:off x="3100251" y="3558904"/>
            <a:ext cx="1619795" cy="179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642185-0559-007C-B824-69D3C1D7177D}"/>
              </a:ext>
            </a:extLst>
          </p:cNvPr>
          <p:cNvSpPr txBox="1"/>
          <p:nvPr/>
        </p:nvSpPr>
        <p:spPr>
          <a:xfrm>
            <a:off x="2873826" y="3510418"/>
            <a:ext cx="2081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u="sng" dirty="0"/>
              <a:t>KEY METRICS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CA3A4E-2066-B978-0DDB-1E93AE6DB287}"/>
              </a:ext>
            </a:extLst>
          </p:cNvPr>
          <p:cNvSpPr/>
          <p:nvPr/>
        </p:nvSpPr>
        <p:spPr>
          <a:xfrm>
            <a:off x="5111931" y="1967434"/>
            <a:ext cx="2007331" cy="401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2421773-6CE6-2386-A523-C24B304DF8AA}"/>
              </a:ext>
            </a:extLst>
          </p:cNvPr>
          <p:cNvSpPr txBox="1"/>
          <p:nvPr/>
        </p:nvSpPr>
        <p:spPr>
          <a:xfrm>
            <a:off x="5035380" y="1967434"/>
            <a:ext cx="2094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u="sng" dirty="0"/>
              <a:t>UNIQUE VALUE PROPOSITION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98D8A91-9F0F-99BE-E202-935A11AF3A5C}"/>
              </a:ext>
            </a:extLst>
          </p:cNvPr>
          <p:cNvSpPr/>
          <p:nvPr/>
        </p:nvSpPr>
        <p:spPr>
          <a:xfrm>
            <a:off x="7210696" y="1967434"/>
            <a:ext cx="2081348" cy="401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50E2E1-23D0-5EF9-6002-E926F79D638B}"/>
              </a:ext>
            </a:extLst>
          </p:cNvPr>
          <p:cNvSpPr txBox="1"/>
          <p:nvPr/>
        </p:nvSpPr>
        <p:spPr>
          <a:xfrm>
            <a:off x="7219409" y="1924717"/>
            <a:ext cx="2081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u="sng" dirty="0"/>
              <a:t>CUSTOMER/BENEFICIARY RELATIONSHIPS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39A16ED-9221-30CD-9D85-66E3D699114E}"/>
              </a:ext>
            </a:extLst>
          </p:cNvPr>
          <p:cNvSpPr/>
          <p:nvPr/>
        </p:nvSpPr>
        <p:spPr>
          <a:xfrm>
            <a:off x="7219409" y="3558904"/>
            <a:ext cx="2081348" cy="349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9CE2F5-D0D9-54D4-E326-E2D14954C2DE}"/>
              </a:ext>
            </a:extLst>
          </p:cNvPr>
          <p:cNvSpPr txBox="1"/>
          <p:nvPr/>
        </p:nvSpPr>
        <p:spPr>
          <a:xfrm>
            <a:off x="7184579" y="3502181"/>
            <a:ext cx="2116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u="sng" dirty="0"/>
              <a:t>CUSTOMER/BENEFICIARY</a:t>
            </a:r>
          </a:p>
          <a:p>
            <a:pPr algn="ctr"/>
            <a:r>
              <a:rPr lang="en-IN" sz="1400" b="1" u="sng" dirty="0"/>
              <a:t>CHANNELS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5814647-69AF-C707-132E-E83E7A07380E}"/>
              </a:ext>
            </a:extLst>
          </p:cNvPr>
          <p:cNvSpPr/>
          <p:nvPr/>
        </p:nvSpPr>
        <p:spPr>
          <a:xfrm>
            <a:off x="9427027" y="1967434"/>
            <a:ext cx="1963782" cy="255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2DA2CF-E91A-2996-3C83-AED946EEE3AF}"/>
              </a:ext>
            </a:extLst>
          </p:cNvPr>
          <p:cNvSpPr txBox="1"/>
          <p:nvPr/>
        </p:nvSpPr>
        <p:spPr>
          <a:xfrm>
            <a:off x="9311640" y="1959648"/>
            <a:ext cx="2172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u="sng" dirty="0"/>
              <a:t>CUSTOMER SEGMENTS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728A06E-8C52-3DFE-567F-077FAC47AD98}"/>
              </a:ext>
            </a:extLst>
          </p:cNvPr>
          <p:cNvSpPr/>
          <p:nvPr/>
        </p:nvSpPr>
        <p:spPr>
          <a:xfrm>
            <a:off x="9405253" y="3502181"/>
            <a:ext cx="2037809" cy="244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1262B6-F538-C953-356F-61C102CF0F19}"/>
              </a:ext>
            </a:extLst>
          </p:cNvPr>
          <p:cNvSpPr txBox="1"/>
          <p:nvPr/>
        </p:nvSpPr>
        <p:spPr>
          <a:xfrm>
            <a:off x="9326875" y="3396100"/>
            <a:ext cx="2166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u="sng" dirty="0"/>
              <a:t>BENEFICIARY SEGMENTS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EB5FCA9-F3EC-8C94-652B-EF0852160820}"/>
              </a:ext>
            </a:extLst>
          </p:cNvPr>
          <p:cNvSpPr/>
          <p:nvPr/>
        </p:nvSpPr>
        <p:spPr>
          <a:xfrm>
            <a:off x="1826621" y="5345577"/>
            <a:ext cx="2745379" cy="227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E5F0373-E7F1-99B7-A56F-4BC147B972DA}"/>
              </a:ext>
            </a:extLst>
          </p:cNvPr>
          <p:cNvSpPr txBox="1"/>
          <p:nvPr/>
        </p:nvSpPr>
        <p:spPr>
          <a:xfrm>
            <a:off x="707578" y="5345577"/>
            <a:ext cx="530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u="sng" dirty="0"/>
              <a:t>KEY RESOURCES/COSTS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78D2D46-C74E-B75B-C6F0-0544E78B00EB}"/>
              </a:ext>
            </a:extLst>
          </p:cNvPr>
          <p:cNvSpPr/>
          <p:nvPr/>
        </p:nvSpPr>
        <p:spPr>
          <a:xfrm>
            <a:off x="7289074" y="5345577"/>
            <a:ext cx="2577737" cy="218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C88076-42AC-70BA-D25D-DC1072BA5A83}"/>
              </a:ext>
            </a:extLst>
          </p:cNvPr>
          <p:cNvSpPr txBox="1"/>
          <p:nvPr/>
        </p:nvSpPr>
        <p:spPr>
          <a:xfrm>
            <a:off x="6052457" y="5337017"/>
            <a:ext cx="5458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u="sng" dirty="0"/>
              <a:t>REVENUE STREAMS</a:t>
            </a:r>
          </a:p>
        </p:txBody>
      </p:sp>
    </p:spTree>
    <p:extLst>
      <p:ext uri="{BB962C8B-B14F-4D97-AF65-F5344CB8AC3E}">
        <p14:creationId xmlns:p14="http://schemas.microsoft.com/office/powerpoint/2010/main" val="37590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388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Harini Parthipan</dc:creator>
  <cp:lastModifiedBy>Lokesh Saravanan</cp:lastModifiedBy>
  <cp:revision>2</cp:revision>
  <dcterms:created xsi:type="dcterms:W3CDTF">2024-11-30T15:11:35Z</dcterms:created>
  <dcterms:modified xsi:type="dcterms:W3CDTF">2025-01-07T13:29:42Z</dcterms:modified>
</cp:coreProperties>
</file>