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2" r:id="rId4"/>
    <p:sldId id="263" r:id="rId5"/>
    <p:sldId id="277" r:id="rId6"/>
    <p:sldId id="265" r:id="rId7"/>
    <p:sldId id="266" r:id="rId8"/>
    <p:sldId id="267" r:id="rId9"/>
    <p:sldId id="284" r:id="rId10"/>
    <p:sldId id="278" r:id="rId11"/>
    <p:sldId id="275" r:id="rId12"/>
    <p:sldId id="281" r:id="rId13"/>
    <p:sldId id="283" r:id="rId14"/>
    <p:sldId id="285" r:id="rId15"/>
    <p:sldId id="274"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7DZfh1A+5e8r1sL7FH9IcKct+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9E5111-5A3D-4C43-B2F3-94F6A79595E6}">
  <a:tblStyle styleId="{569E5111-5A3D-4C43-B2F3-94F6A79595E6}"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tcStyle>
    </a:band2H>
    <a:band1V>
      <a:tcTxStyle b="off" i="off"/>
      <a:tcStyle>
        <a:tcBdr/>
        <a:fill>
          <a:solidFill>
            <a:schemeClr val="dk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guide orient="horz" pos="2939"/>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372059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215D7672-AFC7-41DE-6669-531E74A92F79}"/>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D6B2E754-918D-153E-8484-50143B2B48D6}"/>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a:extLst>
              <a:ext uri="{FF2B5EF4-FFF2-40B4-BE49-F238E27FC236}">
                <a16:creationId xmlns:a16="http://schemas.microsoft.com/office/drawing/2014/main" id="{22D5F6D9-14CE-06BD-5A20-EF2775B79B5D}"/>
              </a:ext>
            </a:extLst>
          </p:cNvPr>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3312854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56285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9" name="Google Shape;179;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86" name="Google Shape;8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93" name="Google Shape;93;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0" name="Google Shape;10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25" name="Google Shape;125;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2606132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13"/>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37"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14"/>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6036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p:cNvPicPr preferRelativeResize="0"/>
          <p:nvPr/>
        </p:nvPicPr>
        <p:blipFill rotWithShape="1">
          <a:blip r:embed="rId7">
            <a:alphaModFix/>
          </a:blip>
          <a:srcRect/>
          <a:stretch/>
        </p:blipFill>
        <p:spPr>
          <a:xfrm>
            <a:off x="0" y="0"/>
            <a:ext cx="12191999" cy="6857999"/>
          </a:xfrm>
          <a:prstGeom prst="rect">
            <a:avLst/>
          </a:prstGeom>
          <a:noFill/>
          <a:ln>
            <a:noFill/>
          </a:ln>
        </p:spPr>
      </p:pic>
      <p:sp>
        <p:nvSpPr>
          <p:cNvPr id="7"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45" name="Google Shape;45;p1"/>
          <p:cNvSpPr txBox="1"/>
          <p:nvPr/>
        </p:nvSpPr>
        <p:spPr>
          <a:xfrm>
            <a:off x="3043200" y="2544325"/>
            <a:ext cx="8430900" cy="751800"/>
          </a:xfrm>
          <a:prstGeom prst="rect">
            <a:avLst/>
          </a:prstGeom>
          <a:noFill/>
          <a:ln>
            <a:noFill/>
          </a:ln>
        </p:spPr>
        <p:txBody>
          <a:bodyPr spcFirstLastPara="1" wrap="square" lIns="0" tIns="12700" rIns="0" bIns="0" anchor="t" anchorCtr="0">
            <a:spAutoFit/>
          </a:bodyPr>
          <a:lstStyle/>
          <a:p>
            <a:pPr marL="3066415" marR="5080" lvl="0" indent="-3054350" algn="l"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Arial"/>
                <a:ea typeface="Arial"/>
                <a:cs typeface="Arial"/>
                <a:sym typeface="Arial"/>
              </a:rPr>
              <a:t>DEPARTMENT OF ELECTRONICS AND COMMUNICATION  ENGINEERING</a:t>
            </a:r>
            <a:endParaRPr sz="2400" b="0" i="0" u="none" strike="noStrike" cap="none">
              <a:solidFill>
                <a:schemeClr val="dk1"/>
              </a:solidFill>
              <a:latin typeface="Arial"/>
              <a:ea typeface="Arial"/>
              <a:cs typeface="Arial"/>
              <a:sym typeface="Arial"/>
            </a:endParaRPr>
          </a:p>
        </p:txBody>
      </p:sp>
      <p:grpSp>
        <p:nvGrpSpPr>
          <p:cNvPr id="46" name="Google Shape;46;p1"/>
          <p:cNvGrpSpPr/>
          <p:nvPr/>
        </p:nvGrpSpPr>
        <p:grpSpPr>
          <a:xfrm>
            <a:off x="179501" y="1337355"/>
            <a:ext cx="1708370" cy="5091494"/>
            <a:chOff x="190553" y="1212849"/>
            <a:chExt cx="1813556" cy="5206027"/>
          </a:xfrm>
        </p:grpSpPr>
        <p:pic>
          <p:nvPicPr>
            <p:cNvPr id="47" name="Google Shape;47;p1"/>
            <p:cNvPicPr preferRelativeResize="0"/>
            <p:nvPr/>
          </p:nvPicPr>
          <p:blipFill rotWithShape="1">
            <a:blip r:embed="rId4">
              <a:alphaModFix/>
            </a:blip>
            <a:srcRect/>
            <a:stretch/>
          </p:blipFill>
          <p:spPr>
            <a:xfrm>
              <a:off x="629861" y="1212849"/>
              <a:ext cx="1374248" cy="1066799"/>
            </a:xfrm>
            <a:prstGeom prst="rect">
              <a:avLst/>
            </a:prstGeom>
            <a:noFill/>
            <a:ln>
              <a:noFill/>
            </a:ln>
          </p:spPr>
        </p:pic>
        <p:pic>
          <p:nvPicPr>
            <p:cNvPr id="48" name="Google Shape;48;p1"/>
            <p:cNvPicPr preferRelativeResize="0"/>
            <p:nvPr/>
          </p:nvPicPr>
          <p:blipFill rotWithShape="1">
            <a:blip r:embed="rId5">
              <a:alphaModFix/>
            </a:blip>
            <a:srcRect/>
            <a:stretch/>
          </p:blipFill>
          <p:spPr>
            <a:xfrm>
              <a:off x="190553" y="4840809"/>
              <a:ext cx="1098142" cy="1578067"/>
            </a:xfrm>
            <a:prstGeom prst="rect">
              <a:avLst/>
            </a:prstGeom>
            <a:noFill/>
            <a:ln>
              <a:noFill/>
            </a:ln>
          </p:spPr>
        </p:pic>
      </p:grpSp>
      <p:sp>
        <p:nvSpPr>
          <p:cNvPr id="49" name="Google Shape;49;p1"/>
          <p:cNvSpPr txBox="1"/>
          <p:nvPr/>
        </p:nvSpPr>
        <p:spPr>
          <a:xfrm>
            <a:off x="2478224" y="3840478"/>
            <a:ext cx="4669921" cy="33368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PRESENTED BY</a:t>
            </a:r>
            <a:endParaRPr dirty="0"/>
          </a:p>
          <a:p>
            <a:pPr marL="1270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Arial"/>
              <a:ea typeface="Arial"/>
              <a:cs typeface="Arial"/>
              <a:sym typeface="Arial"/>
            </a:endParaRPr>
          </a:p>
          <a:p>
            <a:pPr marL="12700" marR="0" lvl="0" indent="0" algn="l" rtl="0">
              <a:lnSpc>
                <a:spcPct val="150000"/>
              </a:lnSpc>
              <a:spcBef>
                <a:spcPts val="0"/>
              </a:spcBef>
              <a:spcAft>
                <a:spcPts val="0"/>
              </a:spcAft>
              <a:buNone/>
            </a:pPr>
            <a:r>
              <a:rPr lang="en-US" sz="1800" dirty="0">
                <a:solidFill>
                  <a:schemeClr val="dk1"/>
                </a:solidFill>
              </a:rPr>
              <a:t>RAJEEV S A</a:t>
            </a:r>
            <a:r>
              <a:rPr lang="en-US" sz="1800" b="0" i="0" u="none" strike="noStrike" cap="none" dirty="0">
                <a:solidFill>
                  <a:schemeClr val="dk1"/>
                </a:solidFill>
                <a:latin typeface="Arial"/>
                <a:ea typeface="Arial"/>
                <a:cs typeface="Arial"/>
                <a:sym typeface="Arial"/>
              </a:rPr>
              <a:t> </a:t>
            </a:r>
            <a:endParaRPr lang="en-US" dirty="0"/>
          </a:p>
          <a:p>
            <a:pPr marL="12700" marR="0" lvl="0" indent="0" algn="l" rtl="0">
              <a:lnSpc>
                <a:spcPct val="150000"/>
              </a:lnSpc>
              <a:spcBef>
                <a:spcPts val="0"/>
              </a:spcBef>
              <a:spcAft>
                <a:spcPts val="0"/>
              </a:spcAft>
              <a:buNone/>
            </a:pPr>
            <a:r>
              <a:rPr lang="en-US" sz="1800" dirty="0">
                <a:solidFill>
                  <a:schemeClr val="dk1"/>
                </a:solidFill>
              </a:rPr>
              <a:t>LOKESHSARAVANAN G K</a:t>
            </a:r>
            <a:r>
              <a:rPr lang="en-US" sz="1800" b="0" i="0" u="none" strike="noStrike" cap="none" dirty="0">
                <a:solidFill>
                  <a:schemeClr val="dk1"/>
                </a:solidFill>
                <a:latin typeface="Arial"/>
                <a:ea typeface="Arial"/>
                <a:cs typeface="Arial"/>
                <a:sym typeface="Arial"/>
              </a:rPr>
              <a:t> </a:t>
            </a:r>
            <a:endParaRPr dirty="0"/>
          </a:p>
          <a:p>
            <a:pPr marL="12700" marR="0" lvl="0" indent="0" algn="l" rtl="0">
              <a:lnSpc>
                <a:spcPct val="150000"/>
              </a:lnSpc>
              <a:spcBef>
                <a:spcPts val="0"/>
              </a:spcBef>
              <a:spcAft>
                <a:spcPts val="0"/>
              </a:spcAft>
              <a:buNone/>
            </a:pPr>
            <a:r>
              <a:rPr lang="en-US" sz="1800" dirty="0">
                <a:solidFill>
                  <a:schemeClr val="dk1"/>
                </a:solidFill>
              </a:rPr>
              <a:t>MALAVIKA V</a:t>
            </a:r>
            <a:endParaRPr lang="en-US" sz="1800" b="0" i="0" u="none" strike="noStrike" cap="none" dirty="0">
              <a:solidFill>
                <a:schemeClr val="dk1"/>
              </a:solidFill>
              <a:latin typeface="Arial"/>
              <a:ea typeface="Arial"/>
              <a:cs typeface="Arial"/>
              <a:sym typeface="Arial"/>
            </a:endParaRPr>
          </a:p>
          <a:p>
            <a:pPr marL="12700" marR="0" lvl="0" indent="0" algn="l" rtl="0">
              <a:lnSpc>
                <a:spcPct val="150000"/>
              </a:lnSpc>
              <a:spcBef>
                <a:spcPts val="0"/>
              </a:spcBef>
              <a:spcAft>
                <a:spcPts val="0"/>
              </a:spcAft>
              <a:buNone/>
            </a:pPr>
            <a:r>
              <a:rPr lang="en-US" sz="1800" dirty="0">
                <a:solidFill>
                  <a:schemeClr val="dk1"/>
                </a:solidFill>
              </a:rPr>
              <a:t>VIGNESH E G</a:t>
            </a:r>
            <a:endParaRPr lang="en-IN" dirty="0"/>
          </a:p>
          <a:p>
            <a:pPr marL="127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0" name="Google Shape;50;p1"/>
          <p:cNvSpPr txBox="1"/>
          <p:nvPr/>
        </p:nvSpPr>
        <p:spPr>
          <a:xfrm>
            <a:off x="10844949" y="6506676"/>
            <a:ext cx="392700" cy="277200"/>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
        <p:nvSpPr>
          <p:cNvPr id="52" name="Google Shape;52;p1"/>
          <p:cNvSpPr txBox="1"/>
          <p:nvPr/>
        </p:nvSpPr>
        <p:spPr>
          <a:xfrm>
            <a:off x="7335112" y="3855583"/>
            <a:ext cx="3611700" cy="845400"/>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 GUIDED BY</a:t>
            </a:r>
            <a:endParaRPr sz="1800" b="1"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1800"/>
              <a:buFont typeface="Arial"/>
              <a:buNone/>
            </a:pPr>
            <a:endParaRPr sz="1800" b="1">
              <a:solidFill>
                <a:schemeClr val="dk1"/>
              </a:solidFill>
            </a:endParaRPr>
          </a:p>
          <a:p>
            <a:pPr marL="6858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DR.P.SIVARANJANI</a:t>
            </a:r>
            <a:endParaRPr/>
          </a:p>
          <a:p>
            <a:pPr marL="68580" marR="0" lvl="0" indent="0" algn="l" rtl="0">
              <a:lnSpc>
                <a:spcPct val="15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PROFESSOR</a:t>
            </a:r>
            <a:endParaRPr sz="1800" b="0" i="0" u="none" strike="noStrike" cap="none">
              <a:solidFill>
                <a:schemeClr val="dk1"/>
              </a:solidFill>
              <a:latin typeface="Arial"/>
              <a:ea typeface="Arial"/>
              <a:cs typeface="Arial"/>
              <a:sym typeface="Arial"/>
            </a:endParaRPr>
          </a:p>
        </p:txBody>
      </p:sp>
      <p:sp>
        <p:nvSpPr>
          <p:cNvPr id="53" name="Google Shape;53;p1"/>
          <p:cNvSpPr txBox="1">
            <a:spLocks noGrp="1"/>
          </p:cNvSpPr>
          <p:nvPr>
            <p:ph type="title"/>
          </p:nvPr>
        </p:nvSpPr>
        <p:spPr>
          <a:xfrm>
            <a:off x="2645950" y="897880"/>
            <a:ext cx="9000618" cy="1354200"/>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SzPts val="1400"/>
              <a:buNone/>
            </a:pPr>
            <a:r>
              <a:rPr lang="en-US" sz="2800" b="1" dirty="0">
                <a:solidFill>
                  <a:schemeClr val="dk2"/>
                </a:solidFill>
                <a:latin typeface="Times New Roman"/>
                <a:ea typeface="Times New Roman"/>
                <a:cs typeface="Times New Roman"/>
                <a:sym typeface="Times New Roman"/>
              </a:rPr>
              <a:t>SMART STETHECOPE INTEGRATED WITH AI ASSISTANCE FOR TELEMEDICINE</a:t>
            </a:r>
            <a:endParaRPr lang="en-US" sz="28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sldNum" idx="12"/>
          </p:nvPr>
        </p:nvSpPr>
        <p:spPr>
          <a:xfrm>
            <a:off x="11034279" y="6514910"/>
            <a:ext cx="517019" cy="34309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10</a:t>
            </a:fld>
            <a:endParaRPr/>
          </a:p>
        </p:txBody>
      </p:sp>
      <p:sp>
        <p:nvSpPr>
          <p:cNvPr id="141" name="Google Shape;141;p6"/>
          <p:cNvSpPr txBox="1"/>
          <p:nvPr/>
        </p:nvSpPr>
        <p:spPr>
          <a:xfrm>
            <a:off x="4376289" y="130523"/>
            <a:ext cx="4593100" cy="94638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800"/>
              </a:spcAft>
              <a:buNone/>
            </a:pPr>
            <a:r>
              <a:rPr lang="en-US" sz="3000" dirty="0">
                <a:solidFill>
                  <a:srgbClr val="FF0000"/>
                </a:solidFill>
                <a:latin typeface="Times New Roman"/>
                <a:cs typeface="Times New Roman"/>
                <a:sym typeface="Times New Roman"/>
              </a:rPr>
              <a:t>AI DETECTED RESULT</a:t>
            </a:r>
            <a:endParaRPr sz="3000" dirty="0">
              <a:solidFill>
                <a:srgbClr val="FF0000"/>
              </a:solidFill>
            </a:endParaRPr>
          </a:p>
        </p:txBody>
      </p:sp>
      <p:pic>
        <p:nvPicPr>
          <p:cNvPr id="4" name="Picture 3">
            <a:extLst>
              <a:ext uri="{FF2B5EF4-FFF2-40B4-BE49-F238E27FC236}">
                <a16:creationId xmlns:a16="http://schemas.microsoft.com/office/drawing/2014/main" id="{EA0D134E-22F5-1AC7-FE2A-3B71A79F88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253" r="74973" b="6512"/>
          <a:stretch/>
        </p:blipFill>
        <p:spPr bwMode="auto">
          <a:xfrm>
            <a:off x="1038170" y="830788"/>
            <a:ext cx="5057830" cy="519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A9899906-BD96-64F8-6460-72509A396192}"/>
              </a:ext>
            </a:extLst>
          </p:cNvPr>
          <p:cNvSpPr txBox="1"/>
          <p:nvPr/>
        </p:nvSpPr>
        <p:spPr>
          <a:xfrm>
            <a:off x="1374470" y="6099712"/>
            <a:ext cx="3742475" cy="307777"/>
          </a:xfrm>
          <a:prstGeom prst="rect">
            <a:avLst/>
          </a:prstGeom>
          <a:noFill/>
        </p:spPr>
        <p:txBody>
          <a:bodyPr wrap="square">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6 : Serial </a:t>
            </a:r>
            <a:r>
              <a:rPr lang="en-US" dirty="0" err="1">
                <a:latin typeface="Times New Roman"/>
                <a:ea typeface="Times New Roman"/>
                <a:cs typeface="Times New Roman"/>
                <a:sym typeface="Times New Roman"/>
              </a:rPr>
              <a:t>Moniter</a:t>
            </a:r>
            <a:r>
              <a:rPr lang="en-US" dirty="0">
                <a:latin typeface="Times New Roman"/>
                <a:ea typeface="Times New Roman"/>
                <a:cs typeface="Times New Roman"/>
                <a:sym typeface="Times New Roman"/>
              </a:rPr>
              <a:t> Output For AI Detection</a:t>
            </a:r>
          </a:p>
        </p:txBody>
      </p:sp>
      <p:graphicFrame>
        <p:nvGraphicFramePr>
          <p:cNvPr id="5" name="Table 4">
            <a:extLst>
              <a:ext uri="{FF2B5EF4-FFF2-40B4-BE49-F238E27FC236}">
                <a16:creationId xmlns:a16="http://schemas.microsoft.com/office/drawing/2014/main" id="{AB798193-2618-0F9B-913D-DD6AA25946A0}"/>
              </a:ext>
            </a:extLst>
          </p:cNvPr>
          <p:cNvGraphicFramePr>
            <a:graphicFrameLocks noGrp="1"/>
          </p:cNvGraphicFramePr>
          <p:nvPr>
            <p:extLst>
              <p:ext uri="{D42A27DB-BD31-4B8C-83A1-F6EECF244321}">
                <p14:modId xmlns:p14="http://schemas.microsoft.com/office/powerpoint/2010/main" val="298518718"/>
              </p:ext>
            </p:extLst>
          </p:nvPr>
        </p:nvGraphicFramePr>
        <p:xfrm>
          <a:off x="6243780" y="1499035"/>
          <a:ext cx="5791201" cy="4528176"/>
        </p:xfrm>
        <a:graphic>
          <a:graphicData uri="http://schemas.openxmlformats.org/drawingml/2006/table">
            <a:tbl>
              <a:tblPr firstRow="1" firstCol="1" bandRow="1">
                <a:tableStyleId>{569E5111-5A3D-4C43-B2F3-94F6A79595E6}</a:tableStyleId>
              </a:tblPr>
              <a:tblGrid>
                <a:gridCol w="368529">
                  <a:extLst>
                    <a:ext uri="{9D8B030D-6E8A-4147-A177-3AD203B41FA5}">
                      <a16:colId xmlns:a16="http://schemas.microsoft.com/office/drawing/2014/main" val="354770426"/>
                    </a:ext>
                  </a:extLst>
                </a:gridCol>
                <a:gridCol w="1421476">
                  <a:extLst>
                    <a:ext uri="{9D8B030D-6E8A-4147-A177-3AD203B41FA5}">
                      <a16:colId xmlns:a16="http://schemas.microsoft.com/office/drawing/2014/main" val="546218883"/>
                    </a:ext>
                  </a:extLst>
                </a:gridCol>
                <a:gridCol w="4001196">
                  <a:extLst>
                    <a:ext uri="{9D8B030D-6E8A-4147-A177-3AD203B41FA5}">
                      <a16:colId xmlns:a16="http://schemas.microsoft.com/office/drawing/2014/main" val="1957792119"/>
                    </a:ext>
                  </a:extLst>
                </a:gridCol>
              </a:tblGrid>
              <a:tr h="959895">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S.</a:t>
                      </a:r>
                      <a:endParaRPr lang="en-IN" sz="14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No</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marL="97790"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Heart Abnormalities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Cause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3143294297"/>
                  </a:ext>
                </a:extLst>
              </a:tr>
              <a:tr h="628273">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Ventricular Septal defect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A hole in the heart that's present at birth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3359969747"/>
                  </a:ext>
                </a:extLst>
              </a:tr>
              <a:tr h="841959">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 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Mitral regurgitation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Mitral valve do not close properly, causing a backward flow of blood back to the heart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2230091551"/>
                  </a:ext>
                </a:extLst>
              </a:tr>
              <a:tr h="628045">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Mitral stenosis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Narrowing of the valve between the two left heart chambers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3055065027"/>
                  </a:ext>
                </a:extLst>
              </a:tr>
              <a:tr h="841959">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Aortic insufficiency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Aortic valve no longer functions adequately to control the flow of blood from L.V to R.V</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2787117503"/>
                  </a:ext>
                </a:extLst>
              </a:tr>
              <a:tr h="628045">
                <a:tc>
                  <a:txBody>
                    <a:bodyPr/>
                    <a:lstStyle/>
                    <a:p>
                      <a:pPr algn="ctr">
                        <a:lnSpc>
                          <a:spcPct val="115000"/>
                        </a:lnSpc>
                        <a:spcAft>
                          <a:spcPts val="1000"/>
                        </a:spcAft>
                      </a:pPr>
                      <a:r>
                        <a:rPr lang="en-US" sz="1400">
                          <a:effectLst/>
                          <a:latin typeface="Times New Roman" panose="02020603050405020304" pitchFamily="18" charset="0"/>
                          <a:cs typeface="Times New Roman" panose="02020603050405020304" pitchFamily="18" charset="0"/>
                        </a:rPr>
                        <a:t>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a:effectLst/>
                          <a:latin typeface="Times New Roman" panose="02020603050405020304" pitchFamily="18" charset="0"/>
                          <a:cs typeface="Times New Roman" panose="02020603050405020304" pitchFamily="18" charset="0"/>
                        </a:rPr>
                        <a:t>Innocent heart beat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Infancy and childhood Blood circulating normally through the heart's chambers and valves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0364" marR="20364" marT="0" marB="0"/>
                </a:tc>
                <a:extLst>
                  <a:ext uri="{0D108BD9-81ED-4DB2-BD59-A6C34878D82A}">
                    <a16:rowId xmlns:a16="http://schemas.microsoft.com/office/drawing/2014/main" val="3677490995"/>
                  </a:ext>
                </a:extLst>
              </a:tr>
            </a:tbl>
          </a:graphicData>
        </a:graphic>
      </p:graphicFrame>
      <p:sp>
        <p:nvSpPr>
          <p:cNvPr id="9" name="TextBox 8">
            <a:extLst>
              <a:ext uri="{FF2B5EF4-FFF2-40B4-BE49-F238E27FC236}">
                <a16:creationId xmlns:a16="http://schemas.microsoft.com/office/drawing/2014/main" id="{7F81986E-DCB9-BDEA-D423-86C0152440F8}"/>
              </a:ext>
            </a:extLst>
          </p:cNvPr>
          <p:cNvSpPr txBox="1"/>
          <p:nvPr/>
        </p:nvSpPr>
        <p:spPr>
          <a:xfrm>
            <a:off x="6539346" y="980193"/>
            <a:ext cx="6096000" cy="338554"/>
          </a:xfrm>
          <a:prstGeom prst="rect">
            <a:avLst/>
          </a:prstGeom>
          <a:noFill/>
        </p:spPr>
        <p:txBody>
          <a:bodyPr wrap="square">
            <a:spAutoFit/>
          </a:bodyPr>
          <a:lstStyle/>
          <a:p>
            <a:pPr marL="0" lvl="0" indent="0" algn="l" rtl="0">
              <a:spcBef>
                <a:spcPts val="0"/>
              </a:spcBef>
              <a:spcAft>
                <a:spcPts val="0"/>
              </a:spcAft>
              <a:buNone/>
            </a:pPr>
            <a:r>
              <a:rPr lang="en-US" sz="1600" dirty="0">
                <a:latin typeface="Times New Roman"/>
                <a:ea typeface="Times New Roman"/>
                <a:cs typeface="Times New Roman"/>
                <a:sym typeface="Times New Roman"/>
              </a:rPr>
              <a:t>TABLE 1 :  Heart abnormalities identified with their cause</a:t>
            </a:r>
          </a:p>
        </p:txBody>
      </p:sp>
    </p:spTree>
    <p:extLst>
      <p:ext uri="{BB962C8B-B14F-4D97-AF65-F5344CB8AC3E}">
        <p14:creationId xmlns:p14="http://schemas.microsoft.com/office/powerpoint/2010/main" val="221544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sldNum" idx="12"/>
          </p:nvPr>
        </p:nvSpPr>
        <p:spPr>
          <a:xfrm>
            <a:off x="11292788" y="6343365"/>
            <a:ext cx="517019" cy="34309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11</a:t>
            </a:fld>
            <a:endParaRPr dirty="0"/>
          </a:p>
        </p:txBody>
      </p:sp>
      <p:sp>
        <p:nvSpPr>
          <p:cNvPr id="141" name="Google Shape;141;p6"/>
          <p:cNvSpPr txBox="1"/>
          <p:nvPr/>
        </p:nvSpPr>
        <p:spPr>
          <a:xfrm>
            <a:off x="2427850" y="171545"/>
            <a:ext cx="7336300" cy="94638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800"/>
              </a:spcAft>
              <a:buNone/>
            </a:pPr>
            <a:r>
              <a:rPr lang="en-US" sz="3000" dirty="0">
                <a:solidFill>
                  <a:srgbClr val="FF0000"/>
                </a:solidFill>
              </a:rPr>
              <a:t>HARDWARE PROTOTYPE </a:t>
            </a:r>
          </a:p>
        </p:txBody>
      </p:sp>
      <p:pic>
        <p:nvPicPr>
          <p:cNvPr id="4" name="Picture 3">
            <a:extLst>
              <a:ext uri="{FF2B5EF4-FFF2-40B4-BE49-F238E27FC236}">
                <a16:creationId xmlns:a16="http://schemas.microsoft.com/office/drawing/2014/main" id="{76CF57E6-9A39-33F1-4794-FD1C9FA2B887}"/>
              </a:ext>
            </a:extLst>
          </p:cNvPr>
          <p:cNvPicPr>
            <a:picLocks noChangeAspect="1"/>
          </p:cNvPicPr>
          <p:nvPr/>
        </p:nvPicPr>
        <p:blipFill rotWithShape="1">
          <a:blip r:embed="rId3"/>
          <a:srcRect l="2514" t="5400" r="2514" b="5888"/>
          <a:stretch/>
        </p:blipFill>
        <p:spPr>
          <a:xfrm>
            <a:off x="1112519" y="1056243"/>
            <a:ext cx="6234106" cy="5019382"/>
          </a:xfrm>
          <a:prstGeom prst="rect">
            <a:avLst/>
          </a:prstGeom>
        </p:spPr>
      </p:pic>
      <p:pic>
        <p:nvPicPr>
          <p:cNvPr id="6" name="Picture 5">
            <a:extLst>
              <a:ext uri="{FF2B5EF4-FFF2-40B4-BE49-F238E27FC236}">
                <a16:creationId xmlns:a16="http://schemas.microsoft.com/office/drawing/2014/main" id="{7137DF2F-195E-9BA3-D4B3-994F0A57B76C}"/>
              </a:ext>
            </a:extLst>
          </p:cNvPr>
          <p:cNvPicPr>
            <a:picLocks noChangeAspect="1"/>
          </p:cNvPicPr>
          <p:nvPr/>
        </p:nvPicPr>
        <p:blipFill rotWithShape="1">
          <a:blip r:embed="rId4"/>
          <a:srcRect t="5111" r="7842" b="29778"/>
          <a:stretch/>
        </p:blipFill>
        <p:spPr>
          <a:xfrm>
            <a:off x="7346625" y="1117928"/>
            <a:ext cx="3946163" cy="4943182"/>
          </a:xfrm>
          <a:prstGeom prst="rect">
            <a:avLst/>
          </a:prstGeom>
        </p:spPr>
      </p:pic>
      <p:sp>
        <p:nvSpPr>
          <p:cNvPr id="2" name="Google Shape;109;p7">
            <a:extLst>
              <a:ext uri="{FF2B5EF4-FFF2-40B4-BE49-F238E27FC236}">
                <a16:creationId xmlns:a16="http://schemas.microsoft.com/office/drawing/2014/main" id="{DE6014A5-8DC0-1AA6-1618-4395EFC8E0D8}"/>
              </a:ext>
            </a:extLst>
          </p:cNvPr>
          <p:cNvSpPr txBox="1"/>
          <p:nvPr/>
        </p:nvSpPr>
        <p:spPr>
          <a:xfrm>
            <a:off x="2024062" y="6189747"/>
            <a:ext cx="3251323"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8 : PROTOTYPE FOR HEARTBEAT ANALYSIS USING AI </a:t>
            </a:r>
            <a:endParaRPr dirty="0">
              <a:latin typeface="Times New Roman"/>
              <a:ea typeface="Times New Roman"/>
              <a:cs typeface="Times New Roman"/>
              <a:sym typeface="Times New Roman"/>
            </a:endParaRPr>
          </a:p>
        </p:txBody>
      </p:sp>
      <p:sp>
        <p:nvSpPr>
          <p:cNvPr id="3" name="Google Shape;109;p7">
            <a:extLst>
              <a:ext uri="{FF2B5EF4-FFF2-40B4-BE49-F238E27FC236}">
                <a16:creationId xmlns:a16="http://schemas.microsoft.com/office/drawing/2014/main" id="{DA84129D-7E54-5026-6EF2-7AC4216FEBA7}"/>
              </a:ext>
            </a:extLst>
          </p:cNvPr>
          <p:cNvSpPr txBox="1"/>
          <p:nvPr/>
        </p:nvSpPr>
        <p:spPr>
          <a:xfrm>
            <a:off x="7346625" y="6180955"/>
            <a:ext cx="3946163"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9: PROTOTYPE FOR RECORD AND RECEIVE SIGNAL </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41194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8488DA22-0FB8-7CFE-9854-02B0D17A18D2}"/>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B9B85B08-6B84-CC9F-5E6C-B00CB359F9FE}"/>
              </a:ext>
            </a:extLst>
          </p:cNvPr>
          <p:cNvSpPr txBox="1">
            <a:spLocks noGrp="1"/>
          </p:cNvSpPr>
          <p:nvPr>
            <p:ph type="sldNum" idx="12"/>
          </p:nvPr>
        </p:nvSpPr>
        <p:spPr>
          <a:xfrm>
            <a:off x="11283660" y="6283906"/>
            <a:ext cx="517019" cy="34309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12</a:t>
            </a:fld>
            <a:endParaRPr dirty="0"/>
          </a:p>
        </p:txBody>
      </p:sp>
      <p:sp>
        <p:nvSpPr>
          <p:cNvPr id="141" name="Google Shape;141;p6">
            <a:extLst>
              <a:ext uri="{FF2B5EF4-FFF2-40B4-BE49-F238E27FC236}">
                <a16:creationId xmlns:a16="http://schemas.microsoft.com/office/drawing/2014/main" id="{2F00BA31-236A-02E6-368D-6304CD5D0AD6}"/>
              </a:ext>
            </a:extLst>
          </p:cNvPr>
          <p:cNvSpPr txBox="1"/>
          <p:nvPr/>
        </p:nvSpPr>
        <p:spPr>
          <a:xfrm>
            <a:off x="2427850" y="171545"/>
            <a:ext cx="7336300" cy="94638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800"/>
              </a:spcAft>
              <a:buNone/>
            </a:pPr>
            <a:r>
              <a:rPr lang="en-US" sz="3000" dirty="0">
                <a:solidFill>
                  <a:srgbClr val="FF0000"/>
                </a:solidFill>
              </a:rPr>
              <a:t>WAV FILE IN FTP FOLDER</a:t>
            </a:r>
          </a:p>
        </p:txBody>
      </p:sp>
      <p:pic>
        <p:nvPicPr>
          <p:cNvPr id="3" name="Picture 2">
            <a:extLst>
              <a:ext uri="{FF2B5EF4-FFF2-40B4-BE49-F238E27FC236}">
                <a16:creationId xmlns:a16="http://schemas.microsoft.com/office/drawing/2014/main" id="{D66DC539-B946-736F-244E-0E18E2C83693}"/>
              </a:ext>
            </a:extLst>
          </p:cNvPr>
          <p:cNvPicPr>
            <a:picLocks noChangeAspect="1"/>
          </p:cNvPicPr>
          <p:nvPr/>
        </p:nvPicPr>
        <p:blipFill rotWithShape="1">
          <a:blip r:embed="rId3"/>
          <a:srcRect l="14874" r="8621"/>
          <a:stretch/>
        </p:blipFill>
        <p:spPr>
          <a:xfrm>
            <a:off x="1121900" y="1117928"/>
            <a:ext cx="6593350" cy="4695825"/>
          </a:xfrm>
          <a:prstGeom prst="rect">
            <a:avLst/>
          </a:prstGeom>
        </p:spPr>
      </p:pic>
      <p:sp>
        <p:nvSpPr>
          <p:cNvPr id="2" name="Google Shape;109;p7">
            <a:extLst>
              <a:ext uri="{FF2B5EF4-FFF2-40B4-BE49-F238E27FC236}">
                <a16:creationId xmlns:a16="http://schemas.microsoft.com/office/drawing/2014/main" id="{5D351DAD-3064-B297-7E9D-B34AD46B7B08}"/>
              </a:ext>
            </a:extLst>
          </p:cNvPr>
          <p:cNvSpPr txBox="1"/>
          <p:nvPr/>
        </p:nvSpPr>
        <p:spPr>
          <a:xfrm>
            <a:off x="2782585" y="6009410"/>
            <a:ext cx="3313415"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11 : RECEIVED RECORDED FILES IN FTP FOLDER </a:t>
            </a:r>
            <a:endParaRPr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DA84CE42-9745-E8CA-A46A-70CFF49EFF59}"/>
              </a:ext>
            </a:extLst>
          </p:cNvPr>
          <p:cNvSpPr txBox="1"/>
          <p:nvPr/>
        </p:nvSpPr>
        <p:spPr>
          <a:xfrm>
            <a:off x="7900010" y="1596330"/>
            <a:ext cx="4101490" cy="2246769"/>
          </a:xfrm>
          <a:prstGeom prst="rect">
            <a:avLst/>
          </a:prstGeom>
          <a:noFill/>
        </p:spPr>
        <p:txBody>
          <a:bodyPr wrap="square">
            <a:spAutoFit/>
          </a:bodyPr>
          <a:lstStyle/>
          <a:p>
            <a:pPr marL="0" lvl="0" indent="0" algn="l" rtl="0">
              <a:spcBef>
                <a:spcPts val="0"/>
              </a:spcBef>
              <a:spcAft>
                <a:spcPts val="0"/>
              </a:spcAft>
              <a:buNone/>
            </a:pPr>
            <a:r>
              <a:rPr lang="en-US" sz="2000" dirty="0">
                <a:latin typeface="Times New Roman"/>
                <a:ea typeface="Times New Roman"/>
                <a:cs typeface="Times New Roman"/>
                <a:sym typeface="Times New Roman"/>
              </a:rPr>
              <a:t>WAV file contains three chunks of information</a:t>
            </a:r>
          </a:p>
          <a:p>
            <a:pPr marL="0" lvl="0" indent="0" algn="l" rtl="0">
              <a:spcBef>
                <a:spcPts val="0"/>
              </a:spcBef>
              <a:spcAft>
                <a:spcPts val="0"/>
              </a:spcAft>
              <a:buNone/>
            </a:pPr>
            <a:r>
              <a:rPr lang="en-US" sz="2000" dirty="0">
                <a:latin typeface="Times New Roman"/>
                <a:ea typeface="Times New Roman"/>
                <a:cs typeface="Times New Roman"/>
                <a:sym typeface="Times New Roman"/>
              </a:rPr>
              <a:t> </a:t>
            </a:r>
          </a:p>
          <a:p>
            <a:pPr marL="342900" lvl="0" indent="-342900" algn="l" rtl="0">
              <a:spcBef>
                <a:spcPts val="0"/>
              </a:spcBef>
              <a:spcAft>
                <a:spcPts val="0"/>
              </a:spcAft>
              <a:buFont typeface="Wingdings" panose="05000000000000000000" pitchFamily="2" charset="2"/>
              <a:buChar char="Ø"/>
            </a:pPr>
            <a:r>
              <a:rPr lang="en-US" sz="2000" dirty="0">
                <a:latin typeface="Times New Roman"/>
                <a:ea typeface="Times New Roman"/>
                <a:cs typeface="Times New Roman"/>
                <a:sym typeface="Times New Roman"/>
              </a:rPr>
              <a:t>RIFF chunk (12 bytes) </a:t>
            </a:r>
          </a:p>
          <a:p>
            <a:pPr marL="342900" lvl="0" indent="-342900" algn="l" rtl="0">
              <a:spcBef>
                <a:spcPts val="0"/>
              </a:spcBef>
              <a:spcAft>
                <a:spcPts val="0"/>
              </a:spcAft>
              <a:buFont typeface="Wingdings" panose="05000000000000000000" pitchFamily="2" charset="2"/>
              <a:buChar char="Ø"/>
            </a:pPr>
            <a:r>
              <a:rPr lang="en-US" sz="2000" dirty="0">
                <a:latin typeface="Times New Roman"/>
                <a:ea typeface="Times New Roman"/>
                <a:cs typeface="Times New Roman"/>
                <a:sym typeface="Times New Roman"/>
              </a:rPr>
              <a:t>FORMAT chunk (24 bytes)</a:t>
            </a:r>
          </a:p>
          <a:p>
            <a:pPr marL="342900" lvl="0" indent="-342900" algn="l" rtl="0">
              <a:spcBef>
                <a:spcPts val="0"/>
              </a:spcBef>
              <a:spcAft>
                <a:spcPts val="0"/>
              </a:spcAft>
              <a:buFont typeface="Wingdings" panose="05000000000000000000" pitchFamily="2" charset="2"/>
              <a:buChar char="Ø"/>
            </a:pPr>
            <a:r>
              <a:rPr lang="en-US" sz="2000" dirty="0">
                <a:latin typeface="Times New Roman"/>
                <a:ea typeface="Times New Roman"/>
                <a:cs typeface="Times New Roman"/>
                <a:sym typeface="Times New Roman"/>
              </a:rPr>
              <a:t>DATA chunk contains the actual samples</a:t>
            </a:r>
          </a:p>
        </p:txBody>
      </p:sp>
    </p:spTree>
    <p:extLst>
      <p:ext uri="{BB962C8B-B14F-4D97-AF65-F5344CB8AC3E}">
        <p14:creationId xmlns:p14="http://schemas.microsoft.com/office/powerpoint/2010/main" val="2806081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AA63CB-4E30-79C4-0341-5CEF1454AC33}"/>
              </a:ext>
            </a:extLst>
          </p:cNvPr>
          <p:cNvSpPr>
            <a:spLocks noGrp="1"/>
          </p:cNvSpPr>
          <p:nvPr>
            <p:ph type="sldNum" idx="12"/>
          </p:nvPr>
        </p:nvSpPr>
        <p:spPr>
          <a:xfrm>
            <a:off x="11255951" y="6440768"/>
            <a:ext cx="538885" cy="321306"/>
          </a:xfrm>
        </p:spPr>
        <p:txBody>
          <a:bodyPr/>
          <a:lstStyle/>
          <a:p>
            <a:pPr marL="38100" lvl="0" indent="0" algn="l" rtl="0">
              <a:spcBef>
                <a:spcPts val="0"/>
              </a:spcBef>
              <a:spcAft>
                <a:spcPts val="0"/>
              </a:spcAft>
              <a:buNone/>
            </a:pPr>
            <a:fld id="{00000000-1234-1234-1234-123412341234}" type="slidenum">
              <a:rPr lang="en-US" smtClean="0"/>
              <a:t>13</a:t>
            </a:fld>
            <a:endParaRPr lang="en-US" dirty="0"/>
          </a:p>
        </p:txBody>
      </p:sp>
      <p:sp>
        <p:nvSpPr>
          <p:cNvPr id="6" name="TextBox 5">
            <a:extLst>
              <a:ext uri="{FF2B5EF4-FFF2-40B4-BE49-F238E27FC236}">
                <a16:creationId xmlns:a16="http://schemas.microsoft.com/office/drawing/2014/main" id="{9FF46718-453B-B860-0616-8F8CD6A9254E}"/>
              </a:ext>
            </a:extLst>
          </p:cNvPr>
          <p:cNvSpPr txBox="1"/>
          <p:nvPr/>
        </p:nvSpPr>
        <p:spPr>
          <a:xfrm>
            <a:off x="2314574" y="289537"/>
            <a:ext cx="7907111" cy="613245"/>
          </a:xfrm>
          <a:prstGeom prst="rect">
            <a:avLst/>
          </a:prstGeom>
          <a:noFill/>
        </p:spPr>
        <p:txBody>
          <a:bodyPr wrap="square">
            <a:spAutoFit/>
          </a:bodyPr>
          <a:lstStyle/>
          <a:p>
            <a:pPr marL="0" lvl="0" indent="0" algn="ctr" rtl="0">
              <a:lnSpc>
                <a:spcPct val="115000"/>
              </a:lnSpc>
              <a:spcBef>
                <a:spcPts val="0"/>
              </a:spcBef>
              <a:spcAft>
                <a:spcPts val="1800"/>
              </a:spcAft>
              <a:buNone/>
            </a:pPr>
            <a:r>
              <a:rPr lang="en-US" sz="3200" b="1" dirty="0">
                <a:solidFill>
                  <a:srgbClr val="FF0000"/>
                </a:solidFill>
                <a:latin typeface="Times New Roman" panose="02020603050405020304" pitchFamily="18" charset="0"/>
                <a:cs typeface="Times New Roman" panose="02020603050405020304" pitchFamily="18" charset="0"/>
              </a:rPr>
              <a:t>WEB APPLICATION</a:t>
            </a:r>
          </a:p>
        </p:txBody>
      </p:sp>
      <p:pic>
        <p:nvPicPr>
          <p:cNvPr id="8" name="Picture 7">
            <a:extLst>
              <a:ext uri="{FF2B5EF4-FFF2-40B4-BE49-F238E27FC236}">
                <a16:creationId xmlns:a16="http://schemas.microsoft.com/office/drawing/2014/main" id="{CE29533B-2AC8-A071-83A2-20C2BF672155}"/>
              </a:ext>
            </a:extLst>
          </p:cNvPr>
          <p:cNvPicPr>
            <a:picLocks noChangeAspect="1"/>
          </p:cNvPicPr>
          <p:nvPr/>
        </p:nvPicPr>
        <p:blipFill rotWithShape="1">
          <a:blip r:embed="rId3"/>
          <a:srcRect t="4394" b="28165"/>
          <a:stretch/>
        </p:blipFill>
        <p:spPr>
          <a:xfrm>
            <a:off x="1062182" y="1021664"/>
            <a:ext cx="10880436" cy="3722256"/>
          </a:xfrm>
          <a:prstGeom prst="rect">
            <a:avLst/>
          </a:prstGeom>
        </p:spPr>
      </p:pic>
      <p:sp>
        <p:nvSpPr>
          <p:cNvPr id="10" name="TextBox 9">
            <a:extLst>
              <a:ext uri="{FF2B5EF4-FFF2-40B4-BE49-F238E27FC236}">
                <a16:creationId xmlns:a16="http://schemas.microsoft.com/office/drawing/2014/main" id="{1FAB9316-44A3-AE09-EE8D-701C5B5C7B59}"/>
              </a:ext>
            </a:extLst>
          </p:cNvPr>
          <p:cNvSpPr txBox="1"/>
          <p:nvPr/>
        </p:nvSpPr>
        <p:spPr>
          <a:xfrm>
            <a:off x="3334328" y="4862803"/>
            <a:ext cx="6096000" cy="307777"/>
          </a:xfrm>
          <a:prstGeom prst="rect">
            <a:avLst/>
          </a:prstGeom>
          <a:noFill/>
        </p:spPr>
        <p:txBody>
          <a:bodyPr wrap="square">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12 : RECEIVED RECORDED FILES IN WEB APPLICATION </a:t>
            </a:r>
          </a:p>
        </p:txBody>
      </p:sp>
    </p:spTree>
    <p:extLst>
      <p:ext uri="{BB962C8B-B14F-4D97-AF65-F5344CB8AC3E}">
        <p14:creationId xmlns:p14="http://schemas.microsoft.com/office/powerpoint/2010/main" val="3173436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80CB30-1131-2EBB-1307-4C7472AD1170}"/>
              </a:ext>
            </a:extLst>
          </p:cNvPr>
          <p:cNvSpPr>
            <a:spLocks noGrp="1"/>
          </p:cNvSpPr>
          <p:nvPr>
            <p:ph type="sldNum" idx="12"/>
          </p:nvPr>
        </p:nvSpPr>
        <p:spPr/>
        <p:txBody>
          <a:bodyPr/>
          <a:lstStyle/>
          <a:p>
            <a:pPr marL="38100" lvl="0" indent="0" algn="l" rtl="0">
              <a:spcBef>
                <a:spcPts val="0"/>
              </a:spcBef>
              <a:spcAft>
                <a:spcPts val="0"/>
              </a:spcAft>
              <a:buNone/>
            </a:pPr>
            <a:fld id="{00000000-1234-1234-1234-123412341234}" type="slidenum">
              <a:rPr lang="en-US" smtClean="0"/>
              <a:t>14</a:t>
            </a:fld>
            <a:endParaRPr lang="en-US"/>
          </a:p>
        </p:txBody>
      </p:sp>
      <p:sp>
        <p:nvSpPr>
          <p:cNvPr id="6" name="TextBox 5">
            <a:extLst>
              <a:ext uri="{FF2B5EF4-FFF2-40B4-BE49-F238E27FC236}">
                <a16:creationId xmlns:a16="http://schemas.microsoft.com/office/drawing/2014/main" id="{DF499F9B-6373-CE6C-18C7-C43A5D5DF279}"/>
              </a:ext>
            </a:extLst>
          </p:cNvPr>
          <p:cNvSpPr txBox="1"/>
          <p:nvPr/>
        </p:nvSpPr>
        <p:spPr>
          <a:xfrm>
            <a:off x="3177309" y="110803"/>
            <a:ext cx="6096000" cy="483017"/>
          </a:xfrm>
          <a:prstGeom prst="rect">
            <a:avLst/>
          </a:prstGeom>
          <a:noFill/>
        </p:spPr>
        <p:txBody>
          <a:bodyPr wrap="square">
            <a:spAutoFit/>
          </a:bodyPr>
          <a:lstStyle/>
          <a:p>
            <a:pPr marL="0" lvl="0" indent="0" algn="ctr" rtl="0">
              <a:lnSpc>
                <a:spcPct val="115000"/>
              </a:lnSpc>
              <a:spcBef>
                <a:spcPts val="0"/>
              </a:spcBef>
              <a:spcAft>
                <a:spcPts val="1800"/>
              </a:spcAft>
              <a:buNone/>
            </a:pPr>
            <a:r>
              <a:rPr lang="en-US" sz="2400" b="1" dirty="0">
                <a:solidFill>
                  <a:srgbClr val="FF0000"/>
                </a:solidFill>
                <a:latin typeface="Times New Roman" panose="02020603050405020304" pitchFamily="18" charset="0"/>
                <a:cs typeface="Times New Roman" panose="02020603050405020304" pitchFamily="18" charset="0"/>
              </a:rPr>
              <a:t>CONCLUSION</a:t>
            </a:r>
          </a:p>
        </p:txBody>
      </p:sp>
      <p:sp>
        <p:nvSpPr>
          <p:cNvPr id="10" name="TextBox 9">
            <a:extLst>
              <a:ext uri="{FF2B5EF4-FFF2-40B4-BE49-F238E27FC236}">
                <a16:creationId xmlns:a16="http://schemas.microsoft.com/office/drawing/2014/main" id="{E59B6A98-6BEE-6B3A-1E52-6990315AAE18}"/>
              </a:ext>
            </a:extLst>
          </p:cNvPr>
          <p:cNvSpPr txBox="1"/>
          <p:nvPr/>
        </p:nvSpPr>
        <p:spPr>
          <a:xfrm>
            <a:off x="1597893" y="593820"/>
            <a:ext cx="10169236" cy="2554545"/>
          </a:xfrm>
          <a:prstGeom prst="rect">
            <a:avLst/>
          </a:prstGeom>
          <a:noFill/>
        </p:spPr>
        <p:txBody>
          <a:bodyPr wrap="square">
            <a:spAutoFit/>
          </a:bodyPr>
          <a:lstStyle/>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a:t>
            </a:r>
            <a:r>
              <a:rPr lang="en-US" sz="2000" b="1" dirty="0">
                <a:solidFill>
                  <a:schemeClr val="accent1">
                    <a:lumMod val="75000"/>
                  </a:schemeClr>
                </a:solidFill>
                <a:effectLst/>
                <a:latin typeface="Times New Roman" panose="02020603050405020304" pitchFamily="18" charset="0"/>
                <a:ea typeface="Times New Roman" panose="02020603050405020304" pitchFamily="18" charset="0"/>
              </a:rPr>
              <a:t>integration of hardware and software components </a:t>
            </a:r>
            <a:r>
              <a:rPr lang="en-US" sz="2000" dirty="0">
                <a:effectLst/>
                <a:latin typeface="Times New Roman" panose="02020603050405020304" pitchFamily="18" charset="0"/>
                <a:ea typeface="Times New Roman" panose="02020603050405020304" pitchFamily="18" charset="0"/>
              </a:rPr>
              <a:t>allows for real-time data acquisition, preprocessing, and classification of heart sounds</a:t>
            </a:r>
          </a:p>
          <a:p>
            <a:endParaRPr lang="en-US"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By leveraging pre-trained AI models and continuous refinement, the system offers the potential for </a:t>
            </a:r>
            <a:r>
              <a:rPr lang="en-US" sz="2000" b="1" dirty="0">
                <a:solidFill>
                  <a:schemeClr val="accent1">
                    <a:lumMod val="75000"/>
                  </a:schemeClr>
                </a:solidFill>
                <a:effectLst/>
                <a:latin typeface="Times New Roman" panose="02020603050405020304" pitchFamily="18" charset="0"/>
                <a:ea typeface="Times New Roman" panose="02020603050405020304" pitchFamily="18" charset="0"/>
              </a:rPr>
              <a:t>accurate and reliable detection of abnormalities </a:t>
            </a:r>
          </a:p>
          <a:p>
            <a:endParaRPr lang="en-US" sz="2000" dirty="0">
              <a:effectLst/>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This also helps people live in remote areas to get </a:t>
            </a:r>
            <a:r>
              <a:rPr lang="en-US" sz="2000" b="1" dirty="0">
                <a:solidFill>
                  <a:schemeClr val="accent1">
                    <a:lumMod val="75000"/>
                  </a:schemeClr>
                </a:solidFill>
                <a:effectLst/>
                <a:latin typeface="Times New Roman" panose="02020603050405020304" pitchFamily="18" charset="0"/>
                <a:ea typeface="Times New Roman" panose="02020603050405020304" pitchFamily="18" charset="0"/>
              </a:rPr>
              <a:t>expert doctor consultation through telemedicine</a:t>
            </a:r>
            <a:endParaRPr lang="en-IN" sz="2000" b="1" dirty="0">
              <a:solidFill>
                <a:schemeClr val="accent1">
                  <a:lumMod val="75000"/>
                </a:schemeClr>
              </a:solidFill>
            </a:endParaRPr>
          </a:p>
        </p:txBody>
      </p:sp>
      <p:sp>
        <p:nvSpPr>
          <p:cNvPr id="14" name="TextBox 13">
            <a:extLst>
              <a:ext uri="{FF2B5EF4-FFF2-40B4-BE49-F238E27FC236}">
                <a16:creationId xmlns:a16="http://schemas.microsoft.com/office/drawing/2014/main" id="{A56CB1D2-CC1C-4AE2-DD0C-F9EC4AB2EB79}"/>
              </a:ext>
            </a:extLst>
          </p:cNvPr>
          <p:cNvSpPr txBox="1"/>
          <p:nvPr/>
        </p:nvSpPr>
        <p:spPr>
          <a:xfrm>
            <a:off x="3048000" y="3094636"/>
            <a:ext cx="6096000" cy="483017"/>
          </a:xfrm>
          <a:prstGeom prst="rect">
            <a:avLst/>
          </a:prstGeom>
          <a:noFill/>
        </p:spPr>
        <p:txBody>
          <a:bodyPr wrap="square">
            <a:spAutoFit/>
          </a:bodyPr>
          <a:lstStyle/>
          <a:p>
            <a:pPr marL="0" lvl="0" indent="0" algn="ctr" rtl="0">
              <a:lnSpc>
                <a:spcPct val="115000"/>
              </a:lnSpc>
              <a:spcBef>
                <a:spcPts val="0"/>
              </a:spcBef>
              <a:spcAft>
                <a:spcPts val="1800"/>
              </a:spcAft>
              <a:buNone/>
            </a:pPr>
            <a:r>
              <a:rPr lang="en-US" sz="2400" b="1" dirty="0">
                <a:solidFill>
                  <a:srgbClr val="FF0000"/>
                </a:solidFill>
                <a:latin typeface="Times New Roman" panose="02020603050405020304" pitchFamily="18" charset="0"/>
                <a:cs typeface="Times New Roman" panose="02020603050405020304" pitchFamily="18" charset="0"/>
              </a:rPr>
              <a:t>FUTURE WORK</a:t>
            </a:r>
          </a:p>
        </p:txBody>
      </p:sp>
      <p:sp>
        <p:nvSpPr>
          <p:cNvPr id="16" name="TextBox 15">
            <a:extLst>
              <a:ext uri="{FF2B5EF4-FFF2-40B4-BE49-F238E27FC236}">
                <a16:creationId xmlns:a16="http://schemas.microsoft.com/office/drawing/2014/main" id="{4B354BC7-2285-C9DC-10D6-1DA61D337EAB}"/>
              </a:ext>
            </a:extLst>
          </p:cNvPr>
          <p:cNvSpPr txBox="1"/>
          <p:nvPr/>
        </p:nvSpPr>
        <p:spPr>
          <a:xfrm>
            <a:off x="1597893" y="3923559"/>
            <a:ext cx="9984507" cy="1938992"/>
          </a:xfrm>
          <a:prstGeom prst="rect">
            <a:avLst/>
          </a:prstGeom>
          <a:noFill/>
        </p:spPr>
        <p:txBody>
          <a:bodyPr wrap="square">
            <a:spAutoFit/>
          </a:bodyPr>
          <a:lstStyle/>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With a greater variety of samples, the system can improve its capacity to effectively identify and differentiate </a:t>
            </a:r>
            <a:r>
              <a:rPr lang="en-US" sz="2000" b="1" dirty="0">
                <a:solidFill>
                  <a:schemeClr val="accent1">
                    <a:lumMod val="75000"/>
                  </a:schemeClr>
                </a:solidFill>
                <a:effectLst/>
                <a:latin typeface="Times New Roman" panose="02020603050405020304" pitchFamily="18" charset="0"/>
                <a:ea typeface="Times New Roman" panose="02020603050405020304" pitchFamily="18" charset="0"/>
              </a:rPr>
              <a:t>a wider array of heart abnormalities </a:t>
            </a:r>
            <a:r>
              <a:rPr lang="en-US" sz="2000" dirty="0">
                <a:effectLst/>
                <a:latin typeface="Times New Roman" panose="02020603050405020304" pitchFamily="18" charset="0"/>
                <a:ea typeface="Times New Roman" panose="02020603050405020304" pitchFamily="18" charset="0"/>
              </a:rPr>
              <a:t>with precision and reliability</a:t>
            </a:r>
          </a:p>
          <a:p>
            <a:pPr marL="342900" indent="-342900">
              <a:buFont typeface="Wingdings" panose="05000000000000000000" pitchFamily="2" charset="2"/>
              <a:buChar char="Ø"/>
            </a:pPr>
            <a:endParaRPr lang="en-US" sz="2000" dirty="0">
              <a:latin typeface="Times New Roman" panose="02020603050405020304" pitchFamily="18" charset="0"/>
            </a:endParaRPr>
          </a:p>
          <a:p>
            <a:pPr marL="342900" indent="-342900">
              <a:buFont typeface="Wingdings" panose="05000000000000000000" pitchFamily="2" charset="2"/>
              <a:buChar char="Ø"/>
            </a:pPr>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extended range of disease classifications </a:t>
            </a:r>
            <a:r>
              <a:rPr lang="en-US" sz="2000" dirty="0">
                <a:effectLst/>
                <a:latin typeface="Times New Roman" panose="02020603050405020304" pitchFamily="18" charset="0"/>
                <a:ea typeface="Times New Roman" panose="02020603050405020304" pitchFamily="18" charset="0"/>
              </a:rPr>
              <a:t>contributes to the system's value as a diagnostic tool, as it becomes more comprehensive and capable of addressing a broader spectrum of cardiac issues. </a:t>
            </a:r>
            <a:endParaRPr lang="en-IN" sz="2400" dirty="0"/>
          </a:p>
        </p:txBody>
      </p:sp>
    </p:spTree>
    <p:extLst>
      <p:ext uri="{BB962C8B-B14F-4D97-AF65-F5344CB8AC3E}">
        <p14:creationId xmlns:p14="http://schemas.microsoft.com/office/powerpoint/2010/main" val="255134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2022475" y="2750675"/>
            <a:ext cx="8862300" cy="997800"/>
          </a:xfrm>
          <a:prstGeom prst="rect">
            <a:avLst/>
          </a:prstGeom>
          <a:noFill/>
          <a:ln>
            <a:noFill/>
          </a:ln>
        </p:spPr>
        <p:txBody>
          <a:bodyPr spcFirstLastPara="1" wrap="square" lIns="0" tIns="12700" rIns="0" bIns="0" anchor="t" anchorCtr="0">
            <a:noAutofit/>
          </a:bodyPr>
          <a:lstStyle/>
          <a:p>
            <a:pPr marL="120650" lvl="0" indent="0" algn="ctr" rtl="0">
              <a:lnSpc>
                <a:spcPct val="100000"/>
              </a:lnSpc>
              <a:spcBef>
                <a:spcPts val="0"/>
              </a:spcBef>
              <a:spcAft>
                <a:spcPts val="0"/>
              </a:spcAft>
              <a:buSzPts val="1400"/>
              <a:buNone/>
            </a:pPr>
            <a:r>
              <a:rPr lang="en-US">
                <a:solidFill>
                  <a:srgbClr val="FF0000"/>
                </a:solidFill>
              </a:rPr>
              <a:t>THANK YOU</a:t>
            </a:r>
            <a:endParaRPr>
              <a:solidFill>
                <a:srgbClr val="FF0000"/>
              </a:solidFill>
            </a:endParaRPr>
          </a:p>
        </p:txBody>
      </p:sp>
      <p:sp>
        <p:nvSpPr>
          <p:cNvPr id="182" name="Google Shape;182;p10"/>
          <p:cNvSpPr txBox="1">
            <a:spLocks noGrp="1"/>
          </p:cNvSpPr>
          <p:nvPr>
            <p:ph type="sldNum" idx="12"/>
          </p:nvPr>
        </p:nvSpPr>
        <p:spPr>
          <a:xfrm>
            <a:off x="10713466" y="6514900"/>
            <a:ext cx="566100" cy="27720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title"/>
          </p:nvPr>
        </p:nvSpPr>
        <p:spPr>
          <a:xfrm>
            <a:off x="3670650" y="619028"/>
            <a:ext cx="4850700" cy="429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200">
                <a:solidFill>
                  <a:srgbClr val="FF0000"/>
                </a:solidFill>
                <a:latin typeface="Times New Roman"/>
                <a:ea typeface="Times New Roman"/>
                <a:cs typeface="Times New Roman"/>
                <a:sym typeface="Times New Roman"/>
              </a:rPr>
              <a:t>INTRODUCTION</a:t>
            </a:r>
            <a:endParaRPr sz="3200">
              <a:solidFill>
                <a:srgbClr val="FF0000"/>
              </a:solidFill>
              <a:latin typeface="Times New Roman"/>
              <a:ea typeface="Times New Roman"/>
              <a:cs typeface="Times New Roman"/>
              <a:sym typeface="Times New Roman"/>
            </a:endParaRPr>
          </a:p>
        </p:txBody>
      </p:sp>
      <p:sp>
        <p:nvSpPr>
          <p:cNvPr id="59" name="Google Shape;59;p2"/>
          <p:cNvSpPr txBox="1">
            <a:spLocks noGrp="1"/>
          </p:cNvSpPr>
          <p:nvPr>
            <p:ph type="body" idx="1"/>
          </p:nvPr>
        </p:nvSpPr>
        <p:spPr>
          <a:xfrm>
            <a:off x="912621" y="1277946"/>
            <a:ext cx="10715961" cy="5375564"/>
          </a:xfrm>
          <a:prstGeom prst="rect">
            <a:avLst/>
          </a:prstGeom>
          <a:noFill/>
          <a:ln>
            <a:noFill/>
          </a:ln>
        </p:spPr>
        <p:txBody>
          <a:bodyPr spcFirstLastPara="1" wrap="square" lIns="0" tIns="0" rIns="0" bIns="0" anchor="t" anchorCtr="0">
            <a:noAutofit/>
          </a:bodyPr>
          <a:lstStyle/>
          <a:p>
            <a:pPr marL="342900" lvl="0" indent="-342900" rtl="0">
              <a:spcBef>
                <a:spcPts val="0"/>
              </a:spcBef>
              <a:spcAft>
                <a:spcPts val="0"/>
              </a:spcAft>
              <a:buSzPts val="2400"/>
              <a:buFont typeface="Wingdings" panose="05000000000000000000" pitchFamily="2" charset="2"/>
              <a:buChar char="q"/>
            </a:pPr>
            <a:r>
              <a:rPr lang="en-US" sz="2600" dirty="0"/>
              <a:t> The stethoscope has been an essential tool in medical practice for centuries, allowing healthcare professionals to listen to internal body sounds, particularly the heart and lungs</a:t>
            </a:r>
          </a:p>
          <a:p>
            <a:pPr marL="0" lvl="0" indent="0" rtl="0">
              <a:spcBef>
                <a:spcPts val="0"/>
              </a:spcBef>
              <a:spcAft>
                <a:spcPts val="0"/>
              </a:spcAft>
              <a:buSzPts val="2400"/>
            </a:pPr>
            <a:endParaRPr lang="en-US" sz="2600" dirty="0"/>
          </a:p>
          <a:p>
            <a:pPr marL="342900" lvl="0" indent="-342900" rtl="0">
              <a:spcBef>
                <a:spcPts val="0"/>
              </a:spcBef>
              <a:spcAft>
                <a:spcPts val="0"/>
              </a:spcAft>
              <a:buSzPts val="2400"/>
              <a:buFont typeface="Wingdings" panose="05000000000000000000" pitchFamily="2" charset="2"/>
              <a:buChar char="q"/>
            </a:pPr>
            <a:r>
              <a:rPr lang="en-US" sz="2600" dirty="0"/>
              <a:t> Traditional stethoscopes only allow for physical examination </a:t>
            </a:r>
            <a:r>
              <a:rPr lang="en-US" sz="2600" b="1" dirty="0">
                <a:solidFill>
                  <a:schemeClr val="accent1">
                    <a:lumMod val="75000"/>
                  </a:schemeClr>
                </a:solidFill>
              </a:rPr>
              <a:t>without the ability to record and playback</a:t>
            </a:r>
            <a:r>
              <a:rPr lang="en-US" sz="2600" dirty="0"/>
              <a:t> heart and lung sounds, which is a significant limitation</a:t>
            </a:r>
          </a:p>
          <a:p>
            <a:pPr marL="0" lvl="0" indent="0" rtl="0">
              <a:spcBef>
                <a:spcPts val="0"/>
              </a:spcBef>
              <a:spcAft>
                <a:spcPts val="0"/>
              </a:spcAft>
              <a:buSzPts val="2400"/>
            </a:pPr>
            <a:endParaRPr lang="en-US" sz="2600" dirty="0"/>
          </a:p>
          <a:p>
            <a:pPr marL="342900" lvl="0" indent="-342900" rtl="0">
              <a:spcBef>
                <a:spcPts val="0"/>
              </a:spcBef>
              <a:spcAft>
                <a:spcPts val="0"/>
              </a:spcAft>
              <a:buSzPts val="2400"/>
              <a:buFont typeface="Wingdings" panose="05000000000000000000" pitchFamily="2" charset="2"/>
              <a:buChar char="q"/>
            </a:pPr>
            <a:r>
              <a:rPr lang="en-US" sz="2600" dirty="0"/>
              <a:t> To overcome this limitation , the Digital Stethoscopes is developed .It offers </a:t>
            </a:r>
            <a:r>
              <a:rPr lang="en-US" sz="2600" b="1" dirty="0">
                <a:solidFill>
                  <a:schemeClr val="accent1">
                    <a:lumMod val="75000"/>
                  </a:schemeClr>
                </a:solidFill>
              </a:rPr>
              <a:t>better sound quality with AI assistance</a:t>
            </a:r>
            <a:r>
              <a:rPr lang="en-US" sz="2600" b="1" dirty="0"/>
              <a:t>, </a:t>
            </a:r>
            <a:r>
              <a:rPr lang="en-US" sz="2600" dirty="0"/>
              <a:t>adjustable amplification, noise reduction and enabling remote monitoring and consultations</a:t>
            </a:r>
            <a:endParaRPr sz="2600" dirty="0">
              <a:highlight>
                <a:srgbClr val="FFFFFF"/>
              </a:highlight>
              <a:latin typeface="Times New Roman"/>
              <a:ea typeface="Times New Roman"/>
              <a:cs typeface="Times New Roman"/>
              <a:sym typeface="Times New Roman"/>
            </a:endParaRPr>
          </a:p>
        </p:txBody>
      </p:sp>
      <p:sp>
        <p:nvSpPr>
          <p:cNvPr id="60" name="Google Shape;60;p2"/>
          <p:cNvSpPr txBox="1">
            <a:spLocks noGrp="1"/>
          </p:cNvSpPr>
          <p:nvPr>
            <p:ph type="sldNum" idx="12"/>
          </p:nvPr>
        </p:nvSpPr>
        <p:spPr>
          <a:xfrm>
            <a:off x="11034279" y="6514910"/>
            <a:ext cx="245100" cy="27720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txBox="1">
            <a:spLocks noGrp="1"/>
          </p:cNvSpPr>
          <p:nvPr>
            <p:ph type="title"/>
          </p:nvPr>
        </p:nvSpPr>
        <p:spPr>
          <a:xfrm>
            <a:off x="3668395" y="562610"/>
            <a:ext cx="5134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dirty="0">
                <a:solidFill>
                  <a:srgbClr val="FF0000"/>
                </a:solidFill>
                <a:latin typeface="Times New Roman"/>
                <a:ea typeface="Times New Roman"/>
                <a:cs typeface="Times New Roman"/>
                <a:sym typeface="Times New Roman"/>
              </a:rPr>
              <a:t>PROBLEM STATEMENT</a:t>
            </a:r>
            <a:endParaRPr sz="3200" dirty="0">
              <a:solidFill>
                <a:srgbClr val="FF0000"/>
              </a:solidFill>
              <a:latin typeface="Times New Roman"/>
              <a:ea typeface="Times New Roman"/>
              <a:cs typeface="Times New Roman"/>
              <a:sym typeface="Times New Roman"/>
            </a:endParaRPr>
          </a:p>
        </p:txBody>
      </p:sp>
      <p:sp>
        <p:nvSpPr>
          <p:cNvPr id="89" name="Google Shape;89;p5"/>
          <p:cNvSpPr txBox="1"/>
          <p:nvPr/>
        </p:nvSpPr>
        <p:spPr>
          <a:xfrm>
            <a:off x="10937297" y="6514910"/>
            <a:ext cx="300355" cy="281305"/>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3</a:t>
            </a:fld>
            <a:endParaRPr sz="1800" b="0" i="0" u="none" strike="noStrike" cap="none">
              <a:solidFill>
                <a:schemeClr val="dk1"/>
              </a:solidFill>
              <a:latin typeface="Arial"/>
              <a:ea typeface="Arial"/>
              <a:cs typeface="Arial"/>
              <a:sym typeface="Arial"/>
            </a:endParaRPr>
          </a:p>
        </p:txBody>
      </p:sp>
      <p:sp>
        <p:nvSpPr>
          <p:cNvPr id="90" name="Google Shape;90;p5"/>
          <p:cNvSpPr txBox="1"/>
          <p:nvPr/>
        </p:nvSpPr>
        <p:spPr>
          <a:xfrm>
            <a:off x="1389945" y="1440312"/>
            <a:ext cx="9937418" cy="5074597"/>
          </a:xfrm>
          <a:prstGeom prst="rect">
            <a:avLst/>
          </a:prstGeom>
          <a:noFill/>
          <a:ln>
            <a:noFill/>
          </a:ln>
        </p:spPr>
        <p:txBody>
          <a:bodyPr spcFirstLastPara="1" wrap="square" lIns="0" tIns="12700" rIns="0" bIns="0" anchor="t" anchorCtr="0">
            <a:noAutofit/>
          </a:bodyPr>
          <a:lstStyle/>
          <a:p>
            <a:pPr marL="354965" marR="0" lvl="0" indent="-342900" algn="l" rtl="0">
              <a:lnSpc>
                <a:spcPct val="150000"/>
              </a:lnSpc>
              <a:spcBef>
                <a:spcPts val="0"/>
              </a:spcBef>
              <a:spcAft>
                <a:spcPts val="0"/>
              </a:spcAft>
              <a:buClr>
                <a:schemeClr val="dk1"/>
              </a:buClr>
              <a:buSzPct val="9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absence of an integrated </a:t>
            </a:r>
            <a:r>
              <a:rPr lang="en-US" sz="2400" b="1" dirty="0">
                <a:solidFill>
                  <a:schemeClr val="accent1">
                    <a:lumMod val="75000"/>
                  </a:schemeClr>
                </a:solidFill>
                <a:latin typeface="Times New Roman" panose="02020603050405020304" pitchFamily="18" charset="0"/>
                <a:cs typeface="Times New Roman" panose="02020603050405020304" pitchFamily="18" charset="0"/>
              </a:rPr>
              <a:t>digital stethoscope </a:t>
            </a:r>
            <a:r>
              <a:rPr lang="en-US" sz="2400" dirty="0">
                <a:latin typeface="Times New Roman" panose="02020603050405020304" pitchFamily="18" charset="0"/>
                <a:cs typeface="Times New Roman" panose="02020603050405020304" pitchFamily="18" charset="0"/>
              </a:rPr>
              <a:t>and accompanying </a:t>
            </a:r>
            <a:r>
              <a:rPr lang="en-US" sz="2400" b="1" dirty="0">
                <a:solidFill>
                  <a:schemeClr val="accent1">
                    <a:lumMod val="75000"/>
                  </a:schemeClr>
                </a:solidFill>
                <a:latin typeface="Times New Roman" panose="02020603050405020304" pitchFamily="18" charset="0"/>
                <a:cs typeface="Times New Roman" panose="02020603050405020304" pitchFamily="18" charset="0"/>
              </a:rPr>
              <a:t>web application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equipped with AI-enabled sound analysis hampers modern healthcare practices</a:t>
            </a:r>
          </a:p>
          <a:p>
            <a:pPr marL="354965" marR="0" lvl="0" indent="-342900" algn="l" rtl="0">
              <a:lnSpc>
                <a:spcPct val="150000"/>
              </a:lnSpc>
              <a:spcBef>
                <a:spcPts val="0"/>
              </a:spcBef>
              <a:spcAft>
                <a:spcPts val="0"/>
              </a:spcAft>
              <a:buClr>
                <a:schemeClr val="dk1"/>
              </a:buClr>
              <a:buSzPct val="9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current limitations in recording, analyzing, and transmitting lung sounds and </a:t>
            </a:r>
            <a:r>
              <a:rPr lang="en-US" sz="2400" b="1" dirty="0">
                <a:solidFill>
                  <a:schemeClr val="accent1">
                    <a:lumMod val="75000"/>
                  </a:schemeClr>
                </a:solidFill>
                <a:latin typeface="Times New Roman" panose="02020603050405020304" pitchFamily="18" charset="0"/>
                <a:cs typeface="Times New Roman" panose="02020603050405020304" pitchFamily="18" charset="0"/>
              </a:rPr>
              <a:t>AI-generated diagnostic results </a:t>
            </a:r>
            <a:r>
              <a:rPr lang="en-US" sz="2400" dirty="0">
                <a:latin typeface="Times New Roman" panose="02020603050405020304" pitchFamily="18" charset="0"/>
                <a:cs typeface="Times New Roman" panose="02020603050405020304" pitchFamily="18" charset="0"/>
              </a:rPr>
              <a:t>in real-time create barriers to remote patient monitoring, timely diagnosis, and collaborative medical consultations </a:t>
            </a:r>
          </a:p>
          <a:p>
            <a:pPr marL="354965" marR="0" lvl="0" indent="-342900" algn="l" rtl="0">
              <a:lnSpc>
                <a:spcPct val="150000"/>
              </a:lnSpc>
              <a:spcBef>
                <a:spcPts val="0"/>
              </a:spcBef>
              <a:spcAft>
                <a:spcPts val="0"/>
              </a:spcAft>
              <a:buClr>
                <a:schemeClr val="dk1"/>
              </a:buClr>
              <a:buSzPct val="900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problem necessitates the development of a comprehensive solution that includes the creation of a functional digital stethoscope prototype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588bb4af59_0_6"/>
          <p:cNvSpPr txBox="1">
            <a:spLocks noGrp="1"/>
          </p:cNvSpPr>
          <p:nvPr>
            <p:ph type="title"/>
          </p:nvPr>
        </p:nvSpPr>
        <p:spPr>
          <a:xfrm>
            <a:off x="5074539" y="1387457"/>
            <a:ext cx="22776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dirty="0">
                <a:solidFill>
                  <a:srgbClr val="FF0000"/>
                </a:solidFill>
              </a:rPr>
              <a:t>OBJECTIVE</a:t>
            </a:r>
            <a:endParaRPr sz="3200" dirty="0"/>
          </a:p>
        </p:txBody>
      </p:sp>
      <p:sp>
        <p:nvSpPr>
          <p:cNvPr id="96" name="Google Shape;96;g2588bb4af59_0_6"/>
          <p:cNvSpPr txBox="1"/>
          <p:nvPr/>
        </p:nvSpPr>
        <p:spPr>
          <a:xfrm>
            <a:off x="10937297" y="6514910"/>
            <a:ext cx="300300" cy="277200"/>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4</a:t>
            </a:fld>
            <a:endParaRPr sz="1800" b="0" i="0" u="none" strike="noStrike" cap="none">
              <a:solidFill>
                <a:schemeClr val="dk1"/>
              </a:solidFill>
              <a:latin typeface="Arial"/>
              <a:ea typeface="Arial"/>
              <a:cs typeface="Arial"/>
              <a:sym typeface="Arial"/>
            </a:endParaRPr>
          </a:p>
        </p:txBody>
      </p:sp>
      <p:sp>
        <p:nvSpPr>
          <p:cNvPr id="97" name="Google Shape;97;g2588bb4af59_0_6"/>
          <p:cNvSpPr txBox="1"/>
          <p:nvPr/>
        </p:nvSpPr>
        <p:spPr>
          <a:xfrm>
            <a:off x="1328034" y="2673630"/>
            <a:ext cx="10472574" cy="2113116"/>
          </a:xfrm>
          <a:prstGeom prst="rect">
            <a:avLst/>
          </a:prstGeom>
          <a:noFill/>
          <a:ln>
            <a:noFill/>
          </a:ln>
        </p:spPr>
        <p:txBody>
          <a:bodyPr spcFirstLastPara="1" wrap="square" lIns="0" tIns="12700" rIns="0" bIns="0" anchor="t" anchorCtr="0">
            <a:noAutofit/>
          </a:bodyPr>
          <a:lstStyle/>
          <a:p>
            <a:pPr marL="457200" marR="0" lvl="0" indent="-457200" rtl="0">
              <a:lnSpc>
                <a:spcPct val="100000"/>
              </a:lnSpc>
              <a:spcBef>
                <a:spcPts val="0"/>
              </a:spcBef>
              <a:spcAft>
                <a:spcPts val="0"/>
              </a:spcAft>
              <a:buClr>
                <a:srgbClr val="000000"/>
              </a:buClr>
              <a:buSzPct val="90000"/>
              <a:buFont typeface="Wingdings" panose="05000000000000000000" pitchFamily="2" charset="2"/>
              <a:buChar char="q"/>
            </a:pPr>
            <a:r>
              <a:rPr lang="en-US" sz="2400" i="0" u="none" strike="noStrike" cap="none" dirty="0">
                <a:solidFill>
                  <a:srgbClr val="222222"/>
                </a:solidFill>
                <a:latin typeface="Times New Roman"/>
                <a:ea typeface="Times New Roman"/>
                <a:cs typeface="Times New Roman"/>
                <a:sym typeface="Times New Roman"/>
              </a:rPr>
              <a:t>Develop an integrated </a:t>
            </a:r>
            <a:r>
              <a:rPr lang="en-US" sz="2400" b="1" i="0" u="none" strike="noStrike" cap="none" dirty="0">
                <a:solidFill>
                  <a:srgbClr val="222222"/>
                </a:solidFill>
                <a:latin typeface="Times New Roman"/>
                <a:ea typeface="Times New Roman"/>
                <a:cs typeface="Times New Roman"/>
                <a:sym typeface="Times New Roman"/>
              </a:rPr>
              <a:t>Smart</a:t>
            </a:r>
            <a:r>
              <a:rPr lang="en-US" sz="2400" i="0" u="none" strike="noStrike" cap="none" dirty="0">
                <a:solidFill>
                  <a:srgbClr val="222222"/>
                </a:solidFill>
                <a:latin typeface="Times New Roman"/>
                <a:ea typeface="Times New Roman"/>
                <a:cs typeface="Times New Roman"/>
                <a:sym typeface="Times New Roman"/>
              </a:rPr>
              <a:t> </a:t>
            </a:r>
            <a:r>
              <a:rPr lang="en-US" sz="2400" b="1" i="0" u="none" strike="noStrike" cap="none" dirty="0">
                <a:solidFill>
                  <a:srgbClr val="222222"/>
                </a:solidFill>
                <a:latin typeface="Times New Roman"/>
                <a:ea typeface="Times New Roman"/>
                <a:cs typeface="Times New Roman"/>
                <a:sym typeface="Times New Roman"/>
              </a:rPr>
              <a:t>digital stethoscope</a:t>
            </a:r>
            <a:br>
              <a:rPr lang="en-US" sz="2400" i="0" u="none" strike="noStrike" cap="none" dirty="0">
                <a:solidFill>
                  <a:srgbClr val="222222"/>
                </a:solidFill>
                <a:latin typeface="Times New Roman"/>
                <a:ea typeface="Times New Roman"/>
                <a:cs typeface="Times New Roman"/>
                <a:sym typeface="Times New Roman"/>
              </a:rPr>
            </a:br>
            <a:endParaRPr lang="en-US" sz="2400" i="0" u="none" strike="noStrike" cap="none" dirty="0">
              <a:solidFill>
                <a:srgbClr val="222222"/>
              </a:solidFill>
              <a:latin typeface="Times New Roman"/>
              <a:ea typeface="Times New Roman"/>
              <a:cs typeface="Times New Roman"/>
              <a:sym typeface="Times New Roman"/>
            </a:endParaRPr>
          </a:p>
          <a:p>
            <a:pPr marL="457200" marR="0" lvl="0" indent="-457200" rtl="0">
              <a:lnSpc>
                <a:spcPct val="100000"/>
              </a:lnSpc>
              <a:spcBef>
                <a:spcPts val="0"/>
              </a:spcBef>
              <a:spcAft>
                <a:spcPts val="0"/>
              </a:spcAft>
              <a:buClr>
                <a:srgbClr val="000000"/>
              </a:buClr>
              <a:buSzPct val="90000"/>
              <a:buFont typeface="Wingdings" panose="05000000000000000000" pitchFamily="2" charset="2"/>
              <a:buChar char="q"/>
            </a:pPr>
            <a:r>
              <a:rPr lang="en-US" sz="2400" i="0" u="none" strike="noStrike" cap="none" dirty="0">
                <a:solidFill>
                  <a:srgbClr val="222222"/>
                </a:solidFill>
                <a:latin typeface="Times New Roman"/>
                <a:ea typeface="Times New Roman"/>
                <a:cs typeface="Times New Roman"/>
                <a:sym typeface="Times New Roman"/>
              </a:rPr>
              <a:t> Create a user-friendly </a:t>
            </a:r>
            <a:r>
              <a:rPr lang="en-US" sz="2400" b="1" i="0" u="none" strike="noStrike" cap="none" dirty="0">
                <a:solidFill>
                  <a:srgbClr val="222222"/>
                </a:solidFill>
                <a:latin typeface="Times New Roman"/>
                <a:ea typeface="Times New Roman"/>
                <a:cs typeface="Times New Roman"/>
                <a:sym typeface="Times New Roman"/>
              </a:rPr>
              <a:t>web application </a:t>
            </a:r>
            <a:r>
              <a:rPr lang="en-US" sz="2400" i="0" u="none" strike="noStrike" cap="none" dirty="0">
                <a:solidFill>
                  <a:srgbClr val="222222"/>
                </a:solidFill>
                <a:latin typeface="Times New Roman"/>
                <a:ea typeface="Times New Roman"/>
                <a:cs typeface="Times New Roman"/>
                <a:sym typeface="Times New Roman"/>
              </a:rPr>
              <a:t>with AI-enabled sound analysis for real-time diagnosis and remote patient monitoring in healthcare</a:t>
            </a:r>
            <a:endParaRPr sz="24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7"/>
          <p:cNvSpPr txBox="1">
            <a:spLocks noGrp="1"/>
          </p:cNvSpPr>
          <p:nvPr>
            <p:ph type="title"/>
          </p:nvPr>
        </p:nvSpPr>
        <p:spPr>
          <a:xfrm>
            <a:off x="2845489" y="713429"/>
            <a:ext cx="66357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a:solidFill>
                  <a:srgbClr val="FF0000"/>
                </a:solidFill>
                <a:latin typeface="Times New Roman"/>
                <a:ea typeface="Times New Roman"/>
                <a:cs typeface="Times New Roman"/>
                <a:sym typeface="Times New Roman"/>
              </a:rPr>
              <a:t>TECHNOLOGY AND TOOLS </a:t>
            </a:r>
            <a:endParaRPr sz="3200">
              <a:solidFill>
                <a:srgbClr val="FF0000"/>
              </a:solidFill>
              <a:latin typeface="Times New Roman"/>
              <a:ea typeface="Times New Roman"/>
              <a:cs typeface="Times New Roman"/>
              <a:sym typeface="Times New Roman"/>
            </a:endParaRPr>
          </a:p>
        </p:txBody>
      </p:sp>
      <p:sp>
        <p:nvSpPr>
          <p:cNvPr id="104" name="Google Shape;104;p7"/>
          <p:cNvSpPr txBox="1"/>
          <p:nvPr/>
        </p:nvSpPr>
        <p:spPr>
          <a:xfrm>
            <a:off x="11585575" y="6514910"/>
            <a:ext cx="153000" cy="277200"/>
          </a:xfrm>
          <a:prstGeom prst="rect">
            <a:avLst/>
          </a:prstGeom>
          <a:noFill/>
          <a:ln>
            <a:noFill/>
          </a:ln>
        </p:spPr>
        <p:txBody>
          <a:bodyPr spcFirstLastPara="1" wrap="square" lIns="0" tIns="0" rIns="0" bIns="0" anchor="t" anchorCtr="0">
            <a:spAutoFit/>
          </a:bodyPr>
          <a:lstStyle/>
          <a:p>
            <a:pPr marL="12700" marR="0" lvl="0" indent="0" algn="l" rtl="0">
              <a:lnSpc>
                <a:spcPct val="116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5" name="Google Shape;105;p7"/>
          <p:cNvSpPr txBox="1">
            <a:spLocks noGrp="1"/>
          </p:cNvSpPr>
          <p:nvPr>
            <p:ph type="body" idx="1"/>
          </p:nvPr>
        </p:nvSpPr>
        <p:spPr>
          <a:xfrm>
            <a:off x="1474276" y="1785175"/>
            <a:ext cx="6042000" cy="4521751"/>
          </a:xfrm>
          <a:prstGeom prst="rect">
            <a:avLst/>
          </a:prstGeom>
          <a:noFill/>
          <a:ln>
            <a:noFill/>
          </a:ln>
        </p:spPr>
        <p:txBody>
          <a:bodyPr spcFirstLastPara="1" wrap="square" lIns="0" tIns="12700" rIns="0" bIns="0" anchor="t" anchorCtr="0">
            <a:spAutoFit/>
          </a:bodyPr>
          <a:lstStyle/>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solidFill>
                  <a:schemeClr val="dk1"/>
                </a:solidFill>
                <a:latin typeface="Times New Roman"/>
                <a:ea typeface="Times New Roman"/>
                <a:cs typeface="Times New Roman"/>
                <a:sym typeface="Times New Roman"/>
              </a:rPr>
              <a:t>STM32-U575ZI-Q</a:t>
            </a:r>
            <a:endParaRPr sz="2600" dirty="0">
              <a:solidFill>
                <a:schemeClr val="dk1"/>
              </a:solidFill>
              <a:latin typeface="Times New Roman"/>
              <a:ea typeface="Times New Roman"/>
              <a:cs typeface="Times New Roman"/>
              <a:sym typeface="Times New Roman"/>
            </a:endParaRPr>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MAX4466 MICROPHONE</a:t>
            </a:r>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STETHOSCOPE</a:t>
            </a:r>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SDCARD MODULE</a:t>
            </a:r>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000WEBHOST</a:t>
            </a:r>
            <a:endParaRPr lang="en-US" sz="2600" dirty="0">
              <a:solidFill>
                <a:schemeClr val="dk1"/>
              </a:solidFill>
              <a:latin typeface="Times New Roman"/>
              <a:ea typeface="Times New Roman"/>
              <a:cs typeface="Times New Roman"/>
              <a:sym typeface="Times New Roman"/>
            </a:endParaRPr>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STM CUBE IDE</a:t>
            </a:r>
            <a:endParaRPr sz="2600" dirty="0"/>
          </a:p>
          <a:p>
            <a:pPr marL="609600" lvl="0" indent="-457200" algn="l" rtl="0">
              <a:lnSpc>
                <a:spcPct val="150000"/>
              </a:lnSpc>
              <a:spcBef>
                <a:spcPts val="0"/>
              </a:spcBef>
              <a:spcAft>
                <a:spcPts val="0"/>
              </a:spcAft>
              <a:buSzPts val="2600"/>
              <a:buFont typeface="Wingdings" panose="05000000000000000000" pitchFamily="2" charset="2"/>
              <a:buChar char="q"/>
            </a:pPr>
            <a:r>
              <a:rPr lang="en-US" sz="2600" dirty="0"/>
              <a:t>NANO EDGE AI STUDIO</a:t>
            </a:r>
            <a:endParaRPr sz="2600" dirty="0">
              <a:solidFill>
                <a:schemeClr val="dk1"/>
              </a:solidFill>
              <a:latin typeface="Times New Roman"/>
              <a:ea typeface="Times New Roman"/>
              <a:cs typeface="Times New Roman"/>
              <a:sym typeface="Times New Roman"/>
            </a:endParaRPr>
          </a:p>
          <a:p>
            <a:pPr marL="660400" lvl="0" indent="-342900" algn="l" rtl="0">
              <a:lnSpc>
                <a:spcPct val="100000"/>
              </a:lnSpc>
              <a:spcBef>
                <a:spcPts val="0"/>
              </a:spcBef>
              <a:spcAft>
                <a:spcPts val="0"/>
              </a:spcAft>
              <a:buSzPts val="1400"/>
              <a:buFont typeface="Wingdings" panose="05000000000000000000" pitchFamily="2" charset="2"/>
              <a:buChar char="q"/>
            </a:pPr>
            <a:endParaRPr dirty="0">
              <a:latin typeface="Times New Roman"/>
              <a:ea typeface="Times New Roman"/>
              <a:cs typeface="Times New Roman"/>
              <a:sym typeface="Times New Roman"/>
            </a:endParaRPr>
          </a:p>
        </p:txBody>
      </p:sp>
      <p:sp>
        <p:nvSpPr>
          <p:cNvPr id="106" name="Google Shape;106;p7"/>
          <p:cNvSpPr txBox="1">
            <a:spLocks noGrp="1"/>
          </p:cNvSpPr>
          <p:nvPr>
            <p:ph type="sldNum" idx="12"/>
          </p:nvPr>
        </p:nvSpPr>
        <p:spPr>
          <a:xfrm>
            <a:off x="11034279" y="6514910"/>
            <a:ext cx="245100" cy="277200"/>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5</a:t>
            </a:fld>
            <a:endParaRPr/>
          </a:p>
        </p:txBody>
      </p:sp>
      <p:sp>
        <p:nvSpPr>
          <p:cNvPr id="109" name="Google Shape;109;p7"/>
          <p:cNvSpPr txBox="1"/>
          <p:nvPr/>
        </p:nvSpPr>
        <p:spPr>
          <a:xfrm>
            <a:off x="6492951" y="4347701"/>
            <a:ext cx="2227779"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2: STM CUBE IDE</a:t>
            </a:r>
            <a:endParaRPr dirty="0">
              <a:latin typeface="Times New Roman"/>
              <a:ea typeface="Times New Roman"/>
              <a:cs typeface="Times New Roman"/>
              <a:sym typeface="Times New Roman"/>
            </a:endParaRPr>
          </a:p>
        </p:txBody>
      </p:sp>
      <p:sp>
        <p:nvSpPr>
          <p:cNvPr id="110" name="Google Shape;110;p7"/>
          <p:cNvSpPr txBox="1"/>
          <p:nvPr/>
        </p:nvSpPr>
        <p:spPr>
          <a:xfrm>
            <a:off x="6628174" y="2863680"/>
            <a:ext cx="1747393"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1: MAX4466</a:t>
            </a:r>
            <a:endParaRPr dirty="0">
              <a:latin typeface="Times New Roman"/>
              <a:ea typeface="Times New Roman"/>
              <a:cs typeface="Times New Roman"/>
              <a:sym typeface="Times New Roman"/>
            </a:endParaRPr>
          </a:p>
        </p:txBody>
      </p:sp>
      <p:sp>
        <p:nvSpPr>
          <p:cNvPr id="111" name="Google Shape;111;p7"/>
          <p:cNvSpPr txBox="1"/>
          <p:nvPr/>
        </p:nvSpPr>
        <p:spPr>
          <a:xfrm>
            <a:off x="6270481" y="6140365"/>
            <a:ext cx="2835845" cy="4254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3: NANO EDGE AI STUDIO</a:t>
            </a:r>
            <a:endParaRPr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AB181D1D-ACCC-A392-7066-593C681A5B17}"/>
              </a:ext>
            </a:extLst>
          </p:cNvPr>
          <p:cNvPicPr>
            <a:picLocks noChangeAspect="1"/>
          </p:cNvPicPr>
          <p:nvPr/>
        </p:nvPicPr>
        <p:blipFill>
          <a:blip r:embed="rId3"/>
          <a:stretch>
            <a:fillRect/>
          </a:stretch>
        </p:blipFill>
        <p:spPr>
          <a:xfrm>
            <a:off x="9343325" y="1465613"/>
            <a:ext cx="2460748" cy="3962222"/>
          </a:xfrm>
          <a:prstGeom prst="rect">
            <a:avLst/>
          </a:prstGeom>
        </p:spPr>
      </p:pic>
      <p:pic>
        <p:nvPicPr>
          <p:cNvPr id="1026" name="Picture 2" descr="CJMCU-4466 MAX4466 Electret Microphone Adjustable Amplifier CMA-4544PF-W">
            <a:extLst>
              <a:ext uri="{FF2B5EF4-FFF2-40B4-BE49-F238E27FC236}">
                <a16:creationId xmlns:a16="http://schemas.microsoft.com/office/drawing/2014/main" id="{593780FA-C4A4-E0F5-64E2-CDA477FC09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174" y="1380089"/>
            <a:ext cx="1601261" cy="16012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noEdgeAIStudio - Automated Machine Learning (ML) tool for STM32  developers - STMicroelectronics">
            <a:extLst>
              <a:ext uri="{FF2B5EF4-FFF2-40B4-BE49-F238E27FC236}">
                <a16:creationId xmlns:a16="http://schemas.microsoft.com/office/drawing/2014/main" id="{A7F29B78-7B3F-A9C7-DA95-842C1F8BE4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809" y="4837659"/>
            <a:ext cx="1446934" cy="128050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9;p7">
            <a:extLst>
              <a:ext uri="{FF2B5EF4-FFF2-40B4-BE49-F238E27FC236}">
                <a16:creationId xmlns:a16="http://schemas.microsoft.com/office/drawing/2014/main" id="{C7FBAA3F-6E02-843A-4953-F765F41D423D}"/>
              </a:ext>
            </a:extLst>
          </p:cNvPr>
          <p:cNvSpPr txBox="1"/>
          <p:nvPr/>
        </p:nvSpPr>
        <p:spPr>
          <a:xfrm>
            <a:off x="9626298" y="5421769"/>
            <a:ext cx="2227779"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4 STM32-U575ZI-Q</a:t>
            </a:r>
            <a:endParaRPr dirty="0">
              <a:latin typeface="Times New Roman"/>
              <a:ea typeface="Times New Roman"/>
              <a:cs typeface="Times New Roman"/>
              <a:sym typeface="Times New Roman"/>
            </a:endParaRPr>
          </a:p>
        </p:txBody>
      </p:sp>
      <p:pic>
        <p:nvPicPr>
          <p:cNvPr id="1030" name="Picture 6" descr="STM32CubeIDE - Integrated Development Environment for STM32 -  STMicroelectronics">
            <a:extLst>
              <a:ext uri="{FF2B5EF4-FFF2-40B4-BE49-F238E27FC236}">
                <a16:creationId xmlns:a16="http://schemas.microsoft.com/office/drawing/2014/main" id="{48A21466-B99B-185D-2119-69BB55596F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3517" y="3315209"/>
            <a:ext cx="2046649" cy="1023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4597243" y="276432"/>
            <a:ext cx="3881400" cy="4926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200">
                <a:solidFill>
                  <a:srgbClr val="FF0000"/>
                </a:solidFill>
                <a:latin typeface="Times New Roman"/>
                <a:ea typeface="Times New Roman"/>
                <a:cs typeface="Times New Roman"/>
                <a:sym typeface="Times New Roman"/>
              </a:rPr>
              <a:t>EXISTING METHOD</a:t>
            </a:r>
            <a:endParaRPr sz="3200">
              <a:solidFill>
                <a:srgbClr val="FF0000"/>
              </a:solidFill>
              <a:latin typeface="Times New Roman"/>
              <a:ea typeface="Times New Roman"/>
              <a:cs typeface="Times New Roman"/>
              <a:sym typeface="Times New Roman"/>
            </a:endParaRPr>
          </a:p>
        </p:txBody>
      </p:sp>
      <p:sp>
        <p:nvSpPr>
          <p:cNvPr id="117" name="Google Shape;117;p17"/>
          <p:cNvSpPr txBox="1">
            <a:spLocks noGrp="1"/>
          </p:cNvSpPr>
          <p:nvPr>
            <p:ph type="subTitle" idx="1"/>
          </p:nvPr>
        </p:nvSpPr>
        <p:spPr>
          <a:xfrm>
            <a:off x="968002" y="1422175"/>
            <a:ext cx="10739400" cy="4431983"/>
          </a:xfrm>
          <a:prstGeom prst="rect">
            <a:avLst/>
          </a:prstGeom>
          <a:noFill/>
          <a:ln>
            <a:noFill/>
          </a:ln>
        </p:spPr>
        <p:txBody>
          <a:bodyPr spcFirstLastPara="1" wrap="square" lIns="0" tIns="0" rIns="0" bIns="0" anchor="t" anchorCtr="0">
            <a:spAutoFit/>
          </a:bodyPr>
          <a:lstStyle/>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The conventional stethoscope is a widely used medical instrument designed for auscultation, which is the process of listening to internal sounds of the body </a:t>
            </a:r>
            <a:endParaRPr sz="2400" dirty="0"/>
          </a:p>
          <a:p>
            <a:pPr lvl="0" indent="0" algn="just" rtl="0">
              <a:lnSpc>
                <a:spcPct val="100000"/>
              </a:lnSpc>
              <a:spcBef>
                <a:spcPts val="0"/>
              </a:spcBef>
              <a:spcAft>
                <a:spcPts val="0"/>
              </a:spcAft>
            </a:pPr>
            <a:r>
              <a:rPr lang="en-US" sz="2400" dirty="0"/>
              <a:t>  ( heart, lungs and blood vessels )</a:t>
            </a:r>
            <a:endParaRPr sz="2400" dirty="0"/>
          </a:p>
          <a:p>
            <a:pPr marL="660400" lvl="0" indent="-342900" algn="just" rtl="0">
              <a:lnSpc>
                <a:spcPct val="100000"/>
              </a:lnSpc>
              <a:spcBef>
                <a:spcPts val="0"/>
              </a:spcBef>
              <a:spcAft>
                <a:spcPts val="0"/>
              </a:spcAft>
              <a:buSzPts val="1400"/>
              <a:buFont typeface="Wingdings" panose="05000000000000000000" pitchFamily="2" charset="2"/>
              <a:buChar char="q"/>
            </a:pPr>
            <a:endParaRPr sz="2400" dirty="0"/>
          </a:p>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The conventional stethoscope is a standard medical tool used for decades in the field of medicine . It consists of earpieces, tubing, and a chest piece with a bell and a diaphragm</a:t>
            </a:r>
            <a:endParaRPr sz="2400" dirty="0"/>
          </a:p>
          <a:p>
            <a:pPr marL="660400" lvl="0" indent="-342900" algn="just" rtl="0">
              <a:lnSpc>
                <a:spcPct val="100000"/>
              </a:lnSpc>
              <a:spcBef>
                <a:spcPts val="0"/>
              </a:spcBef>
              <a:spcAft>
                <a:spcPts val="0"/>
              </a:spcAft>
              <a:buSzPts val="1400"/>
              <a:buFont typeface="Wingdings" panose="05000000000000000000" pitchFamily="2" charset="2"/>
              <a:buChar char="q"/>
            </a:pPr>
            <a:endParaRPr sz="2400" dirty="0"/>
          </a:p>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Healthcare providers insert the earpieces, place the diaphragm or bell on the patient's body, and listen for different frequencies by adjusting pressure. The stethoscope helps in identifying normal and abnormal sounds of patients</a:t>
            </a:r>
            <a:endParaRPr sz="2400" dirty="0"/>
          </a:p>
          <a:p>
            <a:pPr marL="660400" lvl="0" indent="-342900" algn="just" rtl="0">
              <a:lnSpc>
                <a:spcPct val="100000"/>
              </a:lnSpc>
              <a:spcBef>
                <a:spcPts val="0"/>
              </a:spcBef>
              <a:spcAft>
                <a:spcPts val="0"/>
              </a:spcAft>
              <a:buSzPts val="1400"/>
              <a:buFont typeface="Wingdings" panose="05000000000000000000" pitchFamily="2" charset="2"/>
              <a:buChar char="q"/>
            </a:pPr>
            <a:endParaRPr sz="2400" dirty="0"/>
          </a:p>
        </p:txBody>
      </p:sp>
      <p:sp>
        <p:nvSpPr>
          <p:cNvPr id="118" name="Google Shape;118;p17"/>
          <p:cNvSpPr txBox="1">
            <a:spLocks noGrp="1"/>
          </p:cNvSpPr>
          <p:nvPr>
            <p:ph type="sldNum" idx="12"/>
          </p:nvPr>
        </p:nvSpPr>
        <p:spPr>
          <a:xfrm>
            <a:off x="11032491" y="6485727"/>
            <a:ext cx="455875" cy="274996"/>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ctrTitle"/>
          </p:nvPr>
        </p:nvSpPr>
        <p:spPr>
          <a:xfrm>
            <a:off x="978340" y="361891"/>
            <a:ext cx="10363200" cy="4926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200" dirty="0">
                <a:solidFill>
                  <a:srgbClr val="FF0000"/>
                </a:solidFill>
                <a:latin typeface="Times New Roman"/>
                <a:ea typeface="Times New Roman"/>
                <a:cs typeface="Times New Roman"/>
                <a:sym typeface="Times New Roman"/>
              </a:rPr>
              <a:t>PROPOSED METHOD</a:t>
            </a:r>
            <a:endParaRPr sz="3200" dirty="0">
              <a:solidFill>
                <a:srgbClr val="FF0000"/>
              </a:solidFill>
              <a:latin typeface="Times New Roman"/>
              <a:ea typeface="Times New Roman"/>
              <a:cs typeface="Times New Roman"/>
              <a:sym typeface="Times New Roman"/>
            </a:endParaRPr>
          </a:p>
        </p:txBody>
      </p:sp>
      <p:sp>
        <p:nvSpPr>
          <p:cNvPr id="124" name="Google Shape;124;p18"/>
          <p:cNvSpPr txBox="1">
            <a:spLocks noGrp="1"/>
          </p:cNvSpPr>
          <p:nvPr>
            <p:ph type="subTitle" idx="1"/>
          </p:nvPr>
        </p:nvSpPr>
        <p:spPr>
          <a:xfrm>
            <a:off x="978340" y="608191"/>
            <a:ext cx="11024100" cy="4431983"/>
          </a:xfrm>
          <a:prstGeom prst="rect">
            <a:avLst/>
          </a:prstGeom>
          <a:noFill/>
          <a:ln>
            <a:noFill/>
          </a:ln>
        </p:spPr>
        <p:txBody>
          <a:bodyPr spcFirstLastPara="1" wrap="square" lIns="0" tIns="0" rIns="0" bIns="0" anchor="t" anchorCtr="0">
            <a:spAutoFit/>
          </a:bodyPr>
          <a:lstStyle/>
          <a:p>
            <a:pPr marL="571500" lvl="0" indent="-342900" algn="l" rtl="0">
              <a:lnSpc>
                <a:spcPct val="100000"/>
              </a:lnSpc>
              <a:spcBef>
                <a:spcPts val="0"/>
              </a:spcBef>
              <a:spcAft>
                <a:spcPts val="0"/>
              </a:spcAft>
              <a:buSzPts val="1400"/>
              <a:buFont typeface="Wingdings" panose="05000000000000000000" pitchFamily="2" charset="2"/>
              <a:buChar char="q"/>
            </a:pPr>
            <a:endParaRPr sz="2400" dirty="0"/>
          </a:p>
          <a:p>
            <a:pPr marL="660400" lvl="0" indent="-342900" algn="just" rtl="0">
              <a:lnSpc>
                <a:spcPct val="100000"/>
              </a:lnSpc>
              <a:spcBef>
                <a:spcPts val="0"/>
              </a:spcBef>
              <a:spcAft>
                <a:spcPts val="0"/>
              </a:spcAft>
              <a:buSzPts val="1400"/>
              <a:buFont typeface="Wingdings" panose="05000000000000000000" pitchFamily="2" charset="2"/>
              <a:buChar char="q"/>
            </a:pPr>
            <a:endParaRPr sz="2400" dirty="0"/>
          </a:p>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The proposed auscultation platform consist of a digital stethoscope and microcontroller. The proposed method enables remote monitoring with </a:t>
            </a:r>
            <a:r>
              <a:rPr lang="en-US" sz="2400" b="1" dirty="0">
                <a:solidFill>
                  <a:schemeClr val="accent1">
                    <a:lumMod val="75000"/>
                  </a:schemeClr>
                </a:solidFill>
              </a:rPr>
              <a:t>AI and consultations</a:t>
            </a:r>
            <a:r>
              <a:rPr lang="en-US" sz="2400" dirty="0"/>
              <a:t> through the data transmitted</a:t>
            </a:r>
            <a:endParaRPr sz="2400" dirty="0"/>
          </a:p>
          <a:p>
            <a:pPr marL="660400" lvl="0" indent="-342900" algn="just" rtl="0">
              <a:lnSpc>
                <a:spcPct val="100000"/>
              </a:lnSpc>
              <a:spcBef>
                <a:spcPts val="0"/>
              </a:spcBef>
              <a:spcAft>
                <a:spcPts val="0"/>
              </a:spcAft>
              <a:buSzPts val="1400"/>
              <a:buFont typeface="Wingdings" panose="05000000000000000000" pitchFamily="2" charset="2"/>
              <a:buChar char="q"/>
            </a:pPr>
            <a:endParaRPr sz="2400" dirty="0"/>
          </a:p>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This technology finds significant value in </a:t>
            </a:r>
            <a:r>
              <a:rPr lang="en-US" sz="2400" b="1" dirty="0">
                <a:solidFill>
                  <a:schemeClr val="accent1">
                    <a:lumMod val="75000"/>
                  </a:schemeClr>
                </a:solidFill>
              </a:rPr>
              <a:t>telemedicine and remote patient care</a:t>
            </a:r>
            <a:r>
              <a:rPr lang="en-US" sz="2400" dirty="0"/>
              <a:t>, addressing traditional stethoscope deficiencies by incorporating a microphone to the chest piece</a:t>
            </a:r>
            <a:endParaRPr sz="2400" dirty="0"/>
          </a:p>
          <a:p>
            <a:pPr marL="317500" lvl="0" indent="0" algn="just" rtl="0">
              <a:lnSpc>
                <a:spcPct val="100000"/>
              </a:lnSpc>
              <a:spcBef>
                <a:spcPts val="0"/>
              </a:spcBef>
              <a:spcAft>
                <a:spcPts val="0"/>
              </a:spcAft>
              <a:buSzPts val="1400"/>
            </a:pPr>
            <a:endParaRPr sz="2400" dirty="0"/>
          </a:p>
          <a:p>
            <a:pPr marL="571500" lvl="0" indent="-406400" algn="just" rtl="0">
              <a:lnSpc>
                <a:spcPct val="100000"/>
              </a:lnSpc>
              <a:spcBef>
                <a:spcPts val="0"/>
              </a:spcBef>
              <a:spcAft>
                <a:spcPts val="0"/>
              </a:spcAft>
              <a:buSzPts val="2400"/>
              <a:buFont typeface="Wingdings" panose="05000000000000000000" pitchFamily="2" charset="2"/>
              <a:buChar char="q"/>
            </a:pPr>
            <a:r>
              <a:rPr lang="en-US" sz="2400" dirty="0"/>
              <a:t>The heart sounds can be analyzed and AI assisted, particularly benefiting </a:t>
            </a:r>
            <a:r>
              <a:rPr lang="en-US" sz="2400" b="1" dirty="0">
                <a:solidFill>
                  <a:schemeClr val="accent1">
                    <a:lumMod val="75000"/>
                  </a:schemeClr>
                </a:solidFill>
              </a:rPr>
              <a:t>people in remote hill area </a:t>
            </a:r>
            <a:endParaRPr sz="2400" b="1" dirty="0">
              <a:solidFill>
                <a:schemeClr val="accent1">
                  <a:lumMod val="75000"/>
                </a:schemeClr>
              </a:solidFill>
            </a:endParaRPr>
          </a:p>
        </p:txBody>
      </p:sp>
      <p:sp>
        <p:nvSpPr>
          <p:cNvPr id="125" name="Google Shape;125;p18"/>
          <p:cNvSpPr txBox="1">
            <a:spLocks noGrp="1"/>
          </p:cNvSpPr>
          <p:nvPr>
            <p:ph type="sldNum" idx="12"/>
          </p:nvPr>
        </p:nvSpPr>
        <p:spPr>
          <a:xfrm>
            <a:off x="11034279" y="6514910"/>
            <a:ext cx="541901" cy="271892"/>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3649922" y="179336"/>
            <a:ext cx="5134500" cy="5055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dirty="0">
                <a:solidFill>
                  <a:srgbClr val="FF0000"/>
                </a:solidFill>
                <a:latin typeface="Times New Roman"/>
                <a:ea typeface="Times New Roman"/>
                <a:cs typeface="Times New Roman"/>
                <a:sym typeface="Times New Roman"/>
              </a:rPr>
              <a:t>METHODOLOGY</a:t>
            </a:r>
            <a:endParaRPr sz="3200" dirty="0">
              <a:solidFill>
                <a:srgbClr val="FF0000"/>
              </a:solidFill>
              <a:latin typeface="Times New Roman"/>
              <a:ea typeface="Times New Roman"/>
              <a:cs typeface="Times New Roman"/>
              <a:sym typeface="Times New Roman"/>
            </a:endParaRPr>
          </a:p>
        </p:txBody>
      </p:sp>
      <p:sp>
        <p:nvSpPr>
          <p:cNvPr id="128" name="Google Shape;128;p8"/>
          <p:cNvSpPr txBox="1"/>
          <p:nvPr/>
        </p:nvSpPr>
        <p:spPr>
          <a:xfrm>
            <a:off x="10937297" y="6514910"/>
            <a:ext cx="300355" cy="281305"/>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8</a:t>
            </a:fld>
            <a:endParaRPr sz="1800" b="0" i="0" u="none" strike="noStrike" cap="none">
              <a:solidFill>
                <a:schemeClr val="dk1"/>
              </a:solidFill>
              <a:latin typeface="Arial"/>
              <a:ea typeface="Arial"/>
              <a:cs typeface="Arial"/>
              <a:sym typeface="Arial"/>
            </a:endParaRPr>
          </a:p>
        </p:txBody>
      </p:sp>
      <p:sp>
        <p:nvSpPr>
          <p:cNvPr id="2" name="Google Shape;109;p7">
            <a:extLst>
              <a:ext uri="{FF2B5EF4-FFF2-40B4-BE49-F238E27FC236}">
                <a16:creationId xmlns:a16="http://schemas.microsoft.com/office/drawing/2014/main" id="{1273BA0C-4A1E-9513-FB25-BF96FFF9F98C}"/>
              </a:ext>
            </a:extLst>
          </p:cNvPr>
          <p:cNvSpPr txBox="1"/>
          <p:nvPr/>
        </p:nvSpPr>
        <p:spPr>
          <a:xfrm>
            <a:off x="5468635" y="6097949"/>
            <a:ext cx="2046590" cy="50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5 : Block Diagram</a:t>
            </a:r>
            <a:endParaRPr dirty="0">
              <a:latin typeface="Times New Roman"/>
              <a:ea typeface="Times New Roman"/>
              <a:cs typeface="Times New Roman"/>
              <a:sym typeface="Times New Roman"/>
            </a:endParaRPr>
          </a:p>
        </p:txBody>
      </p:sp>
      <p:pic>
        <p:nvPicPr>
          <p:cNvPr id="1028" name="Picture 4">
            <a:extLst>
              <a:ext uri="{FF2B5EF4-FFF2-40B4-BE49-F238E27FC236}">
                <a16:creationId xmlns:a16="http://schemas.microsoft.com/office/drawing/2014/main" id="{AD078192-F15D-FCFA-F0A3-811A12723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6" t="4571" r="3757" b="5047"/>
          <a:stretch/>
        </p:blipFill>
        <p:spPr bwMode="auto">
          <a:xfrm>
            <a:off x="850626" y="897878"/>
            <a:ext cx="11282607" cy="5264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0950-5473-E5CB-1B02-7AB86755039C}"/>
              </a:ext>
            </a:extLst>
          </p:cNvPr>
          <p:cNvSpPr>
            <a:spLocks noGrp="1"/>
          </p:cNvSpPr>
          <p:nvPr>
            <p:ph type="ctrTitle"/>
          </p:nvPr>
        </p:nvSpPr>
        <p:spPr>
          <a:xfrm>
            <a:off x="2877129" y="141431"/>
            <a:ext cx="7261224" cy="681875"/>
          </a:xfrm>
        </p:spPr>
        <p:txBody>
          <a:bodyPr/>
          <a:lstStyle/>
          <a:p>
            <a:r>
              <a:rPr lang="en-US" sz="3600" dirty="0">
                <a:solidFill>
                  <a:srgbClr val="FF0000"/>
                </a:solidFill>
                <a:latin typeface="Times New Roman"/>
                <a:cs typeface="Times New Roman"/>
                <a:sym typeface="Times New Roman"/>
              </a:rPr>
              <a:t>DATASET AND MODEL TRAINING</a:t>
            </a:r>
            <a:endParaRPr lang="en-IN" sz="3600" dirty="0"/>
          </a:p>
        </p:txBody>
      </p:sp>
      <p:sp>
        <p:nvSpPr>
          <p:cNvPr id="3" name="Subtitle 2">
            <a:extLst>
              <a:ext uri="{FF2B5EF4-FFF2-40B4-BE49-F238E27FC236}">
                <a16:creationId xmlns:a16="http://schemas.microsoft.com/office/drawing/2014/main" id="{E07DA9EB-3C07-3B9D-A22B-A2287BEDDFAE}"/>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322AFD47-94A9-F779-5A01-110613A9BF87}"/>
              </a:ext>
            </a:extLst>
          </p:cNvPr>
          <p:cNvSpPr>
            <a:spLocks noGrp="1"/>
          </p:cNvSpPr>
          <p:nvPr>
            <p:ph type="sldNum" idx="12"/>
          </p:nvPr>
        </p:nvSpPr>
        <p:spPr>
          <a:xfrm>
            <a:off x="11542279" y="6395746"/>
            <a:ext cx="649721" cy="172217"/>
          </a:xfrm>
        </p:spPr>
        <p:txBody>
          <a:bodyPr/>
          <a:lstStyle/>
          <a:p>
            <a:pPr marL="38100" lvl="0" indent="0" algn="l" rtl="0">
              <a:spcBef>
                <a:spcPts val="0"/>
              </a:spcBef>
              <a:spcAft>
                <a:spcPts val="0"/>
              </a:spcAft>
              <a:buNone/>
            </a:pPr>
            <a:fld id="{00000000-1234-1234-1234-123412341234}" type="slidenum">
              <a:rPr lang="en-US" smtClean="0"/>
              <a:t>9</a:t>
            </a:fld>
            <a:endParaRPr lang="en-US" dirty="0"/>
          </a:p>
        </p:txBody>
      </p:sp>
      <p:sp>
        <p:nvSpPr>
          <p:cNvPr id="6" name="Text Box 1">
            <a:extLst>
              <a:ext uri="{FF2B5EF4-FFF2-40B4-BE49-F238E27FC236}">
                <a16:creationId xmlns:a16="http://schemas.microsoft.com/office/drawing/2014/main" id="{9550079B-CAD8-76BB-2E51-02C323285B9F}"/>
              </a:ext>
            </a:extLst>
          </p:cNvPr>
          <p:cNvSpPr txBox="1">
            <a:spLocks noChangeArrowheads="1"/>
          </p:cNvSpPr>
          <p:nvPr/>
        </p:nvSpPr>
        <p:spPr bwMode="auto">
          <a:xfrm>
            <a:off x="1136938" y="1246290"/>
            <a:ext cx="9946697" cy="1001811"/>
          </a:xfrm>
          <a:prstGeom prst="rect">
            <a:avLst/>
          </a:prstGeom>
          <a:solidFill>
            <a:srgbClr val="D8D8D8"/>
          </a:solidFill>
          <a:ln w="57150" cmpd="thinThick">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ZapfChancery"/>
                <a:ea typeface="Times New Roman" panose="02020603050405020304" pitchFamily="18" charset="0"/>
                <a:cs typeface="Arial" panose="020B0604020202020204" pitchFamily="34" charset="0"/>
              </a:rPr>
              <a:t>Source:</a:t>
            </a:r>
            <a:r>
              <a:rPr kumimoji="0" lang="en-US" altLang="en-US" sz="2400" b="0" i="0" u="none" strike="noStrike" cap="none" normalizeH="0" baseline="0" dirty="0">
                <a:ln>
                  <a:noFill/>
                </a:ln>
                <a:solidFill>
                  <a:srgbClr val="0000FF"/>
                </a:solidFill>
                <a:effectLst/>
                <a:latin typeface="ZapfChancery"/>
                <a:ea typeface="Times New Roman" panose="02020603050405020304" pitchFamily="18" charset="0"/>
                <a:cs typeface="Arial" panose="020B0604020202020204" pitchFamily="34" charset="0"/>
              </a:rPr>
              <a:t> University of Washington of medicine advanced physical diagnosis learning and teaching heart abnormalities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AC25341-98D2-96AD-7426-1C7CCF63BCF0}"/>
              </a:ext>
            </a:extLst>
          </p:cNvPr>
          <p:cNvSpPr>
            <a:spLocks noChangeArrowheads="1"/>
          </p:cNvSpPr>
          <p:nvPr/>
        </p:nvSpPr>
        <p:spPr bwMode="auto">
          <a:xfrm>
            <a:off x="2939322" y="736125"/>
            <a:ext cx="9021769"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Perpetua" panose="02020502060401020303" pitchFamily="18" charset="0"/>
                <a:ea typeface="Times New Roman" panose="02020603050405020304" pitchFamily="18" charset="0"/>
                <a:cs typeface="Arial" panose="020B0604020202020204" pitchFamily="34" charset="0"/>
              </a:rPr>
              <a:t>https://depts.washington.edu/physdx/heart/demo.html</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45D86CEC-9636-84C3-288E-2C0EBA09AA02}"/>
              </a:ext>
            </a:extLst>
          </p:cNvPr>
          <p:cNvPicPr>
            <a:picLocks noChangeAspect="1"/>
          </p:cNvPicPr>
          <p:nvPr/>
        </p:nvPicPr>
        <p:blipFill rotWithShape="1">
          <a:blip r:embed="rId2"/>
          <a:srcRect t="13245" b="10513"/>
          <a:stretch/>
        </p:blipFill>
        <p:spPr bwMode="auto">
          <a:xfrm>
            <a:off x="1136938" y="2558473"/>
            <a:ext cx="5559425" cy="3734430"/>
          </a:xfrm>
          <a:prstGeom prst="rect">
            <a:avLst/>
          </a:prstGeom>
          <a:noFill/>
          <a:ln w="9525">
            <a:noFill/>
            <a:miter lim="800000"/>
            <a:headEnd/>
            <a:tailEnd/>
          </a:ln>
        </p:spPr>
      </p:pic>
      <p:sp>
        <p:nvSpPr>
          <p:cNvPr id="10" name="TextBox 9">
            <a:extLst>
              <a:ext uri="{FF2B5EF4-FFF2-40B4-BE49-F238E27FC236}">
                <a16:creationId xmlns:a16="http://schemas.microsoft.com/office/drawing/2014/main" id="{C00A704E-4A20-A4C5-2323-636EAB53C793}"/>
              </a:ext>
            </a:extLst>
          </p:cNvPr>
          <p:cNvSpPr txBox="1"/>
          <p:nvPr/>
        </p:nvSpPr>
        <p:spPr>
          <a:xfrm>
            <a:off x="2494548" y="6292903"/>
            <a:ext cx="3305887" cy="307777"/>
          </a:xfrm>
          <a:prstGeom prst="rect">
            <a:avLst/>
          </a:prstGeom>
          <a:noFill/>
        </p:spPr>
        <p:txBody>
          <a:bodyPr wrap="square">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6 Real Time Heart Beat Sampling</a:t>
            </a:r>
          </a:p>
        </p:txBody>
      </p:sp>
      <p:pic>
        <p:nvPicPr>
          <p:cNvPr id="12" name="Picture 11">
            <a:extLst>
              <a:ext uri="{FF2B5EF4-FFF2-40B4-BE49-F238E27FC236}">
                <a16:creationId xmlns:a16="http://schemas.microsoft.com/office/drawing/2014/main" id="{DE4A2FC8-E830-730B-2CFA-DCAACD674BBA}"/>
              </a:ext>
            </a:extLst>
          </p:cNvPr>
          <p:cNvPicPr>
            <a:picLocks noChangeAspect="1"/>
          </p:cNvPicPr>
          <p:nvPr/>
        </p:nvPicPr>
        <p:blipFill rotWithShape="1">
          <a:blip r:embed="rId3"/>
          <a:srcRect l="3815" t="8227" r="1893" b="5667"/>
          <a:stretch/>
        </p:blipFill>
        <p:spPr>
          <a:xfrm>
            <a:off x="6770256" y="2558473"/>
            <a:ext cx="5274316" cy="3734430"/>
          </a:xfrm>
          <a:prstGeom prst="rect">
            <a:avLst/>
          </a:prstGeom>
        </p:spPr>
      </p:pic>
      <p:sp>
        <p:nvSpPr>
          <p:cNvPr id="14" name="TextBox 13">
            <a:extLst>
              <a:ext uri="{FF2B5EF4-FFF2-40B4-BE49-F238E27FC236}">
                <a16:creationId xmlns:a16="http://schemas.microsoft.com/office/drawing/2014/main" id="{1C0E378E-4ACE-4F33-7891-0E888D709CE2}"/>
              </a:ext>
            </a:extLst>
          </p:cNvPr>
          <p:cNvSpPr txBox="1"/>
          <p:nvPr/>
        </p:nvSpPr>
        <p:spPr>
          <a:xfrm>
            <a:off x="8418079" y="6292903"/>
            <a:ext cx="2841049" cy="307777"/>
          </a:xfrm>
          <a:prstGeom prst="rect">
            <a:avLst/>
          </a:prstGeom>
          <a:noFill/>
        </p:spPr>
        <p:txBody>
          <a:bodyPr wrap="square">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FIG 7 signal acquirement from files</a:t>
            </a:r>
          </a:p>
        </p:txBody>
      </p:sp>
    </p:spTree>
    <p:extLst>
      <p:ext uri="{BB962C8B-B14F-4D97-AF65-F5344CB8AC3E}">
        <p14:creationId xmlns:p14="http://schemas.microsoft.com/office/powerpoint/2010/main" val="42067892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3816</TotalTime>
  <Words>809</Words>
  <Application>Microsoft Office PowerPoint</Application>
  <PresentationFormat>Widescreen</PresentationFormat>
  <Paragraphs>121</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Perpetua</vt:lpstr>
      <vt:lpstr>Times New Roman</vt:lpstr>
      <vt:lpstr>Wingdings</vt:lpstr>
      <vt:lpstr>ZapfChancery</vt:lpstr>
      <vt:lpstr>Office Theme</vt:lpstr>
      <vt:lpstr>SMART STETHECOPE INTEGRATED WITH AI ASSISTANCE FOR TELEMEDICINE</vt:lpstr>
      <vt:lpstr>INTRODUCTION</vt:lpstr>
      <vt:lpstr>PROBLEM STATEMENT</vt:lpstr>
      <vt:lpstr>OBJECTIVE</vt:lpstr>
      <vt:lpstr>TECHNOLOGY AND TOOLS </vt:lpstr>
      <vt:lpstr>EXISTING METHOD</vt:lpstr>
      <vt:lpstr>PROPOSED METHOD</vt:lpstr>
      <vt:lpstr>METHODOLOGY</vt:lpstr>
      <vt:lpstr>DATASET AND MODEL TRAINING</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STETHOSCOPE INTEGRATED WITH MOBILE APPS FOR TELEMEDICINE</dc:title>
  <dc:creator>Gokul Senthilkumar</dc:creator>
  <cp:lastModifiedBy>Lokesh Saravanan</cp:lastModifiedBy>
  <cp:revision>70</cp:revision>
  <dcterms:created xsi:type="dcterms:W3CDTF">2023-02-03T06:11:18Z</dcterms:created>
  <dcterms:modified xsi:type="dcterms:W3CDTF">2024-09-17T15:43:17Z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CCA21B7555E24D3FB40348EB3CE2AD24</vt:lpwstr>
  </property>
  <property fmtid="{D5CDD505-2E9C-101B-9397-08002B2CF9AE}" pid="4" name="KSOProductBuildVer">
    <vt:lpwstr>1033-11.2.0.11440</vt:lpwstr>
  </property>
</Properties>
</file>