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9" r:id="rId12"/>
    <p:sldId id="271" r:id="rId13"/>
    <p:sldId id="264" r:id="rId14"/>
    <p:sldId id="267" r:id="rId15"/>
    <p:sldId id="265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metheu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935" y="1974850"/>
            <a:ext cx="8604885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3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Validate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36300" cy="1771015"/>
          </a:xfrm>
        </p:spPr>
        <p:txBody>
          <a:bodyPr>
            <a:normAutofit lnSpcReduction="20000"/>
          </a:bodyPr>
          <a:p>
            <a:r>
              <a:rPr lang="en-US"/>
              <a:t>Promethous has its inbuilt tool with installation to validate configuration file </a:t>
            </a:r>
            <a:endParaRPr lang="en-US"/>
          </a:p>
          <a:p>
            <a:r>
              <a:rPr lang="en-US"/>
              <a:t>To validate file need to run ptomTool utility with some option as below</a:t>
            </a:r>
            <a:endParaRPr lang="en-US"/>
          </a:p>
          <a:p>
            <a:r>
              <a:rPr lang="en-US"/>
              <a:t>promtool check config prometheus.yml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57275" y="3879850"/>
            <a:ext cx="988949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70"/>
          </a:xfrm>
        </p:spPr>
        <p:txBody>
          <a:bodyPr>
            <a:normAutofit fontScale="90000"/>
          </a:bodyPr>
          <a:p>
            <a:r>
              <a:rPr lang="en-US"/>
              <a:t>Exporters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3630"/>
            <a:ext cx="10673715" cy="5073650"/>
          </a:xfrm>
        </p:spPr>
        <p:txBody>
          <a:bodyPr>
            <a:normAutofit fontScale="50000"/>
          </a:bodyPr>
          <a:p>
            <a:r>
              <a:rPr lang="en-US" sz="2400"/>
              <a:t>An exporter essentially acts as a translator, retrieving data from the system and converting it to Prometheus-formatted metrics.</a:t>
            </a:r>
            <a:endParaRPr lang="en-US" sz="2400"/>
          </a:p>
          <a:p>
            <a:r>
              <a:rPr lang="en-US" sz="2400"/>
              <a:t>Below is a table of all of the exporters that are currently used in the Maul stack.</a:t>
            </a:r>
            <a:endParaRPr lang="en-US" sz="2400"/>
          </a:p>
          <a:p>
            <a:endParaRPr lang="en-US" sz="2400"/>
          </a:p>
          <a:p>
            <a:r>
              <a:rPr lang="en-US" sz="2400"/>
              <a:t>Exporter	Platform	Function</a:t>
            </a:r>
            <a:endParaRPr lang="en-US" sz="2400"/>
          </a:p>
          <a:p>
            <a:r>
              <a:rPr lang="en-US" sz="2400"/>
              <a:t>Blackbox Exporter	All	Collection of metrics from HTTP(S), DNS or TCP probes</a:t>
            </a:r>
            <a:endParaRPr lang="en-US" sz="2400"/>
          </a:p>
          <a:p>
            <a:r>
              <a:rPr lang="en-US" sz="2400"/>
              <a:t>Isilon Exporter	IaaS	Collection of Isilon metrics from cluster</a:t>
            </a:r>
            <a:endParaRPr lang="en-US" sz="2400"/>
          </a:p>
          <a:p>
            <a:r>
              <a:rPr lang="en-US" sz="2400"/>
              <a:t>Node Exporter	IaaS	Collection of Linux OS metrics</a:t>
            </a:r>
            <a:endParaRPr lang="en-US" sz="2400"/>
          </a:p>
          <a:p>
            <a:r>
              <a:rPr lang="en-US" sz="2400"/>
              <a:t>JMX Exporter	IaaS	Collection of Java metrics</a:t>
            </a:r>
            <a:endParaRPr lang="en-US" sz="2400"/>
          </a:p>
          <a:p>
            <a:r>
              <a:rPr lang="en-US" sz="2400"/>
              <a:t>PostgreSQL Exporter	IaaS	Collection of PostgreSQL server metrics</a:t>
            </a:r>
            <a:endParaRPr lang="en-US" sz="2400"/>
          </a:p>
          <a:p>
            <a:r>
              <a:rPr lang="en-US" sz="2400"/>
              <a:t>RabbitMQ Exporter	IaaS	Collection of Rabbit Message Queue metrics</a:t>
            </a:r>
            <a:endParaRPr lang="en-US" sz="2400"/>
          </a:p>
          <a:p>
            <a:r>
              <a:rPr lang="en-US" sz="2400"/>
              <a:t>Script Exporter	IaaS	Collection of metrics from return status and duration of scripts</a:t>
            </a:r>
            <a:endParaRPr lang="en-US" sz="2400"/>
          </a:p>
          <a:p>
            <a:r>
              <a:rPr lang="en-US" sz="2400"/>
              <a:t>SNMP Exporter	Network	Collection of SNMP metrics from network devices</a:t>
            </a:r>
            <a:endParaRPr lang="en-US" sz="2400"/>
          </a:p>
          <a:p>
            <a:r>
              <a:rPr lang="en-US" sz="2400"/>
              <a:t>Kube State Metrics	CaaS	Collection of Kubernetes object metrics</a:t>
            </a:r>
            <a:endParaRPr lang="en-US" sz="2400"/>
          </a:p>
          <a:p>
            <a:r>
              <a:rPr lang="en-US" sz="2400"/>
              <a:t>Kubelet	CaaS	Collection of Kubernetes container metrics</a:t>
            </a:r>
            <a:endParaRPr lang="en-US" sz="2400"/>
          </a:p>
          <a:p>
            <a:r>
              <a:rPr lang="en-US" sz="2400"/>
              <a:t>Micrometer / RSocket Proxy	PCF	Collection of Java metrics from Spring boot applications</a:t>
            </a:r>
            <a:endParaRPr lang="en-US" sz="2400"/>
          </a:p>
          <a:p>
            <a:r>
              <a:rPr lang="en-US" sz="2400"/>
              <a:t>vROPs Exporter	IaaS	Collection of metrics from vRealize Operations Manag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Configure External Web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067435"/>
          </a:xfrm>
        </p:spPr>
        <p:txBody>
          <a:bodyPr/>
          <a:p>
            <a:r>
              <a:rPr lang="en-US"/>
              <a:t>Add Scrap configuration in prometheus.yml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590800"/>
            <a:ext cx="9768840" cy="348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5615" y="535940"/>
            <a:ext cx="1068070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Configuration External Web Appllication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39240"/>
            <a:ext cx="10172700" cy="380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matrics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99775" cy="836295"/>
          </a:xfrm>
        </p:spPr>
        <p:txBody>
          <a:bodyPr>
            <a:normAutofit/>
          </a:bodyPr>
          <a:p>
            <a:r>
              <a:rPr lang="en-US" sz="2000"/>
              <a:t>you need to create a custom collector (which will need to be registered as a normal metric), for example: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7105" y="2661920"/>
            <a:ext cx="10175875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8275"/>
          </a:xfrm>
        </p:spPr>
        <p:txBody>
          <a:bodyPr/>
          <a:p>
            <a:pPr algn="ctr"/>
            <a:r>
              <a:rPr lang="en-US"/>
              <a:t>Thank you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>
            <a:normAutofit/>
          </a:bodyPr>
          <a:p>
            <a:r>
              <a:rPr lang="en-US"/>
              <a:t>Prometheus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Overview</a:t>
            </a:r>
            <a:endParaRPr lang="en-US"/>
          </a:p>
          <a:p>
            <a:r>
              <a:rPr lang="en-US"/>
              <a:t>Architecure</a:t>
            </a:r>
            <a:endParaRPr lang="en-US"/>
          </a:p>
          <a:p>
            <a:r>
              <a:rPr lang="en-US"/>
              <a:t>Configuration &amp; Installation</a:t>
            </a:r>
            <a:endParaRPr lang="en-US"/>
          </a:p>
          <a:p>
            <a:r>
              <a:rPr lang="en-US"/>
              <a:t>Prometheus UI &amp; </a:t>
            </a:r>
            <a:r>
              <a:rPr lang="en-US">
                <a:sym typeface="+mn-ea"/>
              </a:rPr>
              <a:t>Matrics Capturing</a:t>
            </a:r>
            <a:endParaRPr lang="en-US"/>
          </a:p>
          <a:p>
            <a:r>
              <a:rPr lang="en-US"/>
              <a:t>PromQL</a:t>
            </a:r>
            <a:endParaRPr lang="en-US"/>
          </a:p>
          <a:p>
            <a:r>
              <a:rPr lang="en-US"/>
              <a:t>Validate Configuration</a:t>
            </a:r>
            <a:endParaRPr lang="en-US"/>
          </a:p>
          <a:p>
            <a:r>
              <a:rPr lang="en-US"/>
              <a:t>Configure External Web Application</a:t>
            </a:r>
            <a:endParaRPr lang="en-US"/>
          </a:p>
          <a:p>
            <a:r>
              <a:rPr lang="en-US"/>
              <a:t>Create/Update/Delete Matrics Scrapes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00"/>
          </a:xfrm>
        </p:spPr>
        <p:txBody>
          <a:bodyPr/>
          <a:p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345"/>
            <a:ext cx="10515600" cy="4813935"/>
          </a:xfrm>
        </p:spPr>
        <p:txBody>
          <a:bodyPr>
            <a:normAutofit lnSpcReduction="10000"/>
          </a:bodyPr>
          <a:p>
            <a:r>
              <a:rPr lang="en-US"/>
              <a:t>Open-source monitoring and alerting toolkit</a:t>
            </a:r>
            <a:endParaRPr lang="en-US"/>
          </a:p>
          <a:p>
            <a:r>
              <a:rPr lang="en-US"/>
              <a:t>Time series data identified by metric name and key/value pairs</a:t>
            </a:r>
            <a:endParaRPr lang="en-US"/>
          </a:p>
          <a:p>
            <a:r>
              <a:rPr lang="en-US"/>
              <a:t>PromQL, a flexible query language</a:t>
            </a:r>
            <a:endParaRPr lang="en-US"/>
          </a:p>
          <a:p>
            <a:r>
              <a:rPr lang="en-US"/>
              <a:t>multiple modes of graphing and dashboarding support</a:t>
            </a:r>
            <a:endParaRPr lang="en-US"/>
          </a:p>
          <a:p>
            <a:r>
              <a:rPr lang="en-US"/>
              <a:t>When does it fit?</a:t>
            </a:r>
            <a:endParaRPr lang="en-US"/>
          </a:p>
          <a:p>
            <a:pPr lvl="1"/>
            <a:r>
              <a:rPr lang="en-US" sz="1800">
                <a:sym typeface="+mn-ea"/>
              </a:rPr>
              <a:t>Prometheus works well for recording any purely numeric time series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It fits both machine-centric monitoring as well as monitoring of highly dynamic service-oriented architectures. </a:t>
            </a:r>
            <a:endParaRPr lang="en-US" sz="1800"/>
          </a:p>
          <a:p>
            <a:r>
              <a:rPr lang="en-US"/>
              <a:t>When does it not fit?</a:t>
            </a:r>
            <a:endParaRPr lang="en-US"/>
          </a:p>
          <a:p>
            <a:pPr lvl="1"/>
            <a:r>
              <a:rPr lang="en-US" sz="1800"/>
              <a:t>If you need 100% accuracy, such as for per-request billing, Prometheus is not a good choice as the collected data will likely not be detailed and complete enough</a:t>
            </a:r>
            <a:endParaRPr lang="en-US" sz="1800"/>
          </a:p>
          <a:p>
            <a:pPr lvl="1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585"/>
          </a:xfrm>
        </p:spPr>
        <p:txBody>
          <a:bodyPr>
            <a:normAutofit/>
          </a:bodyPr>
          <a:p>
            <a:r>
              <a:rPr lang="en-US"/>
              <a:t>Architecture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840" y="1273810"/>
            <a:ext cx="11061065" cy="490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Installation &amp; </a:t>
            </a:r>
            <a:r>
              <a:rPr lang="en-US">
                <a:sym typeface="+mn-ea"/>
              </a:rPr>
              <a:t>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3195"/>
            <a:ext cx="10516235" cy="977900"/>
          </a:xfrm>
        </p:spPr>
        <p:txBody>
          <a:bodyPr>
            <a:normAutofit fontScale="80000"/>
          </a:bodyPr>
          <a:p>
            <a:r>
              <a:rPr lang="en-US"/>
              <a:t>Download the latest release of Prometheus for your platform, then extract and run it</a:t>
            </a:r>
            <a:endParaRPr lang="en-US"/>
          </a:p>
          <a:p>
            <a:r>
              <a:rPr lang="en-US"/>
              <a:t>Default configuration prometheus.yml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52500" y="2411095"/>
            <a:ext cx="8665210" cy="4281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Accessing Prometheus 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7495"/>
            <a:ext cx="8500745" cy="474345"/>
          </a:xfrm>
        </p:spPr>
        <p:txBody>
          <a:bodyPr>
            <a:normAutofit fontScale="90000"/>
          </a:bodyPr>
          <a:p>
            <a:r>
              <a:rPr lang="en-US"/>
              <a:t>Prometheus UI at dafault port 9090</a:t>
            </a:r>
            <a:endParaRPr lang="en-US"/>
          </a:p>
          <a:p>
            <a:endParaRPr lang="en-US"/>
          </a:p>
        </p:txBody>
      </p:sp>
      <p:pic>
        <p:nvPicPr>
          <p:cNvPr id="16" name="Picture 16"/>
          <p:cNvPicPr>
            <a:picLocks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925195" y="2369185"/>
            <a:ext cx="10582910" cy="43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About Matrics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3830"/>
            <a:ext cx="10885170" cy="504825"/>
          </a:xfrm>
        </p:spPr>
        <p:txBody>
          <a:bodyPr>
            <a:normAutofit lnSpcReduction="20000"/>
          </a:bodyPr>
          <a:p>
            <a:r>
              <a:rPr lang="en-US"/>
              <a:t>Matrics is data captured in key value pair</a:t>
            </a:r>
            <a:endParaRPr lang="en-US"/>
          </a:p>
          <a:p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925830" y="2028190"/>
            <a:ext cx="8469630" cy="439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p>
            <a:r>
              <a:rPr lang="en-US"/>
              <a:t>Types of metrics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3800"/>
            <a:ext cx="10929620" cy="4983480"/>
          </a:xfrm>
        </p:spPr>
        <p:txBody>
          <a:bodyPr>
            <a:normAutofit lnSpcReduction="10000"/>
          </a:bodyPr>
          <a:p>
            <a:r>
              <a:rPr lang="en-US"/>
              <a:t>COUNTER</a:t>
            </a:r>
            <a:endParaRPr lang="en-US"/>
          </a:p>
          <a:p>
            <a:pPr lvl="1"/>
            <a:r>
              <a:rPr lang="en-US" sz="1800"/>
              <a:t>A counter is a cumulative metric that represents a single monotonically increasing counter whose value can only increase or be reset to zero on restart. For example, you can use a counter to represent the number of requests served, tasks completed, or errors.</a:t>
            </a:r>
            <a:endParaRPr lang="en-US" sz="1800"/>
          </a:p>
          <a:p>
            <a:r>
              <a:rPr lang="en-US"/>
              <a:t>GAUGE</a:t>
            </a:r>
            <a:endParaRPr lang="en-US"/>
          </a:p>
          <a:p>
            <a:pPr lvl="1"/>
            <a:r>
              <a:rPr lang="en-US" sz="1800"/>
              <a:t>Gauges are typically used for measured values like temperatures or current memory usage, but also "counts" that can go up and down, like the number of concurrent requests.</a:t>
            </a:r>
            <a:endParaRPr lang="en-US" sz="1800"/>
          </a:p>
          <a:p>
            <a:r>
              <a:rPr lang="en-US"/>
              <a:t>Metrics Dictionary</a:t>
            </a:r>
            <a:endParaRPr lang="en-US"/>
          </a:p>
          <a:p>
            <a:pPr lvl="1"/>
            <a:r>
              <a:rPr lang="en-US" sz="1800"/>
              <a:t>This information is especially important when moving on to visualization or alerting</a:t>
            </a:r>
            <a:endParaRPr lang="en-US"/>
          </a:p>
          <a:p>
            <a:r>
              <a:rPr lang="en-US"/>
              <a:t>Exposition</a:t>
            </a:r>
            <a:endParaRPr lang="en-US"/>
          </a:p>
          <a:p>
            <a:pPr lvl="1"/>
            <a:r>
              <a:rPr lang="en-US" sz="1800"/>
              <a:t>After metrics are instrumented in an application, they have to be exposed so Prometheus can collect them. Typically this is done by exposing the metrics via a web server running on a particular port. Often the Prometheus client library being used to instrument will have a mechanism that makes exposition easy.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PromQL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956945"/>
          </a:xfrm>
        </p:spPr>
        <p:txBody>
          <a:bodyPr/>
          <a:p>
            <a:r>
              <a:rPr lang="en-US"/>
              <a:t>Prometheus has its own query language called PromQL</a:t>
            </a:r>
            <a:endParaRPr lang="en-US"/>
          </a:p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026795" y="2512695"/>
            <a:ext cx="8561705" cy="406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3467</Words>
  <Application>WPS Presentation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Prometheus Basics</vt:lpstr>
      <vt:lpstr>Overview</vt:lpstr>
      <vt:lpstr>Architecture</vt:lpstr>
      <vt:lpstr>Installation &amp; Configuration</vt:lpstr>
      <vt:lpstr>Accessing Prometheus UI</vt:lpstr>
      <vt:lpstr>About Matrics</vt:lpstr>
      <vt:lpstr>PowerPoint 演示文稿</vt:lpstr>
      <vt:lpstr>PromQL</vt:lpstr>
      <vt:lpstr>PowerPoint 演示文稿</vt:lpstr>
      <vt:lpstr>PowerPoint 演示文稿</vt:lpstr>
      <vt:lpstr>Configure External Web Application</vt:lpstr>
      <vt:lpstr>PowerPoint 演示文稿</vt:lpstr>
      <vt:lpstr>Configuration External Web Appllication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Yogesh</cp:lastModifiedBy>
  <cp:revision>31</cp:revision>
  <dcterms:created xsi:type="dcterms:W3CDTF">2021-06-06T12:55:00Z</dcterms:created>
  <dcterms:modified xsi:type="dcterms:W3CDTF">2021-06-07T19:56:34Z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