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13" r:id="rId5"/>
  </p:sldMasterIdLst>
  <p:notesMasterIdLst>
    <p:notesMasterId r:id="rId22"/>
  </p:notesMasterIdLst>
  <p:handoutMasterIdLst>
    <p:handoutMasterId r:id="rId23"/>
  </p:handoutMasterIdLst>
  <p:sldIdLst>
    <p:sldId id="256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63" r:id="rId14"/>
    <p:sldId id="301" r:id="rId15"/>
    <p:sldId id="302" r:id="rId16"/>
    <p:sldId id="303" r:id="rId17"/>
    <p:sldId id="304" r:id="rId18"/>
    <p:sldId id="305" r:id="rId19"/>
    <p:sldId id="306" r:id="rId20"/>
    <p:sldId id="307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33CC"/>
    <a:srgbClr val="05C3DD"/>
    <a:srgbClr val="F2F6F7"/>
    <a:srgbClr val="EAEAEA"/>
    <a:srgbClr val="FFFFFF"/>
    <a:srgbClr val="8A8C8E"/>
    <a:srgbClr val="045CA7"/>
    <a:srgbClr val="0033A0"/>
    <a:srgbClr val="00A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 autoAdjust="0"/>
    <p:restoredTop sz="96242" autoAdjust="0"/>
  </p:normalViewPr>
  <p:slideViewPr>
    <p:cSldViewPr snapToGrid="0" showGuides="1">
      <p:cViewPr varScale="1">
        <p:scale>
          <a:sx n="149" d="100"/>
          <a:sy n="149" d="100"/>
        </p:scale>
        <p:origin x="786" y="120"/>
      </p:cViewPr>
      <p:guideLst>
        <p:guide orient="horz" pos="9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44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277F38-E162-4279-A576-7881ACC93D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4C46B-0912-44F5-975D-F1034F14E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0623-D618-4C29-9DB7-176ACA8AE832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EEA3-5FBD-4634-A102-816B6D3C5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F1379-76AB-446B-AE94-FD356B203E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F6E7-1A3F-43EF-9113-BA35ADBB6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993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D3F65-F31D-4FAE-9A9D-4AEF920F08F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667C-39AA-42DC-9580-C729B1E4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2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74625" y="160338"/>
            <a:ext cx="8794750" cy="4822825"/>
          </a:xfrm>
          <a:prstGeom prst="roundRect">
            <a:avLst>
              <a:gd name="adj" fmla="val 1883"/>
            </a:avLst>
          </a:prstGeo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0" y="1556458"/>
            <a:ext cx="4825218" cy="564356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05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Meeting/Presenter</a:t>
            </a:r>
          </a:p>
          <a:p>
            <a:r>
              <a:rPr lang="en-US" dirty="0"/>
              <a:t>Date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93676" y="4628634"/>
            <a:ext cx="576072" cy="374371"/>
          </a:xfrm>
          <a:prstGeom prst="rect">
            <a:avLst/>
          </a:prstGeom>
          <a:noFill/>
        </p:spPr>
        <p:txBody>
          <a:bodyPr vert="horz" lIns="0" tIns="45720" rIns="13716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95300" y="673733"/>
            <a:ext cx="4825218" cy="768205"/>
          </a:xfrm>
        </p:spPr>
        <p:txBody>
          <a:bodyPr anchor="t" anchorCtr="0"/>
          <a:lstStyle>
            <a:lvl1pPr algn="l">
              <a:defRPr sz="2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689317" y="4750099"/>
            <a:ext cx="543877" cy="13421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778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Confidential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A30CB84-A426-2647-896B-4C99B676FF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5969" y="246264"/>
            <a:ext cx="572150" cy="5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78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0">
          <p15:clr>
            <a:srgbClr val="5ACBF0"/>
          </p15:clr>
        </p15:guide>
        <p15:guide id="2" orient="horz" pos="102">
          <p15:clr>
            <a:srgbClr val="5ACBF0"/>
          </p15:clr>
        </p15:guide>
        <p15:guide id="3" pos="110">
          <p15:clr>
            <a:srgbClr val="5ACBF0"/>
          </p15:clr>
        </p15:guide>
        <p15:guide id="4" orient="horz" pos="3139">
          <p15:clr>
            <a:srgbClr val="5ACBF0"/>
          </p15:clr>
        </p15:guide>
        <p15:guide id="5" pos="43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95300" y="1369817"/>
            <a:ext cx="7953375" cy="3007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1049254"/>
            <a:ext cx="7945383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495047" y="874319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5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95553" y="1366360"/>
            <a:ext cx="7953375" cy="301943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53" y="26631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3173" y="1045797"/>
            <a:ext cx="7945383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495300" y="870862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85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6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5300" y="891083"/>
            <a:ext cx="7953376" cy="3498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1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 w/o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95300" y="1215072"/>
            <a:ext cx="7953375" cy="3174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894509"/>
            <a:ext cx="7945383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984560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1st Bullet Title, Sub and Content w/o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95300" y="1211876"/>
            <a:ext cx="7953375" cy="317418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895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891313"/>
            <a:ext cx="7945383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24467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 Right - 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472113" y="147638"/>
            <a:ext cx="3497635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22" y="26247"/>
            <a:ext cx="4350282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95300" y="1365976"/>
            <a:ext cx="4357903" cy="301943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1" y="1045413"/>
            <a:ext cx="4353524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495047" y="870478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1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" userDrawn="1">
          <p15:clr>
            <a:srgbClr val="5ACBF0"/>
          </p15:clr>
        </p15:guide>
        <p15:guide id="2" orient="horz" pos="3140" userDrawn="1">
          <p15:clr>
            <a:srgbClr val="5ACBF0"/>
          </p15:clr>
        </p15:guide>
        <p15:guide id="4" pos="3447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 Right - 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63285"/>
            <a:ext cx="2858950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5300" y="1602900"/>
            <a:ext cx="2866571" cy="301943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2921" y="1282337"/>
            <a:ext cx="2863691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cxnSp>
        <p:nvCxnSpPr>
          <p:cNvPr id="7" name="Straight Connector 6"/>
          <p:cNvCxnSpPr/>
          <p:nvPr userDrawn="1"/>
        </p:nvCxnSpPr>
        <p:spPr bwMode="gray">
          <a:xfrm>
            <a:off x="495047" y="1107402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2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247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3114675" y="3729038"/>
            <a:ext cx="6036469" cy="771525"/>
          </a:xfrm>
          <a:custGeom>
            <a:avLst/>
            <a:gdLst>
              <a:gd name="connsiteX0" fmla="*/ 8048625 w 8048625"/>
              <a:gd name="connsiteY0" fmla="*/ 0 h 1028700"/>
              <a:gd name="connsiteX1" fmla="*/ 0 w 8048625"/>
              <a:gd name="connsiteY1" fmla="*/ 0 h 1028700"/>
              <a:gd name="connsiteX2" fmla="*/ 0 w 8048625"/>
              <a:gd name="connsiteY2" fmla="*/ 1028700 h 1028700"/>
              <a:gd name="connsiteX3" fmla="*/ 8048625 w 8048625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8625" h="1028700">
                <a:moveTo>
                  <a:pt x="8048625" y="0"/>
                </a:moveTo>
                <a:lnTo>
                  <a:pt x="0" y="0"/>
                </a:lnTo>
                <a:lnTo>
                  <a:pt x="0" y="1028700"/>
                </a:lnTo>
                <a:lnTo>
                  <a:pt x="8048625" y="1028700"/>
                </a:ln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00438" y="3898702"/>
            <a:ext cx="5367338" cy="432197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95300" y="1365976"/>
            <a:ext cx="7953375" cy="183912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" y="1045413"/>
            <a:ext cx="7945383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95047" y="870478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50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>
            <a:off x="82153" y="82154"/>
            <a:ext cx="8979694" cy="4979193"/>
          </a:xfrm>
          <a:custGeom>
            <a:avLst/>
            <a:gdLst>
              <a:gd name="connsiteX0" fmla="*/ 192295 w 8979694"/>
              <a:gd name="connsiteY0" fmla="*/ 103774 h 4979193"/>
              <a:gd name="connsiteX1" fmla="*/ 100727 w 8979694"/>
              <a:gd name="connsiteY1" fmla="*/ 195342 h 4979193"/>
              <a:gd name="connsiteX2" fmla="*/ 100727 w 8979694"/>
              <a:gd name="connsiteY2" fmla="*/ 4783850 h 4979193"/>
              <a:gd name="connsiteX3" fmla="*/ 192295 w 8979694"/>
              <a:gd name="connsiteY3" fmla="*/ 4875418 h 4979193"/>
              <a:gd name="connsiteX4" fmla="*/ 8787399 w 8979694"/>
              <a:gd name="connsiteY4" fmla="*/ 4875418 h 4979193"/>
              <a:gd name="connsiteX5" fmla="*/ 8878967 w 8979694"/>
              <a:gd name="connsiteY5" fmla="*/ 4783850 h 4979193"/>
              <a:gd name="connsiteX6" fmla="*/ 8878967 w 8979694"/>
              <a:gd name="connsiteY6" fmla="*/ 195342 h 4979193"/>
              <a:gd name="connsiteX7" fmla="*/ 8787399 w 8979694"/>
              <a:gd name="connsiteY7" fmla="*/ 103774 h 4979193"/>
              <a:gd name="connsiteX8" fmla="*/ 155650 w 8979694"/>
              <a:gd name="connsiteY8" fmla="*/ 0 h 4979193"/>
              <a:gd name="connsiteX9" fmla="*/ 8824044 w 8979694"/>
              <a:gd name="connsiteY9" fmla="*/ 0 h 4979193"/>
              <a:gd name="connsiteX10" fmla="*/ 8979694 w 8979694"/>
              <a:gd name="connsiteY10" fmla="*/ 155650 h 4979193"/>
              <a:gd name="connsiteX11" fmla="*/ 8979694 w 8979694"/>
              <a:gd name="connsiteY11" fmla="*/ 4823543 h 4979193"/>
              <a:gd name="connsiteX12" fmla="*/ 8824044 w 8979694"/>
              <a:gd name="connsiteY12" fmla="*/ 4979193 h 4979193"/>
              <a:gd name="connsiteX13" fmla="*/ 155650 w 8979694"/>
              <a:gd name="connsiteY13" fmla="*/ 4979193 h 4979193"/>
              <a:gd name="connsiteX14" fmla="*/ 0 w 8979694"/>
              <a:gd name="connsiteY14" fmla="*/ 4823543 h 4979193"/>
              <a:gd name="connsiteX15" fmla="*/ 0 w 8979694"/>
              <a:gd name="connsiteY15" fmla="*/ 155650 h 4979193"/>
              <a:gd name="connsiteX16" fmla="*/ 155650 w 8979694"/>
              <a:gd name="connsiteY16" fmla="*/ 0 h 497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979694" h="4979193">
                <a:moveTo>
                  <a:pt x="192295" y="103774"/>
                </a:moveTo>
                <a:cubicBezTo>
                  <a:pt x="141723" y="103774"/>
                  <a:pt x="100727" y="144770"/>
                  <a:pt x="100727" y="195342"/>
                </a:cubicBezTo>
                <a:lnTo>
                  <a:pt x="100727" y="4783850"/>
                </a:lnTo>
                <a:cubicBezTo>
                  <a:pt x="100727" y="4834422"/>
                  <a:pt x="141723" y="4875418"/>
                  <a:pt x="192295" y="4875418"/>
                </a:cubicBezTo>
                <a:lnTo>
                  <a:pt x="8787399" y="4875418"/>
                </a:lnTo>
                <a:cubicBezTo>
                  <a:pt x="8837971" y="4875418"/>
                  <a:pt x="8878967" y="4834422"/>
                  <a:pt x="8878967" y="4783850"/>
                </a:cubicBezTo>
                <a:lnTo>
                  <a:pt x="8878967" y="195342"/>
                </a:lnTo>
                <a:cubicBezTo>
                  <a:pt x="8878967" y="144770"/>
                  <a:pt x="8837971" y="103774"/>
                  <a:pt x="8787399" y="103774"/>
                </a:cubicBezTo>
                <a:close/>
                <a:moveTo>
                  <a:pt x="155650" y="0"/>
                </a:moveTo>
                <a:lnTo>
                  <a:pt x="8824044" y="0"/>
                </a:lnTo>
                <a:cubicBezTo>
                  <a:pt x="8910007" y="0"/>
                  <a:pt x="8979694" y="69687"/>
                  <a:pt x="8979694" y="155650"/>
                </a:cubicBezTo>
                <a:lnTo>
                  <a:pt x="8979694" y="4823543"/>
                </a:lnTo>
                <a:cubicBezTo>
                  <a:pt x="8979694" y="4909506"/>
                  <a:pt x="8910007" y="4979193"/>
                  <a:pt x="8824044" y="4979193"/>
                </a:cubicBezTo>
                <a:lnTo>
                  <a:pt x="155650" y="4979193"/>
                </a:lnTo>
                <a:cubicBezTo>
                  <a:pt x="69687" y="4979193"/>
                  <a:pt x="0" y="4909506"/>
                  <a:pt x="0" y="4823543"/>
                </a:cubicBezTo>
                <a:lnTo>
                  <a:pt x="0" y="155650"/>
                </a:lnTo>
                <a:cubicBezTo>
                  <a:pt x="0" y="69687"/>
                  <a:pt x="69687" y="0"/>
                  <a:pt x="1556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43089"/>
            <a:ext cx="7886700" cy="1537614"/>
          </a:xfrm>
        </p:spPr>
        <p:txBody>
          <a:bodyPr anchor="ctr" anchorCtr="0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64732"/>
            <a:ext cx="7886700" cy="40005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C1FBD-94EF-084E-AE5F-56E52A4101DA}"/>
              </a:ext>
            </a:extLst>
          </p:cNvPr>
          <p:cNvSpPr/>
          <p:nvPr userDrawn="1"/>
        </p:nvSpPr>
        <p:spPr>
          <a:xfrm>
            <a:off x="8104094" y="251012"/>
            <a:ext cx="763681" cy="636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2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ption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43089"/>
            <a:ext cx="7886700" cy="1537614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64732"/>
            <a:ext cx="7886700" cy="40005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FC36D35-3121-F94D-A5CA-0235E60484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849" y="4760248"/>
            <a:ext cx="787590" cy="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8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1" y="2454812"/>
            <a:ext cx="6380284" cy="959380"/>
          </a:xfrm>
        </p:spPr>
        <p:txBody>
          <a:bodyPr anchor="b"/>
          <a:lstStyle>
            <a:lvl1pPr algn="l">
              <a:defRPr sz="28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0" y="3552959"/>
            <a:ext cx="4727088" cy="564356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Meeting/Presenter</a:t>
            </a:r>
          </a:p>
          <a:p>
            <a:r>
              <a:rPr lang="en-US" dirty="0"/>
              <a:t>Date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93676" y="4628634"/>
            <a:ext cx="576072" cy="374371"/>
          </a:xfrm>
          <a:prstGeom prst="rect">
            <a:avLst/>
          </a:prstGeom>
          <a:noFill/>
        </p:spPr>
        <p:txBody>
          <a:bodyPr vert="horz" lIns="0" tIns="45720" rIns="13716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405" y="1135064"/>
            <a:ext cx="1160716" cy="11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03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0">
          <p15:clr>
            <a:srgbClr val="5ACBF0"/>
          </p15:clr>
        </p15:guide>
        <p15:guide id="2" orient="horz" pos="101">
          <p15:clr>
            <a:srgbClr val="5ACBF0"/>
          </p15:clr>
        </p15:guide>
        <p15:guide id="3" pos="120" userDrawn="1">
          <p15:clr>
            <a:srgbClr val="5ACBF0"/>
          </p15:clr>
        </p15:guide>
        <p15:guide id="4" orient="horz" pos="3139">
          <p15:clr>
            <a:srgbClr val="5ACBF0"/>
          </p15:clr>
        </p15:guide>
        <p15:guide id="5" pos="434" userDrawn="1">
          <p15:clr>
            <a:srgbClr val="FBAE40"/>
          </p15:clr>
        </p15:guide>
        <p15:guide id="6" pos="2880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850730" y="1173129"/>
            <a:ext cx="1828800" cy="1828800"/>
          </a:xfrm>
          <a:prstGeom prst="ellipse">
            <a:avLst/>
          </a:prstGeo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850730" y="3421856"/>
            <a:ext cx="1828800" cy="522287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900"/>
            </a:lvl2pPr>
          </a:lstStyle>
          <a:p>
            <a:pPr lvl="0"/>
            <a:r>
              <a:rPr lang="en-US" dirty="0"/>
              <a:t>John/Jane Doe</a:t>
            </a:r>
          </a:p>
          <a:p>
            <a:pPr lvl="1"/>
            <a:r>
              <a:rPr lang="en-US" dirty="0"/>
              <a:t>Title, Company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1908" y="1135063"/>
            <a:ext cx="3694430" cy="2793999"/>
          </a:xfrm>
        </p:spPr>
        <p:txBody>
          <a:bodyPr anchor="ctr" anchorCtr="0"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“This would be a </a:t>
            </a:r>
            <a:r>
              <a:rPr lang="en-US" dirty="0">
                <a:solidFill>
                  <a:schemeClr val="accent1"/>
                </a:solidFill>
              </a:rPr>
              <a:t>featured </a:t>
            </a:r>
            <a:r>
              <a:rPr lang="en-US" dirty="0"/>
              <a:t>quote”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83888" y="1151929"/>
            <a:ext cx="0" cy="2777134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70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95300" y="1133298"/>
            <a:ext cx="2678400" cy="2416516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>
                <a:latin typeface="+mj-lt"/>
              </a:defRPr>
            </a:lvl1pPr>
            <a:lvl2pPr marL="0" indent="0">
              <a:spcBef>
                <a:spcPts val="200"/>
              </a:spcBef>
              <a:buNone/>
              <a:defRPr sz="1050"/>
            </a:lvl2pPr>
            <a:lvl3pPr marL="171450" indent="-171450">
              <a:spcBef>
                <a:spcPts val="200"/>
              </a:spcBef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25855"/>
            <a:ext cx="2678400" cy="858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00438" y="3898702"/>
            <a:ext cx="5367338" cy="432197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hart Placeholder 10"/>
          <p:cNvSpPr>
            <a:spLocks noGrp="1"/>
          </p:cNvSpPr>
          <p:nvPr>
            <p:ph type="chart" sz="quarter" idx="16"/>
          </p:nvPr>
        </p:nvSpPr>
        <p:spPr>
          <a:xfrm>
            <a:off x="3379694" y="922338"/>
            <a:ext cx="5488081" cy="2636441"/>
          </a:xfrm>
        </p:spPr>
        <p:txBody>
          <a:bodyPr anchor="ctr" anchorCtr="0"/>
          <a:lstStyle>
            <a:lvl1pPr marL="0" indent="0" algn="ctr">
              <a:buNone/>
              <a:defRPr lang="en-US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Freeform 11"/>
          <p:cNvSpPr/>
          <p:nvPr userDrawn="1"/>
        </p:nvSpPr>
        <p:spPr>
          <a:xfrm>
            <a:off x="3114675" y="3729038"/>
            <a:ext cx="6036469" cy="771525"/>
          </a:xfrm>
          <a:custGeom>
            <a:avLst/>
            <a:gdLst>
              <a:gd name="connsiteX0" fmla="*/ 8048625 w 8048625"/>
              <a:gd name="connsiteY0" fmla="*/ 0 h 1028700"/>
              <a:gd name="connsiteX1" fmla="*/ 0 w 8048625"/>
              <a:gd name="connsiteY1" fmla="*/ 0 h 1028700"/>
              <a:gd name="connsiteX2" fmla="*/ 0 w 8048625"/>
              <a:gd name="connsiteY2" fmla="*/ 1028700 h 1028700"/>
              <a:gd name="connsiteX3" fmla="*/ 8048625 w 8048625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8625" h="1028700">
                <a:moveTo>
                  <a:pt x="8048625" y="0"/>
                </a:moveTo>
                <a:lnTo>
                  <a:pt x="0" y="0"/>
                </a:lnTo>
                <a:lnTo>
                  <a:pt x="0" y="1028700"/>
                </a:lnTo>
                <a:lnTo>
                  <a:pt x="8048625" y="1028700"/>
                </a:ln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553229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w Hea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95300" y="1030963"/>
            <a:ext cx="3715200" cy="234490"/>
          </a:xfrm>
        </p:spPr>
        <p:txBody>
          <a:bodyPr anchor="b"/>
          <a:lstStyle>
            <a:lvl1pPr marL="0" indent="0">
              <a:buNone/>
              <a:defRPr sz="1600" b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4366" y="1030963"/>
            <a:ext cx="3715200" cy="234490"/>
          </a:xfrm>
        </p:spPr>
        <p:txBody>
          <a:bodyPr anchor="b"/>
          <a:lstStyle>
            <a:lvl1pPr marL="0" indent="0">
              <a:buNone/>
              <a:defRPr sz="1600" b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hart Placeholder 10"/>
          <p:cNvSpPr>
            <a:spLocks noGrp="1"/>
          </p:cNvSpPr>
          <p:nvPr>
            <p:ph type="chart" sz="quarter" idx="16"/>
          </p:nvPr>
        </p:nvSpPr>
        <p:spPr>
          <a:xfrm>
            <a:off x="495300" y="1310934"/>
            <a:ext cx="3715200" cy="2140265"/>
          </a:xfrm>
        </p:spPr>
        <p:txBody>
          <a:bodyPr anchor="ctr" anchorCtr="0"/>
          <a:lstStyle>
            <a:lvl1pPr marL="0" indent="0" algn="ctr">
              <a:buNone/>
              <a:defRPr lang="en-US" baseline="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Chart Placeholder 10"/>
          <p:cNvSpPr>
            <a:spLocks noGrp="1"/>
          </p:cNvSpPr>
          <p:nvPr>
            <p:ph type="chart" sz="quarter" idx="17"/>
          </p:nvPr>
        </p:nvSpPr>
        <p:spPr>
          <a:xfrm>
            <a:off x="4454366" y="1310934"/>
            <a:ext cx="3715200" cy="2140265"/>
          </a:xfrm>
        </p:spPr>
        <p:txBody>
          <a:bodyPr anchor="ctr" anchorCtr="0"/>
          <a:lstStyle>
            <a:lvl1pPr marL="0" indent="0" algn="ctr">
              <a:buNone/>
              <a:defRPr lang="en-US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3114675" y="3729038"/>
            <a:ext cx="6036469" cy="771525"/>
          </a:xfrm>
          <a:custGeom>
            <a:avLst/>
            <a:gdLst>
              <a:gd name="connsiteX0" fmla="*/ 8048625 w 8048625"/>
              <a:gd name="connsiteY0" fmla="*/ 0 h 1028700"/>
              <a:gd name="connsiteX1" fmla="*/ 0 w 8048625"/>
              <a:gd name="connsiteY1" fmla="*/ 0 h 1028700"/>
              <a:gd name="connsiteX2" fmla="*/ 0 w 8048625"/>
              <a:gd name="connsiteY2" fmla="*/ 1028700 h 1028700"/>
              <a:gd name="connsiteX3" fmla="*/ 8048625 w 8048625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8625" h="1028700">
                <a:moveTo>
                  <a:pt x="8048625" y="0"/>
                </a:moveTo>
                <a:lnTo>
                  <a:pt x="0" y="0"/>
                </a:lnTo>
                <a:lnTo>
                  <a:pt x="0" y="1028700"/>
                </a:lnTo>
                <a:lnTo>
                  <a:pt x="8048625" y="1028700"/>
                </a:ln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00438" y="3898702"/>
            <a:ext cx="5367338" cy="432197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95300" y="30087"/>
            <a:ext cx="7953376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43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1st Bullet Title, Sub and Content w Accent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886274"/>
            <a:ext cx="7953375" cy="235745"/>
          </a:xfrm>
        </p:spPr>
        <p:txBody>
          <a:bodyPr anchor="b" anchorCtr="0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00438" y="3898702"/>
            <a:ext cx="5367338" cy="432197"/>
          </a:xfrm>
        </p:spPr>
        <p:txBody>
          <a:bodyPr anchor="ctr" anchorCtr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able Placeholder 3"/>
          <p:cNvSpPr>
            <a:spLocks noGrp="1"/>
          </p:cNvSpPr>
          <p:nvPr>
            <p:ph type="tbl" sz="quarter" idx="16"/>
          </p:nvPr>
        </p:nvSpPr>
        <p:spPr>
          <a:xfrm>
            <a:off x="495300" y="1542696"/>
            <a:ext cx="8372476" cy="2051241"/>
          </a:xfrm>
          <a:solidFill>
            <a:srgbClr val="EAEAEA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Freeform 12"/>
          <p:cNvSpPr/>
          <p:nvPr userDrawn="1"/>
        </p:nvSpPr>
        <p:spPr>
          <a:xfrm>
            <a:off x="3114675" y="3729038"/>
            <a:ext cx="6036469" cy="771525"/>
          </a:xfrm>
          <a:custGeom>
            <a:avLst/>
            <a:gdLst>
              <a:gd name="connsiteX0" fmla="*/ 8048625 w 8048625"/>
              <a:gd name="connsiteY0" fmla="*/ 0 h 1028700"/>
              <a:gd name="connsiteX1" fmla="*/ 0 w 8048625"/>
              <a:gd name="connsiteY1" fmla="*/ 0 h 1028700"/>
              <a:gd name="connsiteX2" fmla="*/ 0 w 8048625"/>
              <a:gd name="connsiteY2" fmla="*/ 1028700 h 1028700"/>
              <a:gd name="connsiteX3" fmla="*/ 8048625 w 8048625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8625" h="1028700">
                <a:moveTo>
                  <a:pt x="8048625" y="0"/>
                </a:moveTo>
                <a:lnTo>
                  <a:pt x="0" y="0"/>
                </a:lnTo>
                <a:lnTo>
                  <a:pt x="0" y="1028700"/>
                </a:lnTo>
                <a:lnTo>
                  <a:pt x="8048625" y="1028700"/>
                </a:lnTo>
              </a:path>
            </a:pathLst>
          </a:custGeom>
          <a:noFill/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340797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Accent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9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046543"/>
            <a:ext cx="3570378" cy="3331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790" y="1046543"/>
            <a:ext cx="3570378" cy="3331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495047" y="874320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14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/o Accent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7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91248"/>
            <a:ext cx="3570378" cy="3486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790" y="891248"/>
            <a:ext cx="3570378" cy="3486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7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20" y="1367104"/>
            <a:ext cx="3570378" cy="301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790" y="1367104"/>
            <a:ext cx="3570378" cy="301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95720" y="1046542"/>
            <a:ext cx="3570378" cy="234490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8409" y="1046542"/>
            <a:ext cx="3570377" cy="234490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95047" y="874319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968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/o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20" y="1212356"/>
            <a:ext cx="3570378" cy="3176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790" y="1212356"/>
            <a:ext cx="3570378" cy="3176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95720" y="891794"/>
            <a:ext cx="3570378" cy="234490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8409" y="891794"/>
            <a:ext cx="3570377" cy="234490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236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Pict Right - Title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472113" y="147638"/>
            <a:ext cx="3497635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6"/>
            <a:ext cx="4357903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5300" y="1043278"/>
            <a:ext cx="4357903" cy="3351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495047" y="874317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35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47" userDrawn="1">
          <p15:clr>
            <a:srgbClr val="5ACBF0"/>
          </p15:clr>
        </p15:guide>
        <p15:guide id="2" pos="5653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w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6229349" y="147638"/>
            <a:ext cx="2740399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476780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5300" y="1242032"/>
            <a:ext cx="222036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5300" y="1649225"/>
            <a:ext cx="222036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042737" y="1242032"/>
            <a:ext cx="222036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042737" y="1649225"/>
            <a:ext cx="222036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95300" y="2649350"/>
            <a:ext cx="222036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95300" y="3056544"/>
            <a:ext cx="222036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042737" y="2649350"/>
            <a:ext cx="222036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3042737" y="3056544"/>
            <a:ext cx="222036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76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873875" y="152400"/>
            <a:ext cx="2095500" cy="4849813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photo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495300" y="87112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890"/>
            <a:ext cx="5844540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040083"/>
            <a:ext cx="5844793" cy="3351503"/>
          </a:xfrm>
        </p:spPr>
        <p:txBody>
          <a:bodyPr/>
          <a:lstStyle>
            <a:lvl1pPr marL="341313" indent="-341313">
              <a:spcBef>
                <a:spcPts val="1350"/>
              </a:spcBef>
              <a:buNone/>
              <a:tabLst>
                <a:tab pos="342900" algn="l"/>
                <a:tab pos="4687888" algn="l"/>
              </a:tabLst>
              <a:defRPr sz="1400">
                <a:latin typeface="+mj-lt"/>
              </a:defRPr>
            </a:lvl1pPr>
            <a:lvl2pPr marL="600075" indent="0">
              <a:spcBef>
                <a:spcPts val="450"/>
              </a:spcBef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#	Edit Master text	##:##</a:t>
            </a:r>
          </a:p>
          <a:p>
            <a:pPr lvl="1"/>
            <a:r>
              <a:rPr lang="en-US" dirty="0"/>
              <a:t>Sub agenda item</a:t>
            </a:r>
          </a:p>
        </p:txBody>
      </p:sp>
    </p:spTree>
    <p:extLst>
      <p:ext uri="{BB962C8B-B14F-4D97-AF65-F5344CB8AC3E}">
        <p14:creationId xmlns:p14="http://schemas.microsoft.com/office/powerpoint/2010/main" val="956135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9" userDrawn="1">
          <p15:clr>
            <a:srgbClr val="5ACBF0"/>
          </p15:clr>
        </p15:guide>
        <p15:guide id="2" orient="horz" pos="96" userDrawn="1">
          <p15:clr>
            <a:srgbClr val="5ACBF0"/>
          </p15:clr>
        </p15:guide>
        <p15:guide id="5" pos="4330" userDrawn="1">
          <p15:clr>
            <a:srgbClr val="5ACBF0"/>
          </p15:clr>
        </p15:guide>
        <p15:guide id="6" pos="5642" userDrawn="1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w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7581899" y="147638"/>
            <a:ext cx="1387849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6"/>
            <a:ext cx="6557770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5300" y="1242030"/>
            <a:ext cx="206203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5300" y="1649223"/>
            <a:ext cx="206203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743166" y="1242030"/>
            <a:ext cx="206203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2743166" y="1649223"/>
            <a:ext cx="206203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95300" y="2649348"/>
            <a:ext cx="206203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95300" y="3056542"/>
            <a:ext cx="206203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743166" y="2649348"/>
            <a:ext cx="206203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2743166" y="3056542"/>
            <a:ext cx="206203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4991031" y="1242030"/>
            <a:ext cx="206203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991031" y="1649223"/>
            <a:ext cx="206203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4991031" y="2649348"/>
            <a:ext cx="2062039" cy="200025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4991031" y="3056542"/>
            <a:ext cx="2062039" cy="77866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13471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7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95300" y="1043279"/>
            <a:ext cx="3570378" cy="234490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0789" y="1043279"/>
            <a:ext cx="3570377" cy="234490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95301" y="1413848"/>
            <a:ext cx="3570378" cy="2439194"/>
          </a:xfrm>
          <a:ln>
            <a:solidFill>
              <a:srgbClr val="77787A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4053" y="1413848"/>
            <a:ext cx="3587114" cy="2439194"/>
          </a:xfrm>
          <a:ln>
            <a:solidFill>
              <a:srgbClr val="77787A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95047" y="874318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86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896100" y="147638"/>
            <a:ext cx="2073648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6"/>
            <a:ext cx="5834742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1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 Right - 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5300" y="1043278"/>
            <a:ext cx="2727722" cy="334597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j-lt"/>
              </a:defRPr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95300" y="30086"/>
            <a:ext cx="7953375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495047" y="874317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824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58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183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Bug">
    <p:bg>
      <p:bgPr>
        <a:solidFill>
          <a:srgbClr val="F2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7203" y="2237014"/>
            <a:ext cx="669594" cy="6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841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Lockup">
    <p:bg>
      <p:bgPr>
        <a:solidFill>
          <a:srgbClr val="F2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8613" y="2314956"/>
            <a:ext cx="1926774" cy="5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66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7581899" y="147638"/>
            <a:ext cx="1387849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784013"/>
            <a:ext cx="6444000" cy="2844622"/>
          </a:xfrm>
        </p:spPr>
        <p:txBody>
          <a:bodyPr/>
          <a:lstStyle>
            <a:lvl1pPr marL="341313" indent="-341313">
              <a:spcBef>
                <a:spcPts val="1350"/>
              </a:spcBef>
              <a:buNone/>
              <a:tabLst>
                <a:tab pos="342900" algn="l"/>
                <a:tab pos="5370513" algn="l"/>
              </a:tabLst>
              <a:defRPr sz="1800">
                <a:latin typeface="+mj-lt"/>
              </a:defRPr>
            </a:lvl1pPr>
            <a:lvl2pPr marL="600075" indent="0">
              <a:spcBef>
                <a:spcPts val="450"/>
              </a:spcBef>
              <a:buNone/>
              <a:defRPr sz="16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#	Edit Master text	##:##</a:t>
            </a:r>
          </a:p>
          <a:p>
            <a:pPr lvl="1"/>
            <a:r>
              <a:rPr lang="en-US" dirty="0"/>
              <a:t>Sub agenda item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14638" y="324643"/>
            <a:ext cx="6443797" cy="101067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86161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9">
          <p15:clr>
            <a:srgbClr val="5ACBF0"/>
          </p15:clr>
        </p15:guide>
        <p15:guide id="2" orient="horz" pos="96">
          <p15:clr>
            <a:srgbClr val="5ACBF0"/>
          </p15:clr>
        </p15:guide>
        <p15:guide id="5" pos="4330">
          <p15:clr>
            <a:srgbClr val="5ACBF0"/>
          </p15:clr>
        </p15:guide>
        <p15:guide id="6" pos="564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7953376" cy="101067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14400" y="1603375"/>
            <a:ext cx="7953376" cy="30257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64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xecutive Summary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 userDrawn="1"/>
        </p:nvSpPr>
        <p:spPr>
          <a:xfrm>
            <a:off x="495839" y="1114127"/>
            <a:ext cx="674503" cy="1800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Purpose:</a:t>
            </a:r>
            <a:endParaRPr lang="en-US" sz="1200" baseline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36866" y="1095790"/>
            <a:ext cx="1230056" cy="2035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accent1"/>
                </a:solidFill>
                <a:latin typeface="+mj-lt"/>
              </a:rPr>
              <a:t>Decision</a:t>
            </a:r>
            <a:r>
              <a:rPr lang="en-US" sz="1000" baseline="0" dirty="0">
                <a:solidFill>
                  <a:schemeClr val="accent1"/>
                </a:solidFill>
                <a:latin typeface="+mj-lt"/>
              </a:rPr>
              <a:t> Requested: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95839" y="1522656"/>
            <a:ext cx="5486400" cy="3108642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 sz="1200">
                <a:latin typeface="+mj-lt"/>
              </a:defRPr>
            </a:lvl1pPr>
            <a:lvl2pPr marL="115888" indent="-115888">
              <a:spcBef>
                <a:spcPts val="450"/>
              </a:spcBef>
              <a:defRPr sz="1050"/>
            </a:lvl2pPr>
            <a:lvl3pPr marL="457200" indent="-112713">
              <a:spcBef>
                <a:spcPts val="450"/>
              </a:spcBef>
              <a:defRPr sz="1050"/>
            </a:lvl3pPr>
            <a:lvl4pPr marL="798513" indent="-114300">
              <a:spcBef>
                <a:spcPts val="450"/>
              </a:spcBef>
              <a:defRPr sz="1050"/>
            </a:lvl4pPr>
            <a:lvl5pPr marL="1146175" indent="-120650">
              <a:spcBef>
                <a:spcPts val="45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 bwMode="gray">
          <a:xfrm>
            <a:off x="6241696" y="2440423"/>
            <a:ext cx="1776577" cy="1352560"/>
            <a:chOff x="7805738" y="3238500"/>
            <a:chExt cx="2364581" cy="1800225"/>
          </a:xfrm>
        </p:grpSpPr>
        <p:cxnSp>
          <p:nvCxnSpPr>
            <p:cNvPr id="19" name="Straight Connector 18"/>
            <p:cNvCxnSpPr/>
            <p:nvPr userDrawn="1"/>
          </p:nvCxnSpPr>
          <p:spPr bwMode="gray">
            <a:xfrm>
              <a:off x="7810500" y="3238500"/>
              <a:ext cx="0" cy="1800225"/>
            </a:xfrm>
            <a:prstGeom prst="line">
              <a:avLst/>
            </a:prstGeom>
            <a:ln w="12700">
              <a:solidFill>
                <a:srgbClr val="777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>
              <a:off x="10165556" y="3238500"/>
              <a:ext cx="0" cy="1800225"/>
            </a:xfrm>
            <a:prstGeom prst="line">
              <a:avLst/>
            </a:prstGeom>
            <a:ln w="12700">
              <a:solidFill>
                <a:srgbClr val="777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>
              <a:off x="7805738" y="4988720"/>
              <a:ext cx="2364581" cy="0"/>
            </a:xfrm>
            <a:prstGeom prst="line">
              <a:avLst/>
            </a:prstGeom>
            <a:ln w="1016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6405557" y="2477631"/>
            <a:ext cx="1530006" cy="1182278"/>
          </a:xfrm>
        </p:spPr>
        <p:txBody>
          <a:bodyPr anchor="ctr" anchorCtr="0"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671490" y="1095790"/>
            <a:ext cx="1016450" cy="2035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tabLst>
                <a:tab pos="1146175" algn="r"/>
              </a:tabLst>
            </a:pPr>
            <a:r>
              <a:rPr lang="en-US" sz="1000" baseline="0" dirty="0">
                <a:solidFill>
                  <a:schemeClr val="accent1"/>
                </a:solidFill>
                <a:latin typeface="+mj-lt"/>
              </a:rPr>
              <a:t>Discussion Only:</a:t>
            </a:r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95300" y="263790"/>
            <a:ext cx="5486939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Agenda Topic,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95839" y="1138459"/>
            <a:ext cx="2523744" cy="283789"/>
          </a:xfrm>
        </p:spPr>
        <p:txBody>
          <a:bodyPr/>
          <a:lstStyle>
            <a:lvl1pPr marL="0" indent="688975">
              <a:lnSpc>
                <a:spcPct val="95000"/>
              </a:lnSpc>
              <a:buFontTx/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41769" y="0"/>
            <a:ext cx="1773237" cy="2439988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93431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14399" y="1784011"/>
            <a:ext cx="7953375" cy="2844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72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2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727720"/>
            <a:ext cx="7953375" cy="350613"/>
          </a:xfrm>
        </p:spPr>
        <p:txBody>
          <a:bodyPr anchor="b" anchorCtr="0"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7953376" cy="101067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14399" y="2176463"/>
            <a:ext cx="7953375" cy="24526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293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Pict Right - Title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472113" y="147638"/>
            <a:ext cx="3497635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914400" y="1727720"/>
            <a:ext cx="4406400" cy="29009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4406400" cy="101067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11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 Right - 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472113" y="147638"/>
            <a:ext cx="3497635" cy="4837112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4400" y="2176463"/>
            <a:ext cx="3970895" cy="245217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727720"/>
            <a:ext cx="3976777" cy="350613"/>
          </a:xfrm>
        </p:spPr>
        <p:txBody>
          <a:bodyPr anchor="b" anchorCtr="0"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24643"/>
            <a:ext cx="4406400" cy="101067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720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43089"/>
            <a:ext cx="7886700" cy="1537614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64732"/>
            <a:ext cx="7886700" cy="4000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09588" y="4802029"/>
            <a:ext cx="543877" cy="13421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778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Frame 9"/>
          <p:cNvSpPr/>
          <p:nvPr userDrawn="1"/>
        </p:nvSpPr>
        <p:spPr>
          <a:xfrm>
            <a:off x="82154" y="82154"/>
            <a:ext cx="8979694" cy="4979193"/>
          </a:xfrm>
          <a:prstGeom prst="frame">
            <a:avLst>
              <a:gd name="adj1" fmla="val 245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701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3375"/>
            <a:ext cx="3570378" cy="30293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9890" y="1603375"/>
            <a:ext cx="3570378" cy="30293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7953376" cy="101067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0607478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75493"/>
            <a:ext cx="3570378" cy="24531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9890" y="2175493"/>
            <a:ext cx="3570378" cy="24531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914400" y="1727720"/>
            <a:ext cx="3570378" cy="35061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9889" y="1727720"/>
            <a:ext cx="3570377" cy="35061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7953376" cy="101067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531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 Right - No 1st Bullet Title, Sub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14400" y="1952171"/>
            <a:ext cx="2715736" cy="2680552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7953376" cy="101067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914147" y="1591471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969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9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4808193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5273" y="882632"/>
            <a:ext cx="4808538" cy="3506618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174625" indent="-171450">
              <a:spcBef>
                <a:spcPts val="300"/>
              </a:spcBef>
              <a:defRPr sz="1050"/>
            </a:lvl2pPr>
            <a:lvl3pPr marL="517525" indent="-171450">
              <a:spcBef>
                <a:spcPts val="300"/>
              </a:spcBef>
              <a:defRPr sz="1050"/>
            </a:lvl3pPr>
            <a:lvl4pPr marL="860425" indent="-171450">
              <a:spcBef>
                <a:spcPts val="300"/>
              </a:spcBef>
              <a:defRPr sz="1050"/>
            </a:lvl4pPr>
            <a:lvl5pPr marL="1203325" indent="-171450">
              <a:spcBef>
                <a:spcPts val="3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993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Bug">
    <p:bg>
      <p:bgPr>
        <a:solidFill>
          <a:srgbClr val="F2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7264" y="2237014"/>
            <a:ext cx="669472" cy="6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871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Lockup">
    <p:bg>
      <p:bgPr>
        <a:solidFill>
          <a:srgbClr val="F2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42F99-047F-453F-A85C-58D0648A1D5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8613" y="2367589"/>
            <a:ext cx="1926774" cy="4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1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862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5300" y="884048"/>
            <a:ext cx="7953376" cy="34913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7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4800" y="3584972"/>
            <a:ext cx="1841897" cy="235745"/>
          </a:xfrm>
        </p:spPr>
        <p:txBody>
          <a:bodyPr anchor="b" anchorCtr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680862" y="3584972"/>
            <a:ext cx="1841897" cy="235745"/>
          </a:xfrm>
        </p:spPr>
        <p:txBody>
          <a:bodyPr anchor="b" anchorCtr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036924" y="3584972"/>
            <a:ext cx="1841897" cy="235745"/>
          </a:xfrm>
        </p:spPr>
        <p:txBody>
          <a:bodyPr anchor="b" anchorCtr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324800" y="3871914"/>
            <a:ext cx="1841897" cy="506015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680862" y="3871914"/>
            <a:ext cx="1841897" cy="506015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6036924" y="3871914"/>
            <a:ext cx="1841897" cy="506015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95316" y="885636"/>
            <a:ext cx="7953042" cy="504825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1325563" y="1695450"/>
            <a:ext cx="1841500" cy="1839913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3680862" y="1695450"/>
            <a:ext cx="1841500" cy="1839913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6036924" y="1695450"/>
            <a:ext cx="1841500" cy="1839913"/>
          </a:xfr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79162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6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95316" y="885635"/>
            <a:ext cx="7953042" cy="504825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4800" y="3584972"/>
            <a:ext cx="1841897" cy="235745"/>
          </a:xfrm>
        </p:spPr>
        <p:txBody>
          <a:bodyPr anchor="b" anchorCtr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680862" y="3584972"/>
            <a:ext cx="1841897" cy="235745"/>
          </a:xfrm>
        </p:spPr>
        <p:txBody>
          <a:bodyPr anchor="b" anchorCtr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036924" y="3584972"/>
            <a:ext cx="1841897" cy="235745"/>
          </a:xfrm>
        </p:spPr>
        <p:txBody>
          <a:bodyPr anchor="b" anchorCtr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324800" y="3871914"/>
            <a:ext cx="1841897" cy="506015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680862" y="3871914"/>
            <a:ext cx="1841897" cy="506015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6036924" y="3871914"/>
            <a:ext cx="1841897" cy="506015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04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Acc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088"/>
            <a:ext cx="7953376" cy="720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5300" y="1043280"/>
            <a:ext cx="7953376" cy="335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gray">
          <a:xfrm>
            <a:off x="495047" y="874319"/>
            <a:ext cx="1384697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93676" y="4628634"/>
            <a:ext cx="576072" cy="37437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13716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021" y="26895"/>
            <a:ext cx="7953376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021" y="883081"/>
            <a:ext cx="7953376" cy="34913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0E28BE6-FA14-3D49-939B-42D28B26EA5F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5969" y="264194"/>
            <a:ext cx="572150" cy="57234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419B654-0271-1E40-A420-0D0B17964914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849" y="4760248"/>
            <a:ext cx="787590" cy="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8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0" r:id="rId2"/>
    <p:sldLayoutId id="2147483662" r:id="rId3"/>
    <p:sldLayoutId id="2147483712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754" r:id="rId12"/>
    <p:sldLayoutId id="2147483755" r:id="rId13"/>
    <p:sldLayoutId id="2147483756" r:id="rId14"/>
    <p:sldLayoutId id="2147483682" r:id="rId15"/>
    <p:sldLayoutId id="2147483683" r:id="rId16"/>
    <p:sldLayoutId id="2147483684" r:id="rId17"/>
    <p:sldLayoutId id="2147483663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64" r:id="rId24"/>
    <p:sldLayoutId id="2147483752" r:id="rId25"/>
    <p:sldLayoutId id="2147483690" r:id="rId26"/>
    <p:sldLayoutId id="2147483753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66" r:id="rId34"/>
    <p:sldLayoutId id="2147483667" r:id="rId35"/>
    <p:sldLayoutId id="2147483745" r:id="rId36"/>
    <p:sldLayoutId id="2147483746" r:id="rId3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GM Global Sans Plain" panose="020B0502050302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buFont typeface="GM Global Sans Plain" panose="020B0502050302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5586" userDrawn="1">
          <p15:clr>
            <a:srgbClr val="F26B43"/>
          </p15:clr>
        </p15:guide>
        <p15:guide id="4" orient="horz" pos="3045" userDrawn="1">
          <p15:clr>
            <a:srgbClr val="F26B43"/>
          </p15:clr>
        </p15:guide>
        <p15:guide id="5" orient="horz" pos="2923" userDrawn="1">
          <p15:clr>
            <a:srgbClr val="F26B43"/>
          </p15:clr>
        </p15:guide>
        <p15:guide id="6" orient="horz" pos="715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93676" y="4628634"/>
            <a:ext cx="576072" cy="37437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13716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24643"/>
            <a:ext cx="7953376" cy="101067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11087"/>
            <a:ext cx="7953376" cy="30175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740" y="4736705"/>
            <a:ext cx="233803" cy="234508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300062" y="4750099"/>
            <a:ext cx="543877" cy="13421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778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53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0" r:id="rId2"/>
    <p:sldLayoutId id="2147483723" r:id="rId3"/>
    <p:sldLayoutId id="2147483724" r:id="rId4"/>
    <p:sldLayoutId id="2147483737" r:id="rId5"/>
    <p:sldLayoutId id="2147483726" r:id="rId6"/>
    <p:sldLayoutId id="2147483729" r:id="rId7"/>
    <p:sldLayoutId id="2147483735" r:id="rId8"/>
    <p:sldLayoutId id="2147483736" r:id="rId9"/>
    <p:sldLayoutId id="2147483742" r:id="rId10"/>
    <p:sldLayoutId id="2147483743" r:id="rId11"/>
    <p:sldLayoutId id="2147483744" r:id="rId12"/>
    <p:sldLayoutId id="2147483747" r:id="rId13"/>
    <p:sldLayoutId id="2147483748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30188" algn="l" defTabSz="685800" rtl="0" eaLnBrk="1" latinLnBrk="0" hangingPunct="1">
        <a:lnSpc>
          <a:spcPct val="90000"/>
        </a:lnSpc>
        <a:spcBef>
          <a:spcPts val="600"/>
        </a:spcBef>
        <a:buFont typeface="GM Global Sans Plain" panose="020B0502050302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30288" indent="-228600" algn="l" defTabSz="6858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7013" algn="l" defTabSz="685800" rtl="0" eaLnBrk="1" latinLnBrk="0" hangingPunct="1">
        <a:lnSpc>
          <a:spcPct val="90000"/>
        </a:lnSpc>
        <a:spcBef>
          <a:spcPts val="600"/>
        </a:spcBef>
        <a:buFont typeface="GM Global Sans Plain" panose="020B0502050302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913" indent="-231775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74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5586">
          <p15:clr>
            <a:srgbClr val="F26B43"/>
          </p15:clr>
        </p15:guide>
        <p15:guide id="4" orient="horz" pos="3045">
          <p15:clr>
            <a:srgbClr val="F26B43"/>
          </p15:clr>
        </p15:guide>
        <p15:guide id="5" orient="horz" pos="2923">
          <p15:clr>
            <a:srgbClr val="F26B43"/>
          </p15:clr>
        </p15:guide>
        <p15:guide id="6" orient="horz" pos="1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metheus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05" y="783965"/>
            <a:ext cx="6453664" cy="18645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2948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Validate Configuration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8277225" cy="1328261"/>
          </a:xfrm>
        </p:spPr>
        <p:txBody>
          <a:bodyPr>
            <a:normAutofit/>
          </a:bodyPr>
          <a:lstStyle/>
          <a:p>
            <a:r>
              <a:rPr lang="en-US" dirty="0"/>
              <a:t>Prometheus has its inbuilt tool with installation to validate configuration file </a:t>
            </a:r>
          </a:p>
          <a:p>
            <a:r>
              <a:rPr lang="en-US" dirty="0"/>
              <a:t>To validate file need to run </a:t>
            </a:r>
            <a:r>
              <a:rPr lang="en-US" dirty="0" err="1"/>
              <a:t>promTool</a:t>
            </a:r>
            <a:r>
              <a:rPr lang="en-US" dirty="0"/>
              <a:t> utility with some option as below</a:t>
            </a:r>
          </a:p>
          <a:p>
            <a:r>
              <a:rPr lang="en-US" dirty="0" err="1"/>
              <a:t>promtool</a:t>
            </a:r>
            <a:r>
              <a:rPr lang="en-US" dirty="0"/>
              <a:t> check config </a:t>
            </a:r>
            <a:r>
              <a:rPr lang="en-US" dirty="0" err="1"/>
              <a:t>prometheus.yml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02"/>
          <a:stretch/>
        </p:blipFill>
        <p:spPr>
          <a:xfrm>
            <a:off x="628650" y="2366363"/>
            <a:ext cx="7813932" cy="984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589"/>
            <a:ext cx="7886700" cy="553403"/>
          </a:xfrm>
        </p:spPr>
        <p:txBody>
          <a:bodyPr>
            <a:normAutofit/>
          </a:bodyPr>
          <a:lstStyle/>
          <a:p>
            <a:r>
              <a:rPr lang="en-US" dirty="0"/>
              <a:t>Exporters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827722"/>
            <a:ext cx="8005286" cy="3805238"/>
          </a:xfrm>
        </p:spPr>
        <p:txBody>
          <a:bodyPr>
            <a:normAutofit fontScale="65000" lnSpcReduction="20000"/>
          </a:bodyPr>
          <a:lstStyle/>
          <a:p>
            <a:r>
              <a:rPr lang="en-US" sz="1800" dirty="0"/>
              <a:t>An exporter essentially acts as a translator, retrieving data from the system and converting it to Prometheus-formatted metrics.</a:t>
            </a:r>
          </a:p>
          <a:p>
            <a:r>
              <a:rPr lang="en-US" sz="1800" dirty="0"/>
              <a:t>Below is a table of all the exporters that are currently used in the Maul stack.</a:t>
            </a:r>
          </a:p>
          <a:p>
            <a:endParaRPr lang="en-US" sz="1800" dirty="0"/>
          </a:p>
          <a:p>
            <a:r>
              <a:rPr lang="en-US" sz="1800" b="1" dirty="0"/>
              <a:t>Exporter		Platform		Function</a:t>
            </a:r>
          </a:p>
          <a:p>
            <a:r>
              <a:rPr lang="en-US" sz="1800" dirty="0"/>
              <a:t>Blackbox Exporter		All		Collection of metrics from HTTP(S), DNS or TCP probes</a:t>
            </a:r>
          </a:p>
          <a:p>
            <a:r>
              <a:rPr lang="en-US" sz="1800" dirty="0"/>
              <a:t>Isilon Exporter		IaaS		Collection of Isilon metrics from cluster</a:t>
            </a:r>
          </a:p>
          <a:p>
            <a:r>
              <a:rPr lang="en-US" sz="1800" dirty="0"/>
              <a:t>Node Exporter		IaaS		Collection of Linux OS metrics</a:t>
            </a:r>
          </a:p>
          <a:p>
            <a:r>
              <a:rPr lang="en-US" sz="1800" dirty="0"/>
              <a:t>JMX Exporter		IaaS		Collection of Java metrics</a:t>
            </a:r>
          </a:p>
          <a:p>
            <a:r>
              <a:rPr lang="en-US" sz="1800" dirty="0"/>
              <a:t>PostgreSQL Exporter	IaaS		Collection of PostgreSQL server metrics</a:t>
            </a:r>
          </a:p>
          <a:p>
            <a:r>
              <a:rPr lang="en-US" sz="1800" dirty="0"/>
              <a:t>RabbitMQ Exporter		IaaS		Collection of Rabbit Message Queue metrics</a:t>
            </a:r>
          </a:p>
          <a:p>
            <a:r>
              <a:rPr lang="en-US" sz="1800" dirty="0"/>
              <a:t>Script Exporter		IaaS		Collection of metrics from return status and duration of scripts</a:t>
            </a:r>
          </a:p>
          <a:p>
            <a:r>
              <a:rPr lang="en-US" sz="1800" dirty="0"/>
              <a:t>SNMP Exporter		Network		Collection of SNMP metrics from network devices</a:t>
            </a:r>
          </a:p>
          <a:p>
            <a:r>
              <a:rPr lang="en-US" sz="1800" dirty="0" err="1"/>
              <a:t>Kube</a:t>
            </a:r>
            <a:r>
              <a:rPr lang="en-US" sz="1800" dirty="0"/>
              <a:t> State Metrics		CaaS		Collection of Kubernetes object metrics</a:t>
            </a:r>
          </a:p>
          <a:p>
            <a:r>
              <a:rPr lang="en-US" sz="1800" dirty="0" err="1"/>
              <a:t>Kubelet</a:t>
            </a:r>
            <a:r>
              <a:rPr lang="en-US" sz="1800" dirty="0"/>
              <a:t>			CaaS		Collection of Kubernetes container metrics</a:t>
            </a:r>
          </a:p>
          <a:p>
            <a:r>
              <a:rPr lang="en-US" sz="1800" dirty="0"/>
              <a:t>Micrometer / </a:t>
            </a:r>
            <a:r>
              <a:rPr lang="en-US" sz="1800" dirty="0" err="1"/>
              <a:t>RSocket</a:t>
            </a:r>
            <a:r>
              <a:rPr lang="en-US" sz="1800" dirty="0"/>
              <a:t> Proxy	PCF		Collection of Java metrics from Spring boot applications</a:t>
            </a:r>
          </a:p>
          <a:p>
            <a:r>
              <a:rPr lang="en-US" sz="1800" dirty="0" err="1"/>
              <a:t>vROPs</a:t>
            </a:r>
            <a:r>
              <a:rPr lang="en-US" sz="1800" dirty="0"/>
              <a:t> Exporter		IaaS		Collection of metrics from </a:t>
            </a:r>
            <a:r>
              <a:rPr lang="en-US" sz="1800" dirty="0" err="1"/>
              <a:t>vRealize</a:t>
            </a:r>
            <a:r>
              <a:rPr lang="en-US" sz="1800" dirty="0"/>
              <a:t> Operations Manager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Configure External Web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12906"/>
            <a:ext cx="7886700" cy="800576"/>
          </a:xfrm>
        </p:spPr>
        <p:txBody>
          <a:bodyPr/>
          <a:lstStyle/>
          <a:p>
            <a:r>
              <a:rPr lang="en-US" dirty="0"/>
              <a:t>Add Scrap configuration in </a:t>
            </a:r>
            <a:r>
              <a:rPr lang="en-US" dirty="0" err="1"/>
              <a:t>prometheus.yml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17"/>
          <a:stretch/>
        </p:blipFill>
        <p:spPr>
          <a:xfrm>
            <a:off x="665018" y="1361209"/>
            <a:ext cx="7156912" cy="2612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8683" y="253750"/>
            <a:ext cx="7815339" cy="4307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External Web Appllication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5300" y="937020"/>
            <a:ext cx="7629525" cy="2854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matrics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70455"/>
            <a:ext cx="8174831" cy="627221"/>
          </a:xfrm>
        </p:spPr>
        <p:txBody>
          <a:bodyPr>
            <a:normAutofit/>
          </a:bodyPr>
          <a:lstStyle/>
          <a:p>
            <a:r>
              <a:rPr lang="en-US" sz="1500" dirty="0"/>
              <a:t>you need to create a custom collector (which will need to be registered as a normal metric), for example:</a:t>
            </a:r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300" y="1497676"/>
            <a:ext cx="7631906" cy="3014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8F4269-638E-45F8-8CA6-3523C345009E}"/>
              </a:ext>
            </a:extLst>
          </p:cNvPr>
          <p:cNvSpPr/>
          <p:nvPr/>
        </p:nvSpPr>
        <p:spPr>
          <a:xfrm>
            <a:off x="2910038" y="2110085"/>
            <a:ext cx="3323923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  <a:endParaRPr lang="en-I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0238"/>
            <a:ext cx="7886700" cy="632936"/>
          </a:xfrm>
        </p:spPr>
        <p:txBody>
          <a:bodyPr>
            <a:normAutofit/>
          </a:bodyPr>
          <a:lstStyle/>
          <a:p>
            <a:r>
              <a:rPr lang="en-US" dirty="0"/>
              <a:t>Prometheus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14247"/>
            <a:ext cx="7953376" cy="3491348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Configuration &amp; Installation</a:t>
            </a:r>
          </a:p>
          <a:p>
            <a:r>
              <a:rPr lang="en-US" dirty="0"/>
              <a:t>Prometheus UI &amp; </a:t>
            </a:r>
            <a:r>
              <a:rPr lang="en-US" dirty="0">
                <a:sym typeface="+mn-ea"/>
              </a:rPr>
              <a:t>Metrics Capturing</a:t>
            </a:r>
            <a:endParaRPr lang="en-US" dirty="0"/>
          </a:p>
          <a:p>
            <a:r>
              <a:rPr lang="en-US" dirty="0" err="1"/>
              <a:t>PromQL</a:t>
            </a:r>
            <a:endParaRPr lang="en-US" dirty="0"/>
          </a:p>
          <a:p>
            <a:r>
              <a:rPr lang="en-US" dirty="0"/>
              <a:t>Validate Configuration</a:t>
            </a:r>
          </a:p>
          <a:p>
            <a:r>
              <a:rPr lang="en-US" dirty="0"/>
              <a:t>Configure External Web Application</a:t>
            </a:r>
          </a:p>
          <a:p>
            <a:r>
              <a:rPr lang="en-US" dirty="0"/>
              <a:t>Create/Update/Delete Metrics Scrapes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1025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2509"/>
            <a:ext cx="7886700" cy="3610451"/>
          </a:xfrm>
        </p:spPr>
        <p:txBody>
          <a:bodyPr>
            <a:normAutofit/>
          </a:bodyPr>
          <a:lstStyle/>
          <a:p>
            <a:r>
              <a:rPr lang="en-US" dirty="0"/>
              <a:t>Open-source monitoring and alerting toolkit</a:t>
            </a:r>
          </a:p>
          <a:p>
            <a:r>
              <a:rPr lang="en-US" dirty="0"/>
              <a:t>Time series data identified by metric name and key/value pairs</a:t>
            </a:r>
          </a:p>
          <a:p>
            <a:r>
              <a:rPr lang="en-US" dirty="0" err="1"/>
              <a:t>PromQL</a:t>
            </a:r>
            <a:r>
              <a:rPr lang="en-US" dirty="0"/>
              <a:t>, a flexible query language</a:t>
            </a:r>
          </a:p>
          <a:p>
            <a:r>
              <a:rPr lang="en-US" dirty="0"/>
              <a:t>multiple modes of graphing and dashboarding support</a:t>
            </a:r>
          </a:p>
          <a:p>
            <a:r>
              <a:rPr lang="en-US" dirty="0"/>
              <a:t>When does it fit?</a:t>
            </a:r>
          </a:p>
          <a:p>
            <a:pPr lvl="1"/>
            <a:r>
              <a:rPr lang="en-US" sz="1350" dirty="0">
                <a:sym typeface="+mn-ea"/>
              </a:rPr>
              <a:t>Prometheus works well for recording any purely numeric time series</a:t>
            </a:r>
            <a:endParaRPr lang="en-US" sz="1350" dirty="0"/>
          </a:p>
          <a:p>
            <a:pPr lvl="1"/>
            <a:r>
              <a:rPr lang="en-US" sz="1350" dirty="0">
                <a:sym typeface="+mn-ea"/>
              </a:rPr>
              <a:t>It fits both machine-centric monitoring as well as monitoring of highly dynamic service-oriented architectures. </a:t>
            </a:r>
            <a:endParaRPr lang="en-US" sz="1350" dirty="0"/>
          </a:p>
          <a:p>
            <a:r>
              <a:rPr lang="en-US" dirty="0"/>
              <a:t>When does it not fit?</a:t>
            </a:r>
          </a:p>
          <a:p>
            <a:pPr lvl="1"/>
            <a:r>
              <a:rPr lang="en-US" sz="1350" dirty="0"/>
              <a:t>If you need 100% accuracy, such as for per-request billing, Prometheus is not a good choice as the collected data will likely not be detailed and complete enough</a:t>
            </a:r>
          </a:p>
          <a:p>
            <a:pPr lvl="1"/>
            <a:endParaRPr lang="en-US" sz="13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" y="136445"/>
            <a:ext cx="7886700" cy="748189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" y="955357"/>
            <a:ext cx="8295799" cy="3677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Installation &amp; Configuration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400" y="780755"/>
            <a:ext cx="7887176" cy="733425"/>
          </a:xfrm>
        </p:spPr>
        <p:txBody>
          <a:bodyPr>
            <a:normAutofit fontScale="95000"/>
          </a:bodyPr>
          <a:lstStyle/>
          <a:p>
            <a:r>
              <a:rPr lang="en-US" dirty="0"/>
              <a:t>Download the latest release of Prometheus for your platform, then extract and run it</a:t>
            </a:r>
          </a:p>
          <a:p>
            <a:r>
              <a:rPr lang="en-US" dirty="0"/>
              <a:t>Default configuration </a:t>
            </a:r>
            <a:r>
              <a:rPr lang="en-US" dirty="0" err="1"/>
              <a:t>Prometheus.yml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400" y="1411869"/>
            <a:ext cx="6498908" cy="321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Prometheus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40901"/>
            <a:ext cx="6375559" cy="355759"/>
          </a:xfrm>
        </p:spPr>
        <p:txBody>
          <a:bodyPr>
            <a:normAutofit fontScale="97500"/>
          </a:bodyPr>
          <a:lstStyle/>
          <a:p>
            <a:r>
              <a:rPr lang="en-US" dirty="0"/>
              <a:t>Prometheus UI at default port 9090</a:t>
            </a:r>
          </a:p>
          <a:p>
            <a:endParaRPr lang="en-US" dirty="0"/>
          </a:p>
        </p:txBody>
      </p:sp>
      <p:pic>
        <p:nvPicPr>
          <p:cNvPr id="16" name="Picture 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5300" y="1196660"/>
            <a:ext cx="7937183" cy="3247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About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89935"/>
            <a:ext cx="8163878" cy="378619"/>
          </a:xfrm>
        </p:spPr>
        <p:txBody>
          <a:bodyPr>
            <a:normAutofit/>
          </a:bodyPr>
          <a:lstStyle/>
          <a:p>
            <a:r>
              <a:rPr lang="en-US" dirty="0"/>
              <a:t>Metrics is data captured in key value pair</a:t>
            </a:r>
          </a:p>
          <a:p>
            <a:endParaRPr lang="en-US" dirty="0"/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/>
          <a:srcRect t="1648"/>
          <a:stretch/>
        </p:blipFill>
        <p:spPr>
          <a:xfrm>
            <a:off x="495300" y="1198216"/>
            <a:ext cx="6352223" cy="3241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1506"/>
          </a:xfrm>
        </p:spPr>
        <p:txBody>
          <a:bodyPr/>
          <a:lstStyle/>
          <a:p>
            <a:r>
              <a:rPr lang="en-US"/>
              <a:t>Types of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95350"/>
            <a:ext cx="8197215" cy="3737610"/>
          </a:xfrm>
        </p:spPr>
        <p:txBody>
          <a:bodyPr>
            <a:normAutofit/>
          </a:bodyPr>
          <a:lstStyle/>
          <a:p>
            <a:r>
              <a:rPr lang="en-US" dirty="0"/>
              <a:t>COUNTER</a:t>
            </a:r>
          </a:p>
          <a:p>
            <a:pPr lvl="1"/>
            <a:r>
              <a:rPr lang="en-US" sz="1350" dirty="0"/>
              <a:t>A counter is a cumulative metric that represents a single monotonically increasing counter whose value can only increase or be reset to zero on restart. For example, you can use a counter to represent the number of requests served, tasks completed, or errors.</a:t>
            </a:r>
          </a:p>
          <a:p>
            <a:r>
              <a:rPr lang="en-US" dirty="0"/>
              <a:t>GAUGE</a:t>
            </a:r>
          </a:p>
          <a:p>
            <a:pPr lvl="1"/>
            <a:r>
              <a:rPr lang="en-US" sz="1350" dirty="0"/>
              <a:t>Gauges are typically used for measured values like temperatures or current memory usage, but also "counts" that can go up and down, like the number of concurrent requests.</a:t>
            </a:r>
          </a:p>
          <a:p>
            <a:r>
              <a:rPr lang="en-US" dirty="0"/>
              <a:t>Metrics Dictionary</a:t>
            </a:r>
          </a:p>
          <a:p>
            <a:pPr lvl="1"/>
            <a:r>
              <a:rPr lang="en-US" sz="1350" dirty="0"/>
              <a:t>This information is especially important when moving on to visualization or alerting</a:t>
            </a:r>
            <a:endParaRPr lang="en-US" dirty="0"/>
          </a:p>
          <a:p>
            <a:r>
              <a:rPr lang="en-US" dirty="0"/>
              <a:t>Exposition</a:t>
            </a:r>
          </a:p>
          <a:p>
            <a:pPr lvl="1"/>
            <a:r>
              <a:rPr lang="en-US" sz="1350" dirty="0"/>
              <a:t>After metrics are instrumented in an application, they have to be exposed so Prometheus can collect them. Typically this is done by exposing the metrics via a web server running on a particular port. Often the Prometheus client library being used to instrument will have a mechanism that makes exposition easy.</a:t>
            </a:r>
          </a:p>
          <a:p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PromQL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750472"/>
            <a:ext cx="7887176" cy="717709"/>
          </a:xfrm>
        </p:spPr>
        <p:txBody>
          <a:bodyPr/>
          <a:lstStyle/>
          <a:p>
            <a:r>
              <a:rPr lang="en-US" dirty="0"/>
              <a:t>Prometheus has its own query language called </a:t>
            </a:r>
            <a:r>
              <a:rPr lang="en-US" dirty="0" err="1"/>
              <a:t>PromQL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5300" y="1109325"/>
            <a:ext cx="7209959" cy="3421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 GM Template">
  <a:themeElements>
    <a:clrScheme name="GM 2021">
      <a:dk1>
        <a:srgbClr val="3D3935"/>
      </a:dk1>
      <a:lt1>
        <a:srgbClr val="FAFBFA"/>
      </a:lt1>
      <a:dk2>
        <a:srgbClr val="0072CE"/>
      </a:dk2>
      <a:lt2>
        <a:srgbClr val="05C3DD"/>
      </a:lt2>
      <a:accent1>
        <a:srgbClr val="0072CE"/>
      </a:accent1>
      <a:accent2>
        <a:srgbClr val="05C3DD"/>
      </a:accent2>
      <a:accent3>
        <a:srgbClr val="D9D9D6"/>
      </a:accent3>
      <a:accent4>
        <a:srgbClr val="C3D7EE"/>
      </a:accent4>
      <a:accent5>
        <a:srgbClr val="F0B323"/>
      </a:accent5>
      <a:accent6>
        <a:srgbClr val="6CC24A"/>
      </a:accent6>
      <a:hlink>
        <a:srgbClr val="E35205"/>
      </a:hlink>
      <a:folHlink>
        <a:srgbClr val="D9D8D6"/>
      </a:folHlink>
    </a:clrScheme>
    <a:fontScheme name="GM 2021">
      <a:majorFont>
        <a:latin typeface="Overpass ExtraBold"/>
        <a:ea typeface=""/>
        <a:cs typeface=""/>
      </a:majorFont>
      <a:minorFont>
        <a:latin typeface="Overpas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GM Corp Template v04  -  Read-Only" id="{E48D6C07-4DF4-464F-BEB3-7AB77843A9F0}" vid="{BC874740-463B-44D4-BC32-3CF34ACEF800}"/>
    </a:ext>
  </a:extLst>
</a:theme>
</file>

<file path=ppt/theme/theme2.xml><?xml version="1.0" encoding="utf-8"?>
<a:theme xmlns:a="http://schemas.openxmlformats.org/drawingml/2006/main" name="2020 GM Template for Tablets">
  <a:themeElements>
    <a:clrScheme name="GM 2021">
      <a:dk1>
        <a:srgbClr val="3D3935"/>
      </a:dk1>
      <a:lt1>
        <a:srgbClr val="FAFBFA"/>
      </a:lt1>
      <a:dk2>
        <a:srgbClr val="0072CE"/>
      </a:dk2>
      <a:lt2>
        <a:srgbClr val="05C3DD"/>
      </a:lt2>
      <a:accent1>
        <a:srgbClr val="0072CE"/>
      </a:accent1>
      <a:accent2>
        <a:srgbClr val="05C3DD"/>
      </a:accent2>
      <a:accent3>
        <a:srgbClr val="D9D9D6"/>
      </a:accent3>
      <a:accent4>
        <a:srgbClr val="C3D7EE"/>
      </a:accent4>
      <a:accent5>
        <a:srgbClr val="F0B323"/>
      </a:accent5>
      <a:accent6>
        <a:srgbClr val="6CC24A"/>
      </a:accent6>
      <a:hlink>
        <a:srgbClr val="E35205"/>
      </a:hlink>
      <a:folHlink>
        <a:srgbClr val="D9D8D6"/>
      </a:folHlink>
    </a:clrScheme>
    <a:fontScheme name="GM 2021">
      <a:majorFont>
        <a:latin typeface="Overpass ExtraBold"/>
        <a:ea typeface=""/>
        <a:cs typeface=""/>
      </a:majorFont>
      <a:minorFont>
        <a:latin typeface="Overpas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GM Corp Template v04  -  Read-Only" id="{E48D6C07-4DF4-464F-BEB3-7AB77843A9F0}" vid="{34802BFB-5E8A-4D9D-BF62-65601507A9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f40b437c-9b79-44f0-8840-5bcf78bf630b">
      <UserInfo>
        <DisplayName/>
        <AccountId xsi:nil="true"/>
        <AccountType/>
      </UserInfo>
    </Owner>
    <Download xmlns="f40b437c-9b79-44f0-8840-5bcf78bf630b">
      <Url xsi:nil="true"/>
      <Description xsi:nil="true"/>
    </Download>
    <View xmlns="f40b437c-9b79-44f0-8840-5bcf78bf630b">
      <Url>https://share.gm.com/sites/corporatetemplates/GM%20Corporate%20Templates/NEW%20INTERIM%20GM%20Brand%20Identity%20PPT%20Template%203-11-21.pptx</Url>
      <Description>View</Description>
    </View>
    <Description0 xmlns="f40b437c-9b79-44f0-8840-5bcf78bf630b">Temporary Solution until the finalized version(s) are available</Descript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D64B1A906BEB4990AACF5461854857" ma:contentTypeVersion="6" ma:contentTypeDescription="Create a new document." ma:contentTypeScope="" ma:versionID="a0374afeaa72935354b48dce97f9293f">
  <xsd:schema xmlns:xsd="http://www.w3.org/2001/XMLSchema" xmlns:xs="http://www.w3.org/2001/XMLSchema" xmlns:p="http://schemas.microsoft.com/office/2006/metadata/properties" xmlns:ns2="f40b437c-9b79-44f0-8840-5bcf78bf630b" xmlns:ns3="999c08ed-f514-459e-b1df-f7d6ecaf8ae6" targetNamespace="http://schemas.microsoft.com/office/2006/metadata/properties" ma:root="true" ma:fieldsID="4b65630ca5a2586c13bb3571f0a6aabc" ns2:_="" ns3:_="">
    <xsd:import namespace="f40b437c-9b79-44f0-8840-5bcf78bf630b"/>
    <xsd:import namespace="999c08ed-f514-459e-b1df-f7d6ecaf8ae6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Owner" minOccurs="0"/>
                <xsd:element ref="ns2:View" minOccurs="0"/>
                <xsd:element ref="ns2:Downloa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b437c-9b79-44f0-8840-5bcf78bf630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  <xsd:element name="Owner" ma:index="9" nillable="true" ma:displayName="Owner" ma:list="UserInfo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iew" ma:index="10" nillable="true" ma:displayName="View" ma:format="Hyperlink" ma:internalName="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wnload" ma:index="11" nillable="true" ma:displayName="Download" ma:format="Hyperlink" ma:internalName="Download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08ed-f514-459e-b1df-f7d6ecaf8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B4DE8C-A146-47B4-AEE6-6A0BE1E49675}">
  <ds:schemaRefs>
    <ds:schemaRef ds:uri="http://schemas.microsoft.com/office/2006/metadata/properties"/>
    <ds:schemaRef ds:uri="http://schemas.microsoft.com/office/infopath/2007/PartnerControls"/>
    <ds:schemaRef ds:uri="f40b437c-9b79-44f0-8840-5bcf78bf630b"/>
  </ds:schemaRefs>
</ds:datastoreItem>
</file>

<file path=customXml/itemProps2.xml><?xml version="1.0" encoding="utf-8"?>
<ds:datastoreItem xmlns:ds="http://schemas.openxmlformats.org/officeDocument/2006/customXml" ds:itemID="{C917293E-5C46-4491-95D6-31961DC028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CEDEFA-795A-49B5-A177-773504739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b437c-9b79-44f0-8840-5bcf78bf630b"/>
    <ds:schemaRef ds:uri="999c08ed-f514-459e-b1df-f7d6ecaf8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 GM Corp Template v04 3.10.21</Template>
  <TotalTime>1654</TotalTime>
  <Words>615</Words>
  <Application>Microsoft Office PowerPoint</Application>
  <PresentationFormat>On-screen Show (16:9)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GM Global Sans Plain</vt:lpstr>
      <vt:lpstr>Overpass</vt:lpstr>
      <vt:lpstr>Overpass ExtraBold</vt:lpstr>
      <vt:lpstr>2020 GM Template</vt:lpstr>
      <vt:lpstr>2020 GM Template for Tablets</vt:lpstr>
      <vt:lpstr>PowerPoint Presentation</vt:lpstr>
      <vt:lpstr>Prometheus Basics</vt:lpstr>
      <vt:lpstr>Overview</vt:lpstr>
      <vt:lpstr>Architecture</vt:lpstr>
      <vt:lpstr>Installation &amp; Configuration</vt:lpstr>
      <vt:lpstr>Accessing Prometheus UI</vt:lpstr>
      <vt:lpstr>About Metrics</vt:lpstr>
      <vt:lpstr>Types of metrics</vt:lpstr>
      <vt:lpstr>PromQL</vt:lpstr>
      <vt:lpstr>Validate Configuration</vt:lpstr>
      <vt:lpstr>Exporters</vt:lpstr>
      <vt:lpstr>Configure External Web Application</vt:lpstr>
      <vt:lpstr>PowerPoint Presentation</vt:lpstr>
      <vt:lpstr>Configuration External Web Appllication</vt:lpstr>
      <vt:lpstr>Create matrics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GM INTERIM PPT Template</dc:title>
  <dc:subject/>
  <dc:creator>Pat Desmond</dc:creator>
  <cp:keywords/>
  <dc:description/>
  <cp:lastModifiedBy>rahul mehta</cp:lastModifiedBy>
  <cp:revision>86</cp:revision>
  <dcterms:created xsi:type="dcterms:W3CDTF">2021-03-11T15:04:49Z</dcterms:created>
  <dcterms:modified xsi:type="dcterms:W3CDTF">2021-10-21T08:37:59Z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0x010100D0D64B1A906BEB4990AACF5461854857</vt:lpwstr>
  </property>
  <property fmtid="{D5CDD505-2E9C-101B-9397-08002B2CF9AE}" pid="3" name="WorkflowChangePath">
    <vt:lpwstr>cedf9686-ce5a-426d-a2df-0ad0c8677c0d,2;</vt:lpwstr>
  </property>
</Properties>
</file>