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2" r:id="rId5"/>
    <p:sldId id="326" r:id="rId6"/>
    <p:sldId id="316" r:id="rId7"/>
    <p:sldId id="259" r:id="rId8"/>
    <p:sldId id="321" r:id="rId9"/>
    <p:sldId id="320" r:id="rId10"/>
    <p:sldId id="322" r:id="rId11"/>
    <p:sldId id="336" r:id="rId12"/>
    <p:sldId id="328" r:id="rId13"/>
    <p:sldId id="260" r:id="rId14"/>
    <p:sldId id="32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ashboard/new?orgId=1" TargetMode="External"/><Relationship Id="rId2" Type="http://schemas.openxmlformats.org/officeDocument/2006/relationships/hyperlink" Target="Local:%20http://localhost:3000/dashboard/new?orgId=1%0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maul-grafana.k8s-prod.opr.statefarm.org/login%0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70" y="1146810"/>
            <a:ext cx="7973060" cy="360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0"/>
            <a:ext cx="10515600" cy="73596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  <a:sym typeface="+mn-ea"/>
              </a:rPr>
              <a:t>Add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195" y="841375"/>
            <a:ext cx="11231880" cy="505460"/>
          </a:xfrm>
        </p:spPr>
        <p:txBody>
          <a:bodyPr>
            <a:normAutofit/>
          </a:bodyPr>
          <a:lstStyle/>
          <a:p>
            <a:r>
              <a:rPr lang="en-US"/>
              <a:t>Add Panel has various configuration regarding metrics,query,interval etc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77B9A-DDEE-4A56-9437-93FE3200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1616049"/>
            <a:ext cx="11224260" cy="5085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213"/>
            <a:ext cx="10515600" cy="676910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E6522C"/>
                </a:solidFill>
              </a:rPr>
              <a:t>Metrics With </a:t>
            </a:r>
            <a:r>
              <a:rPr lang="en-US" b="1" dirty="0" err="1">
                <a:solidFill>
                  <a:srgbClr val="E6522C"/>
                </a:solidFill>
              </a:rPr>
              <a:t>PromQL</a:t>
            </a:r>
            <a:endParaRPr lang="en-US" b="1" dirty="0">
              <a:solidFill>
                <a:srgbClr val="E65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675" y="1205417"/>
            <a:ext cx="11369675" cy="5500370"/>
          </a:xfrm>
        </p:spPr>
        <p:txBody>
          <a:bodyPr>
            <a:normAutofit/>
          </a:bodyPr>
          <a:lstStyle/>
          <a:p>
            <a:r>
              <a:rPr lang="en-US" dirty="0"/>
              <a:t>count(up{job="node"}) by (env)</a:t>
            </a:r>
          </a:p>
          <a:p>
            <a:pPr lvl="2"/>
            <a:r>
              <a:rPr lang="en-US" dirty="0"/>
              <a:t>To Count </a:t>
            </a:r>
            <a:r>
              <a:rPr lang="en-US" dirty="0" err="1"/>
              <a:t>Numer</a:t>
            </a:r>
            <a:r>
              <a:rPr lang="en-US" dirty="0"/>
              <a:t> of Nodes </a:t>
            </a:r>
          </a:p>
          <a:p>
            <a:r>
              <a:rPr lang="en-US" dirty="0"/>
              <a:t>avg(</a:t>
            </a:r>
            <a:r>
              <a:rPr lang="en-US" dirty="0" err="1"/>
              <a:t>scrape_duration_seconds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To show avg of scrape duration in seconds</a:t>
            </a:r>
          </a:p>
          <a:p>
            <a:r>
              <a:rPr lang="en-US" dirty="0"/>
              <a:t>count(up == 1) / count(up)</a:t>
            </a:r>
          </a:p>
          <a:p>
            <a:pPr lvl="2"/>
            <a:r>
              <a:rPr lang="en-US" dirty="0"/>
              <a:t>To show out number of job up in percentage </a:t>
            </a:r>
          </a:p>
          <a:p>
            <a:r>
              <a:rPr lang="en-US" dirty="0"/>
              <a:t>sum(</a:t>
            </a:r>
            <a:r>
              <a:rPr lang="en-US" dirty="0" err="1"/>
              <a:t>kube_job_status_active</a:t>
            </a:r>
            <a:r>
              <a:rPr lang="en-US" dirty="0"/>
              <a:t>{namespace=~"$namespace"})</a:t>
            </a:r>
          </a:p>
          <a:p>
            <a:pPr lvl="2"/>
            <a:r>
              <a:rPr lang="en-US" dirty="0"/>
              <a:t> To  total number of active job</a:t>
            </a:r>
          </a:p>
          <a:p>
            <a:r>
              <a:rPr lang="en-US" dirty="0"/>
              <a:t>sum(</a:t>
            </a:r>
            <a:r>
              <a:rPr lang="en-US" dirty="0" err="1"/>
              <a:t>kube_pod_container_status_running</a:t>
            </a:r>
            <a:r>
              <a:rPr lang="en-US" dirty="0"/>
              <a:t>{namespace=~"$namespace"})</a:t>
            </a:r>
          </a:p>
          <a:p>
            <a:pPr lvl="2"/>
            <a:r>
              <a:rPr lang="en-US" dirty="0"/>
              <a:t>To show total number of container running</a:t>
            </a:r>
          </a:p>
          <a:p>
            <a:r>
              <a:rPr lang="en-US" dirty="0"/>
              <a:t>sum(</a:t>
            </a:r>
            <a:r>
              <a:rPr lang="en-US" dirty="0" err="1"/>
              <a:t>kube_node_status_condition</a:t>
            </a:r>
            <a:r>
              <a:rPr lang="en-US" dirty="0"/>
              <a:t>{condition="</a:t>
            </a:r>
            <a:r>
              <a:rPr lang="en-US" dirty="0" err="1"/>
              <a:t>OutOfDisk</a:t>
            </a:r>
            <a:r>
              <a:rPr lang="en-US" dirty="0"/>
              <a:t>", node=~"$node", status="true"})</a:t>
            </a:r>
          </a:p>
          <a:p>
            <a:pPr lvl="2"/>
            <a:r>
              <a:rPr lang="en-US" dirty="0"/>
              <a:t>To show number of node </a:t>
            </a:r>
            <a:r>
              <a:rPr lang="en-US" dirty="0" err="1"/>
              <a:t>outof</a:t>
            </a:r>
            <a:r>
              <a:rPr lang="en-US" dirty="0"/>
              <a:t> Disk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0"/>
            <a:ext cx="10515600" cy="73596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  <a:sym typeface="+mn-ea"/>
              </a:rPr>
              <a:t>Dashboard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195" y="841375"/>
            <a:ext cx="11231880" cy="505460"/>
          </a:xfrm>
        </p:spPr>
        <p:txBody>
          <a:bodyPr>
            <a:normAutofit/>
          </a:bodyPr>
          <a:lstStyle/>
          <a:p>
            <a:r>
              <a:rPr lang="en-US"/>
              <a:t>After Adding Panel Dashboard will looks like as below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7195" y="1490345"/>
            <a:ext cx="11419840" cy="5015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2120" y="838200"/>
            <a:ext cx="2203450" cy="618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any </a:t>
            </a:r>
            <a:r>
              <a:rPr lang="en-US" dirty="0" err="1"/>
              <a:t>Dashbard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80030" y="1176655"/>
            <a:ext cx="76962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95700" y="838835"/>
            <a:ext cx="1630045" cy="617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7840" y="1176655"/>
            <a:ext cx="76962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78905" y="838200"/>
            <a:ext cx="1630045" cy="619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Export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309880" y="0"/>
            <a:ext cx="1051560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6522C"/>
                </a:solidFill>
                <a:sym typeface="+mn-ea"/>
              </a:rPr>
              <a:t>Export Dashboard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66240"/>
            <a:ext cx="5935980" cy="4448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285" y="1666240"/>
            <a:ext cx="5776176" cy="4448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2120" y="838200"/>
            <a:ext cx="2203450" cy="618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80030" y="1176655"/>
            <a:ext cx="76962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95700" y="838835"/>
            <a:ext cx="1630045" cy="617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7840" y="1176655"/>
            <a:ext cx="76962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78905" y="838200"/>
            <a:ext cx="1630045" cy="619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309880" y="0"/>
            <a:ext cx="1051560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E6522C"/>
                </a:solidFill>
                <a:sym typeface="+mn-ea"/>
              </a:rPr>
              <a:t>Import Dashboard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40" y="1595755"/>
            <a:ext cx="6329045" cy="2052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3750310"/>
            <a:ext cx="6329045" cy="29781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8294370" y="1177290"/>
            <a:ext cx="76962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195435" y="838835"/>
            <a:ext cx="2294255" cy="619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Imported Dashboard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09880" y="3750310"/>
            <a:ext cx="5181600" cy="2845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" y="1595755"/>
            <a:ext cx="5181600" cy="205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275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0"/>
            <a:ext cx="10515600" cy="8439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</a:rPr>
              <a:t>Grafana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0" y="843915"/>
            <a:ext cx="10515600" cy="465391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Overview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Access Grafana UI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Access MAUL Dashboard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 Dashboard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Export/import Dashboard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0"/>
            <a:ext cx="10515600" cy="774700"/>
          </a:xfrm>
        </p:spPr>
        <p:txBody>
          <a:bodyPr/>
          <a:lstStyle/>
          <a:p>
            <a:r>
              <a:rPr lang="en-US" b="1">
                <a:solidFill>
                  <a:srgbClr val="E6522C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774700"/>
            <a:ext cx="11172825" cy="5718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Analytics and interactive visualization tool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Analytics platform for all your metrics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Grafana supports querying Prometheus based on </a:t>
            </a:r>
            <a:r>
              <a:rPr lang="en-US" dirty="0" err="1"/>
              <a:t>PromQL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Grafana allows you  to Query, visualize ,alert on and understand your metrics no matter where they are stored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Used in combination with time series databases such as </a:t>
            </a:r>
            <a:r>
              <a:rPr lang="en-US" dirty="0" err="1"/>
              <a:t>InfluxDB</a:t>
            </a:r>
            <a:r>
              <a:rPr lang="en-US" dirty="0"/>
              <a:t>, Prometheus and Graphite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74" y="0"/>
            <a:ext cx="10515600" cy="11245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6522C"/>
                </a:solidFill>
              </a:rPr>
              <a:t>High level Architecture</a:t>
            </a:r>
            <a:endParaRPr lang="en-US" sz="222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30" y="1351915"/>
            <a:ext cx="8597265" cy="4707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55" y="0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E6522C"/>
                </a:solidFill>
              </a:rPr>
              <a:t>Access Grafana UI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13055" y="612775"/>
            <a:ext cx="9542145" cy="1308735"/>
          </a:xfrm>
        </p:spPr>
        <p:txBody>
          <a:bodyPr>
            <a:normAutofit fontScale="87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Local: </a:t>
            </a:r>
            <a:r>
              <a:rPr lang="en-US" dirty="0">
                <a:sym typeface="+mn-ea"/>
                <a:hlinkClick r:id="rId2" action="ppaction://hlinkfile"/>
              </a:rPr>
              <a:t>http://localhost:3000/dashboard/new?orgId=1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Test: </a:t>
            </a:r>
            <a:r>
              <a:rPr lang="en-US" dirty="0">
                <a:hlinkClick r:id="rId3"/>
              </a:rPr>
              <a:t>https://maul-grafana.k8s-test.opr.test.statefarm.org/?orgId=1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Prod: </a:t>
            </a:r>
            <a:r>
              <a:rPr lang="en-US" dirty="0">
                <a:sym typeface="+mn-ea"/>
                <a:hlinkClick r:id="rId4" action="ppaction://hlinkfile"/>
              </a:rPr>
              <a:t>https://maul-grafana.k8s-prod.opr.statefarm.or</a:t>
            </a:r>
            <a:r>
              <a:rPr lang="en-US" u="sng" dirty="0">
                <a:sym typeface="+mn-ea"/>
                <a:hlinkClick r:id="rId4" action="ppaction://hlinkfile"/>
              </a:rPr>
              <a:t>g/login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13055" y="2002283"/>
            <a:ext cx="11286490" cy="4704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10998200" cy="73787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sz="4000" b="1">
                <a:solidFill>
                  <a:srgbClr val="E6522C"/>
                </a:solidFill>
                <a:sym typeface="+mn-ea"/>
              </a:rPr>
              <a:t>Access MAUL Dashboard (Caas Namespace Overview)</a:t>
            </a:r>
            <a:endParaRPr lang="en-US" sz="4000" b="1">
              <a:solidFill>
                <a:srgbClr val="E6522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600" y="895350"/>
            <a:ext cx="11654790" cy="5760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0"/>
            <a:ext cx="10515600" cy="7073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  <a:sym typeface="+mn-ea"/>
              </a:rPr>
              <a:t>Add Data Source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899160"/>
            <a:ext cx="10416540" cy="5792470"/>
          </a:xfrm>
        </p:spPr>
        <p:txBody>
          <a:bodyPr/>
          <a:lstStyle/>
          <a:p>
            <a:r>
              <a:rPr lang="en-US" dirty="0"/>
              <a:t>Steps to configure Data source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10" name="Rectangles 9"/>
          <p:cNvSpPr/>
          <p:nvPr/>
        </p:nvSpPr>
        <p:spPr>
          <a:xfrm>
            <a:off x="4149090" y="3542030"/>
            <a:ext cx="6714490" cy="1932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lvl="3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Select Data Source of Add new data Source</a:t>
            </a:r>
            <a:endParaRPr lang="en-US" dirty="0"/>
          </a:p>
          <a:p>
            <a:pPr marL="1714500" lvl="3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	Provide basic detail like</a:t>
            </a:r>
            <a:endParaRPr lang="en-US" dirty="0"/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Name</a:t>
            </a:r>
            <a:endParaRPr lang="en-US" dirty="0"/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Data source URL</a:t>
            </a:r>
            <a:endParaRPr lang="en-US" dirty="0"/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Auth detail if required</a:t>
            </a:r>
            <a:endParaRPr lang="en-US" dirty="0"/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scrape interval ..</a:t>
            </a:r>
            <a:r>
              <a:rPr lang="en-US" dirty="0" err="1">
                <a:sym typeface="+mn-ea"/>
              </a:rPr>
              <a:t>etc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83615" y="2123440"/>
            <a:ext cx="2006600" cy="633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49090" y="2166620"/>
            <a:ext cx="2005965" cy="546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Setting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12355" y="2153920"/>
            <a:ext cx="2005965" cy="558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Data Source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5145" y="2419350"/>
            <a:ext cx="999490" cy="25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32220" y="2429510"/>
            <a:ext cx="951230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8404225" y="2712085"/>
            <a:ext cx="11430" cy="6604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619365" y="5474335"/>
            <a:ext cx="2540" cy="4933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17335" y="5967730"/>
            <a:ext cx="2005965" cy="558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Save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7073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  <a:sym typeface="+mn-ea"/>
              </a:rPr>
              <a:t>Add Data Source...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541" y="1106805"/>
            <a:ext cx="6207760" cy="5520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33" y="1106805"/>
            <a:ext cx="5625925" cy="5519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86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6522C"/>
                </a:solidFill>
                <a:sym typeface="+mn-ea"/>
              </a:rPr>
              <a:t>Create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7910"/>
            <a:ext cx="10915650" cy="866140"/>
          </a:xfrm>
        </p:spPr>
        <p:txBody>
          <a:bodyPr>
            <a:normAutofit/>
          </a:bodyPr>
          <a:lstStyle/>
          <a:p>
            <a:r>
              <a:rPr lang="en-US" dirty="0"/>
              <a:t>One can create Dashboard from UI by Clicking + then Create  and it will Ask to add a new Panel as below and Click on Add new Panel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36230" y="6092190"/>
            <a:ext cx="242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Click to add new panel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71"/>
          <a:stretch/>
        </p:blipFill>
        <p:spPr>
          <a:xfrm>
            <a:off x="438150" y="1924050"/>
            <a:ext cx="11316335" cy="4605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389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Grafana Basics</vt:lpstr>
      <vt:lpstr>Overview</vt:lpstr>
      <vt:lpstr>High level Architecture</vt:lpstr>
      <vt:lpstr>Access Grafana UI</vt:lpstr>
      <vt:lpstr>Access MAUL Dashboard (Caas Namespace Overview)</vt:lpstr>
      <vt:lpstr>Add Data Source </vt:lpstr>
      <vt:lpstr>Add Data Source...</vt:lpstr>
      <vt:lpstr>Create Dashboard</vt:lpstr>
      <vt:lpstr>Add Panel</vt:lpstr>
      <vt:lpstr>Metrics With PromQL</vt:lpstr>
      <vt:lpstr>Dashboard View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Rahul Mehta</dc:creator>
  <cp:lastModifiedBy>rahul</cp:lastModifiedBy>
  <cp:revision>220</cp:revision>
  <dcterms:created xsi:type="dcterms:W3CDTF">2021-06-06T12:55:00Z</dcterms:created>
  <dcterms:modified xsi:type="dcterms:W3CDTF">2021-07-09T14:58:09Z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