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85" r:id="rId5"/>
    <p:sldId id="286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69" r:id="rId17"/>
    <p:sldId id="272" r:id="rId18"/>
    <p:sldId id="279" r:id="rId19"/>
    <p:sldId id="280" r:id="rId20"/>
    <p:sldId id="273" r:id="rId21"/>
    <p:sldId id="274" r:id="rId22"/>
    <p:sldId id="282" r:id="rId23"/>
    <p:sldId id="281" r:id="rId24"/>
    <p:sldId id="275" r:id="rId25"/>
    <p:sldId id="283" r:id="rId26"/>
    <p:sldId id="276" r:id="rId27"/>
    <p:sldId id="284" r:id="rId28"/>
    <p:sldId id="277" r:id="rId29"/>
    <p:sldId id="27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612" autoAdjust="0"/>
  </p:normalViewPr>
  <p:slideViewPr>
    <p:cSldViewPr>
      <p:cViewPr varScale="1">
        <p:scale>
          <a:sx n="53" d="100"/>
          <a:sy n="53" d="100"/>
        </p:scale>
        <p:origin x="15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4D549C2-3D06-4749-9FED-AD717D3DEA94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5AB49AE-3148-497D-B652-E2DD77AE8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49C2-3D06-4749-9FED-AD717D3DEA94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49AE-3148-497D-B652-E2DD77AE8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49C2-3D06-4749-9FED-AD717D3DEA94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49AE-3148-497D-B652-E2DD77AE8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49C2-3D06-4749-9FED-AD717D3DEA94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49AE-3148-497D-B652-E2DD77AE8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49C2-3D06-4749-9FED-AD717D3DEA94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49AE-3148-497D-B652-E2DD77AE8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49C2-3D06-4749-9FED-AD717D3DEA94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49AE-3148-497D-B652-E2DD77AE8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4D549C2-3D06-4749-9FED-AD717D3DEA94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AB49AE-3148-497D-B652-E2DD77AE8A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4D549C2-3D06-4749-9FED-AD717D3DEA94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5AB49AE-3148-497D-B652-E2DD77AE8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49C2-3D06-4749-9FED-AD717D3DEA94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49AE-3148-497D-B652-E2DD77AE8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49C2-3D06-4749-9FED-AD717D3DEA94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49AE-3148-497D-B652-E2DD77AE8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49C2-3D06-4749-9FED-AD717D3DEA94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49AE-3148-497D-B652-E2DD77AE8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4D549C2-3D06-4749-9FED-AD717D3DEA94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5AB49AE-3148-497D-B652-E2DD77AE8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1714489"/>
            <a:ext cx="8629680" cy="2157424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Reactive REST APIs With Spring </a:t>
            </a:r>
            <a:r>
              <a:rPr lang="en-IN" b="1" dirty="0" err="1"/>
              <a:t>WebFlux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543428" cy="1243574"/>
          </a:xfrm>
        </p:spPr>
        <p:txBody>
          <a:bodyPr>
            <a:normAutofit/>
          </a:bodyPr>
          <a:lstStyle/>
          <a:p>
            <a:r>
              <a:rPr lang="en-US" dirty="0"/>
              <a:t>By:</a:t>
            </a:r>
          </a:p>
          <a:p>
            <a:r>
              <a:rPr lang="en-US" b="1" dirty="0" err="1"/>
              <a:t>Asim</a:t>
            </a:r>
            <a:r>
              <a:rPr lang="en-US" b="1" dirty="0"/>
              <a:t> Robinson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571480"/>
            <a:ext cx="7829576" cy="785802"/>
          </a:xfrm>
        </p:spPr>
        <p:txBody>
          <a:bodyPr/>
          <a:lstStyle/>
          <a:p>
            <a:pPr algn="ctr"/>
            <a:r>
              <a:rPr lang="en-US" dirty="0"/>
              <a:t>Spring </a:t>
            </a:r>
            <a:r>
              <a:rPr lang="en-US" dirty="0" err="1"/>
              <a:t>Webflux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4110"/>
          <a:stretch>
            <a:fillRect/>
          </a:stretch>
        </p:blipFill>
        <p:spPr bwMode="auto">
          <a:xfrm>
            <a:off x="1357290" y="1285860"/>
            <a:ext cx="629715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115328" cy="9984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Spring </a:t>
            </a:r>
            <a:r>
              <a:rPr lang="en-US" dirty="0" err="1"/>
              <a:t>Webflux</a:t>
            </a:r>
            <a:r>
              <a:rPr lang="en-US" dirty="0"/>
              <a:t> Dependencies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1714488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 a plain Spring Boot project initialized through Spring </a:t>
            </a:r>
            <a:r>
              <a:rPr lang="en-IN" dirty="0" err="1"/>
              <a:t>Initializr</a:t>
            </a:r>
            <a:r>
              <a:rPr lang="en-IN" dirty="0"/>
              <a:t>, it's enough to add a single dependency: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428868"/>
            <a:ext cx="54578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14348" y="4143380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the applications using </a:t>
            </a:r>
            <a:r>
              <a:rPr lang="en-IN" dirty="0" err="1"/>
              <a:t>Gradle</a:t>
            </a:r>
            <a:r>
              <a:rPr lang="en-IN" dirty="0"/>
              <a:t> for dependency management, Spring </a:t>
            </a:r>
            <a:r>
              <a:rPr lang="en-IN" dirty="0" err="1"/>
              <a:t>WebFlux</a:t>
            </a:r>
            <a:r>
              <a:rPr lang="en-IN" dirty="0"/>
              <a:t> can be added in the application's </a:t>
            </a:r>
            <a:r>
              <a:rPr lang="en-IN" dirty="0" err="1"/>
              <a:t>build.gradle</a:t>
            </a:r>
            <a:r>
              <a:rPr lang="en-IN" dirty="0"/>
              <a:t> file: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5" y="5000636"/>
            <a:ext cx="7410179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857232"/>
            <a:ext cx="7858180" cy="78581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Mono and Flux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1785926"/>
            <a:ext cx="8215370" cy="419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In Spring </a:t>
            </a:r>
            <a:r>
              <a:rPr lang="en-IN" dirty="0" err="1"/>
              <a:t>WebFlux</a:t>
            </a:r>
            <a:r>
              <a:rPr lang="en-IN" dirty="0"/>
              <a:t>, the data returned from any operation is packed into a reactive stream.</a:t>
            </a: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There are two types that embody this approach and are the building blocks in </a:t>
            </a:r>
            <a:r>
              <a:rPr lang="en-IN" dirty="0" err="1"/>
              <a:t>WebFlux</a:t>
            </a:r>
            <a:r>
              <a:rPr lang="en-IN" dirty="0"/>
              <a:t> applications - Mono and Flux.</a:t>
            </a: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Mono is a stream which returns zero items or a single item (0..1), whereas Flux is a stream which returns zero or more items (0..N).</a:t>
            </a: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Mono is therefore used when you're expecting a single (or none) result, such as retrieving a unique user from the database.</a:t>
            </a: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whereas Flux is used when you're expecting multiple results or a collection of some sort.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642918"/>
            <a:ext cx="7972452" cy="78580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Spring </a:t>
            </a:r>
            <a:r>
              <a:rPr lang="en-US" dirty="0" err="1"/>
              <a:t>WebFlux</a:t>
            </a:r>
            <a:r>
              <a:rPr lang="en-US" dirty="0"/>
              <a:t> Controller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1714488"/>
            <a:ext cx="80010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To mark a class as a controller, we use the @</a:t>
            </a:r>
            <a:r>
              <a:rPr lang="en-IN" dirty="0" err="1"/>
              <a:t>RestController</a:t>
            </a:r>
            <a:r>
              <a:rPr lang="en-IN" dirty="0"/>
              <a:t> annotation on a class level.</a:t>
            </a: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Having Spring </a:t>
            </a:r>
            <a:r>
              <a:rPr lang="en-IN" dirty="0" err="1"/>
              <a:t>WebFlux</a:t>
            </a:r>
            <a:r>
              <a:rPr lang="en-IN" dirty="0"/>
              <a:t> and the Reactor Core dependencies in the class path will let Spring know that the @</a:t>
            </a:r>
            <a:r>
              <a:rPr lang="en-IN" dirty="0" err="1"/>
              <a:t>RestController</a:t>
            </a:r>
            <a:r>
              <a:rPr lang="en-IN" dirty="0"/>
              <a:t> is in fact a reactive component and add support for Mono and Flux.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714356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/>
              <a:t>Spring </a:t>
            </a:r>
            <a:r>
              <a:rPr lang="en-US" dirty="0" err="1"/>
              <a:t>WebFlux</a:t>
            </a:r>
            <a:r>
              <a:rPr lang="en-US" dirty="0"/>
              <a:t> Configuration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1785926"/>
            <a:ext cx="77867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 @Configuration and @</a:t>
            </a:r>
            <a:r>
              <a:rPr lang="en-IN" dirty="0" err="1"/>
              <a:t>EnableWebFlux</a:t>
            </a:r>
            <a:r>
              <a:rPr lang="en-IN" dirty="0"/>
              <a:t> annotations mark a class as a configuration class and Spring's bean management will register it:</a:t>
            </a:r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To use or extend the existing </a:t>
            </a:r>
            <a:r>
              <a:rPr lang="en-IN" dirty="0" err="1"/>
              <a:t>WebFlux</a:t>
            </a:r>
            <a:r>
              <a:rPr lang="en-IN" dirty="0"/>
              <a:t> configuration API, you can extend the </a:t>
            </a:r>
            <a:r>
              <a:rPr lang="en-IN" dirty="0" err="1"/>
              <a:t>WebFluxConfigurer</a:t>
            </a:r>
            <a:r>
              <a:rPr lang="en-IN" dirty="0"/>
              <a:t> interface: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428868"/>
            <a:ext cx="297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4357694"/>
            <a:ext cx="58197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356" y="1571612"/>
            <a:ext cx="5357850" cy="3071818"/>
          </a:xfrm>
          <a:solidFill>
            <a:srgbClr val="008080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Demo Application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857232"/>
            <a:ext cx="7786742" cy="785818"/>
          </a:xfrm>
        </p:spPr>
        <p:txBody>
          <a:bodyPr/>
          <a:lstStyle/>
          <a:p>
            <a:pPr algn="ctr"/>
            <a:r>
              <a:rPr lang="en-US" dirty="0" err="1"/>
              <a:t>WebFluxFunctionalApp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 r="943" b="38710"/>
          <a:stretch>
            <a:fillRect/>
          </a:stretch>
        </p:blipFill>
        <p:spPr>
          <a:xfrm>
            <a:off x="642910" y="2928934"/>
            <a:ext cx="7715304" cy="30003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472" y="1785926"/>
            <a:ext cx="7643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Application class:</a:t>
            </a:r>
          </a:p>
          <a:p>
            <a:pPr marL="357188" indent="-357188">
              <a:buFont typeface="Wingdings" pitchFamily="2" charset="2"/>
              <a:buChar char="Ø"/>
            </a:pPr>
            <a:r>
              <a:rPr lang="en-IN" dirty="0"/>
              <a:t>The main() method uses Spring Boot’s </a:t>
            </a:r>
            <a:r>
              <a:rPr lang="en-IN" dirty="0" err="1"/>
              <a:t>SpringApplication.run</a:t>
            </a:r>
            <a:r>
              <a:rPr lang="en-IN" dirty="0"/>
              <a:t>() method to launch an application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714356"/>
            <a:ext cx="7901014" cy="928678"/>
          </a:xfrm>
        </p:spPr>
        <p:txBody>
          <a:bodyPr/>
          <a:lstStyle/>
          <a:p>
            <a:pPr algn="ctr"/>
            <a:r>
              <a:rPr lang="en-US" dirty="0"/>
              <a:t>Mongo Configuration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00100" y="1643050"/>
            <a:ext cx="7215238" cy="45720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714356"/>
            <a:ext cx="7901014" cy="928678"/>
          </a:xfrm>
        </p:spPr>
        <p:txBody>
          <a:bodyPr/>
          <a:lstStyle/>
          <a:p>
            <a:pPr algn="ctr"/>
            <a:r>
              <a:rPr lang="en-US" dirty="0"/>
              <a:t>Mongo Configuration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224" y="1785926"/>
            <a:ext cx="771530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/>
              <a:t>MongoConfig</a:t>
            </a:r>
            <a:r>
              <a:rPr lang="en-US" dirty="0"/>
              <a:t>. java </a:t>
            </a:r>
            <a:r>
              <a:rPr lang="en-US" dirty="0" err="1"/>
              <a:t>confogures</a:t>
            </a:r>
            <a:r>
              <a:rPr lang="en-US" dirty="0"/>
              <a:t> mongo database with the application.</a:t>
            </a: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@</a:t>
            </a:r>
            <a:r>
              <a:rPr lang="en-IN" dirty="0" err="1"/>
              <a:t>EnableReactiveMongoRepositories</a:t>
            </a:r>
            <a:r>
              <a:rPr lang="en-IN" dirty="0"/>
              <a:t> annotation carries the same attributes as the namespace element. </a:t>
            </a: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 If no base package is configured, the infrastructure scans the package of the annotated configuration class.</a:t>
            </a: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In this file we are configuring values for port and database name for Mongo db.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785794"/>
            <a:ext cx="7829576" cy="785802"/>
          </a:xfrm>
        </p:spPr>
        <p:txBody>
          <a:bodyPr/>
          <a:lstStyle/>
          <a:p>
            <a:pPr algn="ctr"/>
            <a:r>
              <a:rPr lang="en-US" dirty="0" err="1"/>
              <a:t>WebFlux</a:t>
            </a:r>
            <a:r>
              <a:rPr lang="en-US" dirty="0"/>
              <a:t> Configuration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rcRect b="41818"/>
          <a:stretch>
            <a:fillRect/>
          </a:stretch>
        </p:blipFill>
        <p:spPr>
          <a:xfrm>
            <a:off x="714348" y="1785926"/>
            <a:ext cx="7929618" cy="30003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069848"/>
          </a:xfrm>
        </p:spPr>
        <p:txBody>
          <a:bodyPr/>
          <a:lstStyle/>
          <a:p>
            <a:pPr algn="ctr"/>
            <a:r>
              <a:rPr lang="en-US" dirty="0"/>
              <a:t>Reactive Programming: Intro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1714488"/>
            <a:ext cx="78581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/>
              <a:t>Reactive programming is programming with asynchronous data streams.</a:t>
            </a:r>
            <a:endParaRPr lang="en-IN" dirty="0"/>
          </a:p>
          <a:p>
            <a:pPr marL="357188" indent="-35718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Reactive programming deals with developing non-blocking and event-driven applications built around asynchronous data streams.</a:t>
            </a:r>
          </a:p>
          <a:p>
            <a:pPr marL="357188" indent="-35718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Events, messages, calls, and even failures are going to be conveyed by a data stream. </a:t>
            </a:r>
          </a:p>
          <a:p>
            <a:pPr marL="357188" indent="-35718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With reactive programming, you observe these streams and react when a value is emitted.</a:t>
            </a:r>
          </a:p>
          <a:p>
            <a:pPr marL="357188" indent="-35718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Reactive Programming raises the level of abstraction so code in RP will likely be more concise.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785794"/>
            <a:ext cx="7829576" cy="785802"/>
          </a:xfrm>
        </p:spPr>
        <p:txBody>
          <a:bodyPr/>
          <a:lstStyle/>
          <a:p>
            <a:pPr algn="ctr"/>
            <a:r>
              <a:rPr lang="en-US" dirty="0" err="1"/>
              <a:t>WebFlux</a:t>
            </a:r>
            <a:r>
              <a:rPr lang="en-US" dirty="0"/>
              <a:t> Configuration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1857364"/>
            <a:ext cx="7643866" cy="253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For </a:t>
            </a:r>
            <a:r>
              <a:rPr lang="en-US" dirty="0"/>
              <a:t>Bootstrapping the Reactive Application </a:t>
            </a:r>
            <a:r>
              <a:rPr lang="en-IN" dirty="0"/>
              <a:t>we won't use the standard @</a:t>
            </a:r>
            <a:r>
              <a:rPr lang="en-IN" dirty="0" err="1"/>
              <a:t>SpringBootApplication</a:t>
            </a:r>
            <a:r>
              <a:rPr lang="en-IN" dirty="0"/>
              <a:t>.</a:t>
            </a:r>
          </a:p>
          <a:p>
            <a:pPr marL="357188" indent="-35718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The </a:t>
            </a:r>
            <a:r>
              <a:rPr lang="en-IN" i="1" dirty="0"/>
              <a:t>@</a:t>
            </a:r>
            <a:r>
              <a:rPr lang="en-IN" i="1" dirty="0" err="1"/>
              <a:t>EnableWebFlux</a:t>
            </a:r>
            <a:r>
              <a:rPr lang="en-IN" dirty="0"/>
              <a:t> annotation enables the standard Spring Web Reactive configuration for the application.</a:t>
            </a:r>
          </a:p>
          <a:p>
            <a:pPr marL="357188" indent="-35718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It configure a </a:t>
            </a:r>
            <a:r>
              <a:rPr lang="en-IN" dirty="0" err="1"/>
              <a:t>Netty</a:t>
            </a:r>
            <a:r>
              <a:rPr lang="en-IN" dirty="0"/>
              <a:t>-based web server. </a:t>
            </a:r>
            <a:r>
              <a:rPr lang="en-IN" dirty="0" err="1"/>
              <a:t>Netty</a:t>
            </a:r>
            <a:r>
              <a:rPr lang="en-IN" dirty="0"/>
              <a:t> is an asynchronous NIO-based framework.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785794"/>
            <a:ext cx="7929618" cy="78581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Employee Controller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00100" y="1714488"/>
            <a:ext cx="7500990" cy="450059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785794"/>
            <a:ext cx="7929618" cy="78581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Employee Controller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14348" y="2097722"/>
            <a:ext cx="7715304" cy="426023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714356"/>
            <a:ext cx="7786742" cy="7143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Employee Controller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786" y="1500174"/>
            <a:ext cx="78581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Employee controller that we have created here consists of four controller methods:</a:t>
            </a:r>
          </a:p>
          <a:p>
            <a:pPr marL="715963" indent="-357188">
              <a:buFont typeface="Wingdings" pitchFamily="2" charset="2"/>
              <a:buChar char="§"/>
            </a:pPr>
            <a:r>
              <a:rPr lang="en-US" dirty="0"/>
              <a:t>To get information of single employee by id: here we are using mono as a return type</a:t>
            </a:r>
          </a:p>
          <a:p>
            <a:pPr marL="715963" indent="-357188">
              <a:buFont typeface="Wingdings" pitchFamily="2" charset="2"/>
              <a:buChar char="§"/>
            </a:pPr>
            <a:r>
              <a:rPr lang="en-US" dirty="0"/>
              <a:t>To get information of all employees: here we are using flux as a return type.</a:t>
            </a:r>
          </a:p>
          <a:p>
            <a:pPr marL="715963" indent="-357188">
              <a:buFont typeface="Wingdings" pitchFamily="2" charset="2"/>
              <a:buChar char="§"/>
            </a:pPr>
            <a:r>
              <a:rPr lang="en-US" dirty="0"/>
              <a:t>Update employee information</a:t>
            </a:r>
          </a:p>
          <a:p>
            <a:pPr marL="715963" indent="-357188">
              <a:buFont typeface="Wingdings" pitchFamily="2" charset="2"/>
              <a:buChar char="§"/>
            </a:pPr>
            <a:r>
              <a:rPr lang="en-US" dirty="0"/>
              <a:t>Delete employee information.</a:t>
            </a: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Mono publisher here will be able to return 0or 1 element only.</a:t>
            </a: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Flux publisher Returns </a:t>
            </a:r>
            <a:r>
              <a:rPr lang="en-IN" dirty="0">
                <a:latin typeface="Calibri" pitchFamily="34" charset="0"/>
              </a:rPr>
              <a:t>0…N</a:t>
            </a:r>
            <a:r>
              <a:rPr lang="en-IN" dirty="0"/>
              <a:t> elements. </a:t>
            </a: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A Flux can be endless, meaning that it can keep emitting elements forever.</a:t>
            </a: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Also it can return a sequence of elements and then send a completion notification when it has returned all of its elements.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785794"/>
            <a:ext cx="7972452" cy="8572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Employee Model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00100" y="1571612"/>
            <a:ext cx="7429552" cy="46434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785794"/>
            <a:ext cx="7972452" cy="8572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Employee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1857364"/>
            <a:ext cx="7929618" cy="336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Employee model class define employee bean with id, name and salary as attributes.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We can define the bean with the </a:t>
            </a:r>
            <a:r>
              <a:rPr lang="en-IN" i="1" dirty="0"/>
              <a:t>request</a:t>
            </a:r>
            <a:r>
              <a:rPr lang="en-IN" dirty="0"/>
              <a:t> scope using the </a:t>
            </a:r>
            <a:r>
              <a:rPr lang="en-IN" i="1" dirty="0"/>
              <a:t>@Scope</a:t>
            </a:r>
            <a:r>
              <a:rPr lang="en-IN" dirty="0"/>
              <a:t> annotation</a:t>
            </a:r>
            <a:endParaRPr lang="en-US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The scope of a bean defines the life cycle and visibility of that bean in the contexts we use it.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With </a:t>
            </a:r>
            <a:r>
              <a:rPr lang="en-IN" i="1" dirty="0" err="1"/>
              <a:t>proxyMode</a:t>
            </a:r>
            <a:r>
              <a:rPr lang="en-IN" dirty="0"/>
              <a:t> attribute, spring creates a proxy to be injected as a dependency, and instantiates the target bean when it is needed in a request.</a:t>
            </a:r>
            <a:r>
              <a:rPr lang="en-US" dirty="0"/>
              <a:t>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714356"/>
            <a:ext cx="7829576" cy="855550"/>
          </a:xfrm>
        </p:spPr>
        <p:txBody>
          <a:bodyPr/>
          <a:lstStyle/>
          <a:p>
            <a:pPr algn="ctr"/>
            <a:r>
              <a:rPr lang="en-US" dirty="0"/>
              <a:t>Employee Repository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538" y="1643050"/>
            <a:ext cx="7286676" cy="442915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714356"/>
            <a:ext cx="7829576" cy="855550"/>
          </a:xfrm>
        </p:spPr>
        <p:txBody>
          <a:bodyPr/>
          <a:lstStyle/>
          <a:p>
            <a:pPr algn="ctr"/>
            <a:r>
              <a:rPr lang="en-US" dirty="0"/>
              <a:t>Employee Repository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7224" y="1857364"/>
            <a:ext cx="7715304" cy="336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Employee repository here links employee model class with id type integer.</a:t>
            </a: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Employee repository class extends </a:t>
            </a:r>
            <a:r>
              <a:rPr lang="en-US" dirty="0" err="1"/>
              <a:t>ReactiveMongoRepository</a:t>
            </a:r>
            <a:r>
              <a:rPr lang="en-US" dirty="0"/>
              <a:t>.</a:t>
            </a: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Mongo specific Repository interface with reactive support.</a:t>
            </a:r>
            <a:r>
              <a:rPr lang="en-US" dirty="0"/>
              <a:t> </a:t>
            </a: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This repository follows reactive paradigms and uses Project Reactor types which are built on top of Reactive Streams.</a:t>
            </a: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Interface for generic CRUD operations on a repository for a specific type. 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857232"/>
            <a:ext cx="7472386" cy="784112"/>
          </a:xfrm>
        </p:spPr>
        <p:txBody>
          <a:bodyPr/>
          <a:lstStyle/>
          <a:p>
            <a:pPr algn="ctr"/>
            <a:r>
              <a:rPr lang="en-US" dirty="0"/>
              <a:t>Employee Service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538" y="1714488"/>
            <a:ext cx="7500990" cy="457203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356" y="1571612"/>
            <a:ext cx="5357850" cy="3071818"/>
          </a:xfrm>
          <a:solidFill>
            <a:srgbClr val="008080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Thank You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356" y="1571612"/>
            <a:ext cx="5357850" cy="3071818"/>
          </a:xfrm>
          <a:solidFill>
            <a:srgbClr val="008080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Why reactive programming to build REST APIs?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928670"/>
            <a:ext cx="7972452" cy="855550"/>
          </a:xfrm>
        </p:spPr>
        <p:txBody>
          <a:bodyPr/>
          <a:lstStyle/>
          <a:p>
            <a:pPr algn="ctr"/>
            <a:r>
              <a:rPr lang="en-US" dirty="0"/>
              <a:t>Evolution of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100" y="2143116"/>
            <a:ext cx="75009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Legacy applications: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Monlithic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Not fully Distributed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Deployed in Application Server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Does not high scalability and high availability</a:t>
            </a:r>
          </a:p>
          <a:p>
            <a:endParaRPr lang="en-US" dirty="0"/>
          </a:p>
          <a:p>
            <a:r>
              <a:rPr lang="en-US" b="1" dirty="0"/>
              <a:t>Modern Applications: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Micro services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Distributed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Cloud Native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High scalability and high availability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857232"/>
            <a:ext cx="8229600" cy="1069848"/>
          </a:xfrm>
        </p:spPr>
        <p:txBody>
          <a:bodyPr/>
          <a:lstStyle/>
          <a:p>
            <a:pPr algn="ctr"/>
            <a:r>
              <a:rPr lang="en-US" dirty="0"/>
              <a:t>Issues with Traditional Approach</a:t>
            </a:r>
          </a:p>
        </p:txBody>
      </p:sp>
      <p:pic>
        <p:nvPicPr>
          <p:cNvPr id="1026" name="Picture 2" descr="C:\Users\V N KUMAR\Downloads\architec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00240"/>
            <a:ext cx="7804952" cy="321471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5572140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Traditional REST API request/response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29600" cy="928694"/>
          </a:xfrm>
        </p:spPr>
        <p:txBody>
          <a:bodyPr/>
          <a:lstStyle/>
          <a:p>
            <a:pPr algn="ctr"/>
            <a:r>
              <a:rPr lang="en-US" dirty="0"/>
              <a:t>Issues with Traditional Approach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662" y="1785926"/>
            <a:ext cx="7572428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6000" indent="-35718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Blocking and Synchronous →  </a:t>
            </a:r>
            <a:r>
              <a:rPr lang="en-IN" dirty="0"/>
              <a:t>The request thread will be waiting for any blocking I/O. Response will be send once </a:t>
            </a:r>
            <a:r>
              <a:rPr lang="en-US" dirty="0"/>
              <a:t>I/O wait is over.</a:t>
            </a:r>
          </a:p>
          <a:p>
            <a:pPr marL="396000" indent="-35718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/>
              <a:t>Thread per request → </a:t>
            </a:r>
            <a:r>
              <a:rPr lang="en-IN" dirty="0"/>
              <a:t>The web container uses a thread-per-request model. This limits the number of concurrent requests to handle.</a:t>
            </a:r>
          </a:p>
          <a:p>
            <a:pPr marL="396000" indent="-35718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/>
              <a:t>No better utilization of system resources → </a:t>
            </a:r>
            <a:r>
              <a:rPr lang="en-IN" dirty="0"/>
              <a:t>The threads will be blocking for I/O and sitting idle.</a:t>
            </a:r>
          </a:p>
          <a:p>
            <a:pPr marL="396000" indent="-35718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No backpressure support → </a:t>
            </a:r>
            <a:r>
              <a:rPr lang="en-IN" dirty="0"/>
              <a:t>If there is a sudden surge of requests the server or client outages may happen. 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429684" cy="1143008"/>
          </a:xfrm>
        </p:spPr>
        <p:txBody>
          <a:bodyPr/>
          <a:lstStyle/>
          <a:p>
            <a:pPr algn="ctr"/>
            <a:r>
              <a:rPr lang="en-US" dirty="0"/>
              <a:t>Reactive Programming as a 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1643050"/>
            <a:ext cx="81439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/>
              <a:t>Event/Message Driven→ </a:t>
            </a:r>
            <a:r>
              <a:rPr lang="en-IN" dirty="0"/>
              <a:t>The system will generate events or messages for any activity. </a:t>
            </a:r>
          </a:p>
          <a:p>
            <a:pPr algn="just">
              <a:lnSpc>
                <a:spcPct val="150000"/>
              </a:lnSpc>
            </a:pPr>
            <a:r>
              <a:rPr lang="en-IN" b="1" dirty="0"/>
              <a:t>Support for backpressure → </a:t>
            </a:r>
            <a:r>
              <a:rPr lang="en-IN" dirty="0"/>
              <a:t>Pressure from one system handled on to the other system by applying back pressure to avoid denial of service.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Predictable application response time → </a:t>
            </a:r>
            <a:r>
              <a:rPr lang="en-IN" dirty="0"/>
              <a:t>Application response time is predictable under the load.</a:t>
            </a:r>
          </a:p>
          <a:p>
            <a:pPr algn="just">
              <a:lnSpc>
                <a:spcPct val="150000"/>
              </a:lnSpc>
            </a:pPr>
            <a:r>
              <a:rPr lang="en-IN" b="1" dirty="0"/>
              <a:t>Better utilization of system resources → </a:t>
            </a:r>
            <a:r>
              <a:rPr lang="en-IN" dirty="0"/>
              <a:t>As the threads are asynchronous and non-blocking, the threads will not be hogged for the I/O.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With fewer threads, we could able to support more user requests.</a:t>
            </a:r>
          </a:p>
          <a:p>
            <a:pPr algn="just">
              <a:lnSpc>
                <a:spcPct val="150000"/>
              </a:lnSpc>
            </a:pPr>
            <a:r>
              <a:rPr lang="en-IN" b="1" dirty="0"/>
              <a:t>Move away from thread per request → </a:t>
            </a:r>
            <a:r>
              <a:rPr lang="en-IN" dirty="0"/>
              <a:t>Once the request is made, it creates an event with the server and the request thread will be released to handle other requests.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356" y="1571612"/>
            <a:ext cx="5357850" cy="3071818"/>
          </a:xfrm>
          <a:solidFill>
            <a:srgbClr val="008080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Spring </a:t>
            </a:r>
            <a:r>
              <a:rPr lang="en-IN" b="1" dirty="0" err="1">
                <a:solidFill>
                  <a:schemeClr val="bg1"/>
                </a:solidFill>
              </a:rPr>
              <a:t>Webflux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785794"/>
            <a:ext cx="7829576" cy="785802"/>
          </a:xfrm>
        </p:spPr>
        <p:txBody>
          <a:bodyPr/>
          <a:lstStyle/>
          <a:p>
            <a:pPr algn="ctr"/>
            <a:r>
              <a:rPr lang="en-US" dirty="0"/>
              <a:t>Spring </a:t>
            </a:r>
            <a:r>
              <a:rPr lang="en-US" dirty="0" err="1"/>
              <a:t>Webflux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643050"/>
            <a:ext cx="80724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 algn="just">
              <a:buFont typeface="Wingdings" pitchFamily="2" charset="2"/>
              <a:buChar char="Ø"/>
            </a:pPr>
            <a:r>
              <a:rPr lang="en-IN" dirty="0"/>
              <a:t>provides reactive, </a:t>
            </a:r>
            <a:r>
              <a:rPr lang="en-IN" dirty="0" err="1"/>
              <a:t>async</a:t>
            </a:r>
            <a:r>
              <a:rPr lang="en-IN" dirty="0"/>
              <a:t>, non-blocking programming support for web applications in an annotated Controller format similar to </a:t>
            </a:r>
            <a:r>
              <a:rPr lang="en-IN" dirty="0" err="1"/>
              <a:t>SpringMVC</a:t>
            </a:r>
            <a:r>
              <a:rPr lang="en-IN" dirty="0"/>
              <a:t>.</a:t>
            </a:r>
          </a:p>
          <a:p>
            <a:pPr marL="357188" indent="-357188" algn="just">
              <a:buFont typeface="Wingdings" pitchFamily="2" charset="2"/>
              <a:buChar char="Ø"/>
            </a:pPr>
            <a:r>
              <a:rPr lang="en-IN" dirty="0"/>
              <a:t>allow you to more efficiently leverage CPU and network resources </a:t>
            </a:r>
          </a:p>
          <a:p>
            <a:pPr marL="357188" indent="-357188" algn="just">
              <a:buFont typeface="Wingdings" pitchFamily="2" charset="2"/>
              <a:buChar char="Ø"/>
            </a:pPr>
            <a:r>
              <a:rPr lang="en-IN" dirty="0"/>
              <a:t>provide a more scalable architecture and a more responsive user experience.</a:t>
            </a:r>
          </a:p>
          <a:p>
            <a:pPr marL="357188" indent="-357188" algn="just">
              <a:buFont typeface="Wingdings" pitchFamily="2" charset="2"/>
              <a:buChar char="Ø"/>
            </a:pPr>
            <a:r>
              <a:rPr lang="en-IN" dirty="0"/>
              <a:t>The Spring Reactive Stack consists of:</a:t>
            </a:r>
          </a:p>
          <a:p>
            <a:pPr marL="715963" indent="-357188" algn="just">
              <a:buFont typeface="Wingdings" pitchFamily="2" charset="2"/>
              <a:buChar char="§"/>
            </a:pPr>
            <a:r>
              <a:rPr lang="en-IN" dirty="0"/>
              <a:t>Spring Boot 2+</a:t>
            </a:r>
          </a:p>
          <a:p>
            <a:pPr marL="715963" indent="-357188" algn="just">
              <a:buFont typeface="Wingdings" pitchFamily="2" charset="2"/>
              <a:buChar char="§"/>
            </a:pPr>
            <a:r>
              <a:rPr lang="en-IN" dirty="0"/>
              <a:t>Project Reactor</a:t>
            </a:r>
          </a:p>
          <a:p>
            <a:pPr marL="715963" indent="-357188" algn="just">
              <a:buFont typeface="Wingdings" pitchFamily="2" charset="2"/>
              <a:buChar char="§"/>
            </a:pPr>
            <a:r>
              <a:rPr lang="en-IN" dirty="0"/>
              <a:t>Spring </a:t>
            </a:r>
            <a:r>
              <a:rPr lang="en-IN" dirty="0" err="1"/>
              <a:t>WebFlux</a:t>
            </a:r>
            <a:endParaRPr lang="en-IN" dirty="0"/>
          </a:p>
          <a:p>
            <a:pPr marL="715963" indent="-357188" algn="just">
              <a:buFont typeface="Wingdings" pitchFamily="2" charset="2"/>
              <a:buChar char="§"/>
            </a:pPr>
            <a:r>
              <a:rPr lang="en-IN" dirty="0" err="1"/>
              <a:t>Netty</a:t>
            </a:r>
            <a:r>
              <a:rPr lang="en-IN" dirty="0"/>
              <a:t>(as the default web server instead of Tomcat)</a:t>
            </a:r>
          </a:p>
          <a:p>
            <a:pPr marL="715963" indent="-357188" algn="just">
              <a:buFont typeface="Wingdings" pitchFamily="2" charset="2"/>
              <a:buChar char="§"/>
            </a:pPr>
            <a:r>
              <a:rPr lang="en-IN" dirty="0"/>
              <a:t>Spring Data Reactive Repositories</a:t>
            </a:r>
          </a:p>
          <a:p>
            <a:pPr marL="357188" indent="-357188" algn="just">
              <a:buFont typeface="Wingdings" pitchFamily="2" charset="2"/>
              <a:buChar char="Ø"/>
            </a:pPr>
            <a:r>
              <a:rPr lang="en-IN" dirty="0" err="1"/>
              <a:t>WebFlux</a:t>
            </a:r>
            <a:r>
              <a:rPr lang="en-IN" dirty="0"/>
              <a:t> provides support for two paradigms:</a:t>
            </a:r>
          </a:p>
          <a:p>
            <a:pPr marL="715963" indent="-357188" algn="just">
              <a:buFont typeface="Wingdings" pitchFamily="2" charset="2"/>
              <a:buChar char="§"/>
            </a:pPr>
            <a:r>
              <a:rPr lang="en-IN" dirty="0"/>
              <a:t>Annotation-based Spring Controllers(Similar to </a:t>
            </a:r>
            <a:r>
              <a:rPr lang="en-IN" dirty="0" err="1"/>
              <a:t>SpringMVC</a:t>
            </a:r>
            <a:r>
              <a:rPr lang="en-IN" dirty="0"/>
              <a:t>)</a:t>
            </a:r>
          </a:p>
          <a:p>
            <a:pPr marL="715963" indent="-357188" algn="just">
              <a:buFont typeface="Wingdings" pitchFamily="2" charset="2"/>
              <a:buChar char="§"/>
            </a:pPr>
            <a:r>
              <a:rPr lang="en-IN" dirty="0"/>
              <a:t>Functional Endpoints that allow for functional, fluent API style routing and handler functions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149</TotalTime>
  <Words>1133</Words>
  <Application>Microsoft Office PowerPoint</Application>
  <PresentationFormat>On-screen Show (4:3)</PresentationFormat>
  <Paragraphs>116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Georgia</vt:lpstr>
      <vt:lpstr>Trebuchet MS</vt:lpstr>
      <vt:lpstr>Wingdings</vt:lpstr>
      <vt:lpstr>Wingdings 2</vt:lpstr>
      <vt:lpstr>Urban</vt:lpstr>
      <vt:lpstr>Reactive REST APIs With Spring WebFlux </vt:lpstr>
      <vt:lpstr>Reactive Programming: Intro</vt:lpstr>
      <vt:lpstr>Why reactive programming to build REST APIs?</vt:lpstr>
      <vt:lpstr>Evolution of Applications</vt:lpstr>
      <vt:lpstr>Issues with Traditional Approach</vt:lpstr>
      <vt:lpstr>Issues with Traditional Approach</vt:lpstr>
      <vt:lpstr>Reactive Programming as a solution</vt:lpstr>
      <vt:lpstr>Spring Webflux</vt:lpstr>
      <vt:lpstr>Spring Webflux</vt:lpstr>
      <vt:lpstr>Spring Webflux</vt:lpstr>
      <vt:lpstr>Spring Webflux Dependencies</vt:lpstr>
      <vt:lpstr>Mono and Flux</vt:lpstr>
      <vt:lpstr>Spring WebFlux Controller </vt:lpstr>
      <vt:lpstr>Spring WebFlux Configuration</vt:lpstr>
      <vt:lpstr>Demo Application</vt:lpstr>
      <vt:lpstr>WebFluxFunctionalApp</vt:lpstr>
      <vt:lpstr>Mongo Configuration</vt:lpstr>
      <vt:lpstr>Mongo Configuration</vt:lpstr>
      <vt:lpstr>WebFlux Configuration</vt:lpstr>
      <vt:lpstr>WebFlux Configuration</vt:lpstr>
      <vt:lpstr>Employee Controller</vt:lpstr>
      <vt:lpstr>Employee Controller</vt:lpstr>
      <vt:lpstr>Employee Controller</vt:lpstr>
      <vt:lpstr>Employee Model</vt:lpstr>
      <vt:lpstr>Employee Model</vt:lpstr>
      <vt:lpstr>Employee Repository</vt:lpstr>
      <vt:lpstr>Employee Repository</vt:lpstr>
      <vt:lpstr>Employee Service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REST APIs With Spring WebFlux</dc:title>
  <dc:creator>V N KUMAR</dc:creator>
  <cp:lastModifiedBy>1</cp:lastModifiedBy>
  <cp:revision>34</cp:revision>
  <dcterms:created xsi:type="dcterms:W3CDTF">2021-04-14T11:49:42Z</dcterms:created>
  <dcterms:modified xsi:type="dcterms:W3CDTF">2021-10-28T18:53:31Z</dcterms:modified>
</cp:coreProperties>
</file>