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12"/>
  </p:notesMasterIdLst>
  <p:sldIdLst>
    <p:sldId id="265" r:id="rId2"/>
    <p:sldId id="256" r:id="rId3"/>
    <p:sldId id="257" r:id="rId4"/>
    <p:sldId id="282" r:id="rId5"/>
    <p:sldId id="272" r:id="rId6"/>
    <p:sldId id="267" r:id="rId7"/>
    <p:sldId id="276" r:id="rId8"/>
    <p:sldId id="269" r:id="rId9"/>
    <p:sldId id="277" r:id="rId10"/>
    <p:sldId id="266" r:id="rId11"/>
  </p:sldIdLst>
  <p:sldSz cx="9144000" cy="5143500" type="screen16x9"/>
  <p:notesSz cx="6858000" cy="9144000"/>
  <p:embeddedFontLst>
    <p:embeddedFont>
      <p:font typeface="Lato" panose="020F0502020204030203" pitchFamily="34" charset="77"/>
      <p:regular r:id="rId13"/>
      <p:bold r:id="rId14"/>
      <p:italic r:id="rId15"/>
      <p:boldItalic r:id="rId16"/>
    </p:embeddedFont>
    <p:embeddedFont>
      <p:font typeface="Raleway" panose="020B0503030101060003" pitchFamily="34" charset="77"/>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66" autoAdjust="0"/>
    <p:restoredTop sz="94733"/>
  </p:normalViewPr>
  <p:slideViewPr>
    <p:cSldViewPr snapToGrid="0">
      <p:cViewPr varScale="1">
        <p:scale>
          <a:sx n="143" d="100"/>
          <a:sy n="143" d="100"/>
        </p:scale>
        <p:origin x="904" y="18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bf723f927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bf723f92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6bf723f92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6bf723f92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6bf723f92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6bf723f92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217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bf723f927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bf723f92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6451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bf723f927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bf723f92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8271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bf723f927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bf723f92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5596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6bf723f92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6bf723f92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668724" y="1405498"/>
            <a:ext cx="7688400" cy="253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r>
              <a:rPr lang="en-US" sz="3000" dirty="0"/>
              <a:t>Project Expo - Team S08</a:t>
            </a:r>
            <a:endParaRPr sz="3000" b="0" dirty="0">
              <a:highlight>
                <a:srgbClr val="FFFF00"/>
              </a:highlight>
            </a:endParaRP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24675" y="1587125"/>
            <a:ext cx="7688400" cy="253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r>
              <a:rPr lang="en" sz="3000"/>
              <a:t>Thank You</a:t>
            </a:r>
            <a:endParaRPr sz="3000" b="0">
              <a:highlight>
                <a:srgbClr val="FFFF00"/>
              </a:highlight>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229116" y="562575"/>
            <a:ext cx="8310716" cy="20626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b="0" dirty="0">
              <a:solidFill>
                <a:schemeClr val="accent1"/>
              </a:solidFill>
              <a:latin typeface="Lato"/>
              <a:ea typeface="Lato"/>
              <a:cs typeface="Lato"/>
              <a:sym typeface="Lato"/>
            </a:endParaRPr>
          </a:p>
          <a:p>
            <a:pPr marL="0" lvl="0" indent="0" algn="ctr" rtl="0">
              <a:spcBef>
                <a:spcPts val="0"/>
              </a:spcBef>
              <a:spcAft>
                <a:spcPts val="0"/>
              </a:spcAft>
              <a:buNone/>
            </a:pPr>
            <a:br>
              <a:rPr lang="en" dirty="0"/>
            </a:br>
            <a:r>
              <a:rPr lang="en-US" sz="4000" dirty="0"/>
              <a:t>Deep Fake Detection</a:t>
            </a:r>
            <a:br>
              <a:rPr lang="en" dirty="0"/>
            </a:br>
            <a:endParaRPr sz="2000" dirty="0"/>
          </a:p>
        </p:txBody>
      </p:sp>
      <p:sp>
        <p:nvSpPr>
          <p:cNvPr id="87" name="Google Shape;87;p13"/>
          <p:cNvSpPr txBox="1">
            <a:spLocks noGrp="1"/>
          </p:cNvSpPr>
          <p:nvPr>
            <p:ph type="subTitle" idx="1"/>
          </p:nvPr>
        </p:nvSpPr>
        <p:spPr>
          <a:xfrm>
            <a:off x="377972" y="3343940"/>
            <a:ext cx="5361300" cy="6498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By, </a:t>
            </a:r>
          </a:p>
          <a:p>
            <a:pPr marL="0" lvl="0" indent="0" algn="l" rtl="0">
              <a:spcBef>
                <a:spcPts val="0"/>
              </a:spcBef>
              <a:spcAft>
                <a:spcPts val="0"/>
              </a:spcAft>
              <a:buNone/>
            </a:pPr>
            <a:endParaRPr lang="en" dirty="0"/>
          </a:p>
          <a:p>
            <a:pPr marL="0" indent="0"/>
            <a:r>
              <a:rPr lang="en-US" dirty="0"/>
              <a:t>Atul Shah</a:t>
            </a:r>
            <a:endParaRPr lang="en" dirty="0"/>
          </a:p>
          <a:p>
            <a:pPr marL="0" lvl="0" indent="0" algn="l" rtl="0">
              <a:spcBef>
                <a:spcPts val="0"/>
              </a:spcBef>
              <a:spcAft>
                <a:spcPts val="0"/>
              </a:spcAft>
              <a:buNone/>
            </a:pPr>
            <a:r>
              <a:rPr lang="en" dirty="0"/>
              <a:t>Shailesha Maganahalli</a:t>
            </a:r>
            <a:endParaRPr dirty="0"/>
          </a:p>
          <a:p>
            <a:pPr marL="0" lvl="0" indent="0" algn="l" rtl="0">
              <a:spcBef>
                <a:spcPts val="0"/>
              </a:spcBef>
              <a:spcAft>
                <a:spcPts val="0"/>
              </a:spcAft>
              <a:buNone/>
            </a:pPr>
            <a:r>
              <a:rPr lang="en" dirty="0"/>
              <a:t>Shreyus Puthiyapurail</a:t>
            </a:r>
          </a:p>
          <a:p>
            <a:pPr marL="0" indent="0"/>
            <a:r>
              <a:rPr lang="en-US" dirty="0"/>
              <a:t>Srilalitha Veerubhotla</a:t>
            </a:r>
            <a:endParaRPr dirty="0"/>
          </a:p>
          <a:p>
            <a:pPr marL="0" lvl="0" indent="0" algn="l" rtl="0">
              <a:spcBef>
                <a:spcPts val="0"/>
              </a:spcBef>
              <a:spcAft>
                <a:spcPts val="0"/>
              </a:spcAft>
              <a:buNone/>
            </a:pPr>
            <a:endParaRPr dirty="0"/>
          </a:p>
        </p:txBody>
      </p:sp>
      <p:sp>
        <p:nvSpPr>
          <p:cNvPr id="5" name="Google Shape;87;p13"/>
          <p:cNvSpPr txBox="1">
            <a:spLocks/>
          </p:cNvSpPr>
          <p:nvPr/>
        </p:nvSpPr>
        <p:spPr>
          <a:xfrm>
            <a:off x="4797469" y="4493688"/>
            <a:ext cx="4409380" cy="6498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r>
              <a:rPr lang="en" dirty="0"/>
              <a:t>CMPE 295B Sec 48 – Masters Project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66496"/>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Significance of Deep Fake Detection</a:t>
            </a:r>
            <a:endParaRPr sz="2400" dirty="0"/>
          </a:p>
        </p:txBody>
      </p:sp>
      <p:sp>
        <p:nvSpPr>
          <p:cNvPr id="93" name="Google Shape;93;p14"/>
          <p:cNvSpPr txBox="1">
            <a:spLocks noGrp="1"/>
          </p:cNvSpPr>
          <p:nvPr>
            <p:ph type="title"/>
          </p:nvPr>
        </p:nvSpPr>
        <p:spPr>
          <a:xfrm>
            <a:off x="774570" y="2077061"/>
            <a:ext cx="7688400" cy="2538300"/>
          </a:xfrm>
          <a:prstGeom prst="rect">
            <a:avLst/>
          </a:prstGeom>
        </p:spPr>
        <p:txBody>
          <a:bodyPr spcFirstLastPara="1" wrap="square" lIns="91425" tIns="91425" rIns="91425" bIns="91425" anchor="t" anchorCtr="0">
            <a:noAutofit/>
          </a:bodyPr>
          <a:lstStyle/>
          <a:p>
            <a:r>
              <a:rPr lang="en-US" sz="1600" b="0" dirty="0">
                <a:sym typeface="Arial"/>
              </a:rPr>
              <a:t>	</a:t>
            </a:r>
            <a:r>
              <a:rPr lang="en-US" sz="1400" b="0" dirty="0"/>
              <a:t>DeepFake – derived from the combination of words ‘Deep Learning’ and ‘Fake’ - is a process of synthesizing seemingly real but fake images or videos by face swapping and manipulation of original content using deep learning technology.</a:t>
            </a:r>
            <a:br>
              <a:rPr lang="en-US" sz="1400" b="0" dirty="0"/>
            </a:br>
            <a:br>
              <a:rPr lang="en-US" sz="1400" b="0" dirty="0"/>
            </a:br>
            <a:r>
              <a:rPr lang="en-US" sz="1400" b="0" dirty="0"/>
              <a:t>	Deep Fake’s Definity need a high attention in today’s world of searching truthiness. False information is highly spread day-to-day especially in social media. Applications like this will find out the original truth and let the user benefit with right information among the videos.</a:t>
            </a:r>
            <a:br>
              <a:rPr lang="en-US" sz="1400" b="0" dirty="0"/>
            </a:br>
            <a:br>
              <a:rPr lang="en-US" sz="1400" b="0" dirty="0"/>
            </a:br>
            <a:br>
              <a:rPr lang="en-US" sz="1400" b="0" dirty="0"/>
            </a:br>
            <a:br>
              <a:rPr lang="en-US" sz="1800" dirty="0">
                <a:effectLst/>
                <a:latin typeface="Times New Roman" panose="02020603050405020304" pitchFamily="18" charset="0"/>
                <a:ea typeface="Times New Roman" panose="02020603050405020304" pitchFamily="18" charset="0"/>
              </a:rPr>
            </a:br>
            <a:br>
              <a:rPr lang="en-US" sz="1400" b="0" dirty="0"/>
            </a:br>
            <a:r>
              <a:rPr lang="en-US" sz="1400" b="0" dirty="0"/>
              <a:t>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66496"/>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Objective of Deep Fake Detection</a:t>
            </a:r>
            <a:endParaRPr sz="2400" dirty="0"/>
          </a:p>
        </p:txBody>
      </p:sp>
      <p:sp>
        <p:nvSpPr>
          <p:cNvPr id="93" name="Google Shape;93;p14"/>
          <p:cNvSpPr txBox="1">
            <a:spLocks noGrp="1"/>
          </p:cNvSpPr>
          <p:nvPr>
            <p:ph type="title"/>
          </p:nvPr>
        </p:nvSpPr>
        <p:spPr>
          <a:xfrm>
            <a:off x="812148" y="1901696"/>
            <a:ext cx="7688400" cy="1004342"/>
          </a:xfrm>
          <a:prstGeom prst="rect">
            <a:avLst/>
          </a:prstGeom>
        </p:spPr>
        <p:txBody>
          <a:bodyPr spcFirstLastPara="1" wrap="square" lIns="91425" tIns="91425" rIns="91425" bIns="91425" anchor="t" anchorCtr="0">
            <a:noAutofit/>
          </a:bodyPr>
          <a:lstStyle/>
          <a:p>
            <a:pPr algn="l"/>
            <a:r>
              <a:rPr lang="en-US" sz="1600" b="0" dirty="0">
                <a:sym typeface="Arial"/>
              </a:rPr>
              <a:t>	</a:t>
            </a:r>
            <a:r>
              <a:rPr lang="en-US" sz="1400" b="0" dirty="0"/>
              <a:t> In our project, User can scan YouTube link, local pre-stored mp4 files or using chrome extension can scan browsing videos to identify if the video is fake or real and the percentage of fakeness in the video.</a:t>
            </a:r>
            <a:endParaRPr sz="1400" b="0" dirty="0"/>
          </a:p>
        </p:txBody>
      </p:sp>
      <p:pic>
        <p:nvPicPr>
          <p:cNvPr id="4" name="Picture 3">
            <a:extLst>
              <a:ext uri="{FF2B5EF4-FFF2-40B4-BE49-F238E27FC236}">
                <a16:creationId xmlns:a16="http://schemas.microsoft.com/office/drawing/2014/main" id="{655E540D-1773-4383-AE22-877EE9E56D4A}"/>
              </a:ext>
            </a:extLst>
          </p:cNvPr>
          <p:cNvPicPr/>
          <p:nvPr/>
        </p:nvPicPr>
        <p:blipFill>
          <a:blip r:embed="rId3"/>
          <a:stretch>
            <a:fillRect/>
          </a:stretch>
        </p:blipFill>
        <p:spPr>
          <a:xfrm>
            <a:off x="1985375" y="2818356"/>
            <a:ext cx="4866361" cy="1759247"/>
          </a:xfrm>
          <a:prstGeom prst="rect">
            <a:avLst/>
          </a:prstGeom>
        </p:spPr>
      </p:pic>
    </p:spTree>
    <p:extLst>
      <p:ext uri="{BB962C8B-B14F-4D97-AF65-F5344CB8AC3E}">
        <p14:creationId xmlns:p14="http://schemas.microsoft.com/office/powerpoint/2010/main" val="2808897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794964" y="1893375"/>
            <a:ext cx="7688400" cy="2538300"/>
          </a:xfrm>
          <a:prstGeom prst="rect">
            <a:avLst/>
          </a:prstGeom>
        </p:spPr>
        <p:txBody>
          <a:bodyPr spcFirstLastPara="1" wrap="square" lIns="91425" tIns="91425" rIns="91425" bIns="91425" anchor="t" anchorCtr="0">
            <a:noAutofit/>
          </a:bodyPr>
          <a:lstStyle/>
          <a:p>
            <a:r>
              <a:rPr lang="en-US" sz="1100" b="0" dirty="0"/>
              <a:t>We used Face Forensics dataset</a:t>
            </a:r>
            <a:br>
              <a:rPr lang="en-US" sz="1100" b="0" dirty="0"/>
            </a:br>
            <a:br>
              <a:rPr lang="en-US" sz="1100" b="0" dirty="0"/>
            </a:br>
            <a:r>
              <a:rPr lang="en-US" sz="1100" b="0" dirty="0"/>
              <a:t>	Face Forensics++ is a forensics dataset which is benchmarked datasets in the deep fake’s it consists of 1000 originally collected videos and labelled using different manipulation methods like deep fakes, Face2Face, Face Swap and Neural Textures.</a:t>
            </a:r>
            <a:br>
              <a:rPr lang="en-US" sz="1100" b="0" dirty="0"/>
            </a:br>
            <a:br>
              <a:rPr lang="en-US" sz="1100" b="0" dirty="0"/>
            </a:br>
            <a:r>
              <a:rPr lang="en-US" sz="1100" b="0" dirty="0"/>
              <a:t>	There are 977 videos which are been collected from YouTube and contains clear face tracking without occlusions. This helps us to tap the methods used for video forgery generation. By ensuring the high-quality video selection collected videos have resolution greater than 480pixels.</a:t>
            </a:r>
            <a:br>
              <a:rPr lang="en-US" sz="1000" b="1" i="0" dirty="0">
                <a:solidFill>
                  <a:srgbClr val="000000"/>
                </a:solidFill>
                <a:effectLst/>
                <a:latin typeface="Arial" panose="020B0604020202020204" pitchFamily="34" charset="0"/>
              </a:rPr>
            </a:br>
            <a:br>
              <a:rPr lang="en-US" sz="1000" b="0" dirty="0"/>
            </a:br>
            <a:br>
              <a:rPr lang="en-US" sz="1000" b="0" dirty="0"/>
            </a:br>
            <a:endParaRPr sz="1000" dirty="0"/>
          </a:p>
          <a:p>
            <a:pPr marL="0" lvl="0" indent="0" algn="l" rtl="0">
              <a:spcBef>
                <a:spcPts val="0"/>
              </a:spcBef>
              <a:spcAft>
                <a:spcPts val="0"/>
              </a:spcAft>
              <a:buNone/>
            </a:pPr>
            <a:endParaRPr sz="1000" dirty="0"/>
          </a:p>
          <a:p>
            <a:pPr marL="0" lvl="0" indent="0" algn="l" rtl="0">
              <a:spcBef>
                <a:spcPts val="0"/>
              </a:spcBef>
              <a:spcAft>
                <a:spcPts val="0"/>
              </a:spcAft>
              <a:buNone/>
            </a:pPr>
            <a:endParaRPr sz="1000" dirty="0"/>
          </a:p>
          <a:p>
            <a:pPr marL="0" lvl="0" indent="0" algn="l" rtl="0">
              <a:spcBef>
                <a:spcPts val="0"/>
              </a:spcBef>
              <a:spcAft>
                <a:spcPts val="0"/>
              </a:spcAft>
              <a:buNone/>
            </a:pPr>
            <a:endParaRPr sz="1000" dirty="0"/>
          </a:p>
        </p:txBody>
      </p:sp>
      <p:sp>
        <p:nvSpPr>
          <p:cNvPr id="7" name="TextBox 6">
            <a:extLst>
              <a:ext uri="{FF2B5EF4-FFF2-40B4-BE49-F238E27FC236}">
                <a16:creationId xmlns:a16="http://schemas.microsoft.com/office/drawing/2014/main" id="{AC55A034-BBC1-424D-BC6F-05145A1B0981}"/>
              </a:ext>
            </a:extLst>
          </p:cNvPr>
          <p:cNvSpPr txBox="1"/>
          <p:nvPr/>
        </p:nvSpPr>
        <p:spPr>
          <a:xfrm>
            <a:off x="728329" y="1400932"/>
            <a:ext cx="5801161" cy="492443"/>
          </a:xfrm>
          <a:prstGeom prst="rect">
            <a:avLst/>
          </a:prstGeom>
          <a:noFill/>
        </p:spPr>
        <p:txBody>
          <a:bodyPr wrap="square" rtlCol="0">
            <a:spAutoFit/>
          </a:bodyPr>
          <a:lstStyle/>
          <a:p>
            <a:r>
              <a:rPr lang="en-US" sz="2600" b="1" dirty="0">
                <a:solidFill>
                  <a:schemeClr val="dk2"/>
                </a:solidFill>
                <a:latin typeface="Raleway"/>
                <a:ea typeface="Raleway"/>
                <a:cs typeface="Raleway"/>
                <a:sym typeface="Raleway"/>
              </a:rPr>
              <a:t>Data Set</a:t>
            </a:r>
          </a:p>
        </p:txBody>
      </p:sp>
    </p:spTree>
    <p:extLst>
      <p:ext uri="{BB962C8B-B14F-4D97-AF65-F5344CB8AC3E}">
        <p14:creationId xmlns:p14="http://schemas.microsoft.com/office/powerpoint/2010/main" val="1733789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524675" y="1587125"/>
            <a:ext cx="7688400" cy="253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7" name="TextBox 6">
            <a:extLst>
              <a:ext uri="{FF2B5EF4-FFF2-40B4-BE49-F238E27FC236}">
                <a16:creationId xmlns:a16="http://schemas.microsoft.com/office/drawing/2014/main" id="{AC55A034-BBC1-424D-BC6F-05145A1B0981}"/>
              </a:ext>
            </a:extLst>
          </p:cNvPr>
          <p:cNvSpPr txBox="1"/>
          <p:nvPr/>
        </p:nvSpPr>
        <p:spPr>
          <a:xfrm>
            <a:off x="696432" y="1340903"/>
            <a:ext cx="7702064" cy="492443"/>
          </a:xfrm>
          <a:prstGeom prst="rect">
            <a:avLst/>
          </a:prstGeom>
          <a:noFill/>
        </p:spPr>
        <p:txBody>
          <a:bodyPr wrap="square" rtlCol="0">
            <a:spAutoFit/>
          </a:bodyPr>
          <a:lstStyle/>
          <a:p>
            <a:r>
              <a:rPr lang="en-US" sz="2600" b="1" dirty="0">
                <a:solidFill>
                  <a:schemeClr val="dk2"/>
                </a:solidFill>
                <a:latin typeface="Raleway"/>
                <a:ea typeface="Raleway"/>
                <a:cs typeface="Raleway"/>
                <a:sym typeface="Raleway"/>
              </a:rPr>
              <a:t>Model Architecture - Xception</a:t>
            </a:r>
          </a:p>
        </p:txBody>
      </p:sp>
      <p:pic>
        <p:nvPicPr>
          <p:cNvPr id="6" name="Picture 5">
            <a:extLst>
              <a:ext uri="{FF2B5EF4-FFF2-40B4-BE49-F238E27FC236}">
                <a16:creationId xmlns:a16="http://schemas.microsoft.com/office/drawing/2014/main" id="{0A6578DC-A9F6-4660-8A56-3CF64543611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235896" y="2015440"/>
            <a:ext cx="3846526" cy="2589429"/>
          </a:xfrm>
          <a:prstGeom prst="rect">
            <a:avLst/>
          </a:prstGeom>
        </p:spPr>
      </p:pic>
      <p:sp>
        <p:nvSpPr>
          <p:cNvPr id="8" name="TextBox 7">
            <a:extLst>
              <a:ext uri="{FF2B5EF4-FFF2-40B4-BE49-F238E27FC236}">
                <a16:creationId xmlns:a16="http://schemas.microsoft.com/office/drawing/2014/main" id="{F44B7FE4-6D8E-4FD1-8334-A66283E0920B}"/>
              </a:ext>
            </a:extLst>
          </p:cNvPr>
          <p:cNvSpPr txBox="1"/>
          <p:nvPr/>
        </p:nvSpPr>
        <p:spPr>
          <a:xfrm>
            <a:off x="2937353" y="4604869"/>
            <a:ext cx="2286000" cy="307777"/>
          </a:xfrm>
          <a:prstGeom prst="rect">
            <a:avLst/>
          </a:prstGeom>
          <a:noFill/>
        </p:spPr>
        <p:txBody>
          <a:bodyPr wrap="square">
            <a:spAutoFit/>
          </a:bodyPr>
          <a:lstStyle/>
          <a:p>
            <a:r>
              <a:rPr lang="en-US" sz="1400" dirty="0">
                <a:effectLst/>
                <a:latin typeface="Times New Roman" panose="02020603050405020304" pitchFamily="18" charset="0"/>
                <a:ea typeface="Times New Roman" panose="02020603050405020304" pitchFamily="18" charset="0"/>
              </a:rPr>
              <a:t>Xception Model Architecture</a:t>
            </a:r>
            <a:endParaRPr lang="en-US" dirty="0"/>
          </a:p>
        </p:txBody>
      </p:sp>
    </p:spTree>
    <p:extLst>
      <p:ext uri="{BB962C8B-B14F-4D97-AF65-F5344CB8AC3E}">
        <p14:creationId xmlns:p14="http://schemas.microsoft.com/office/powerpoint/2010/main" val="903293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0D68A-FB4C-DE49-ACF8-665063B8148C}"/>
              </a:ext>
            </a:extLst>
          </p:cNvPr>
          <p:cNvSpPr>
            <a:spLocks noGrp="1"/>
          </p:cNvSpPr>
          <p:nvPr>
            <p:ph type="title"/>
          </p:nvPr>
        </p:nvSpPr>
        <p:spPr/>
        <p:txBody>
          <a:bodyPr/>
          <a:lstStyle/>
          <a:p>
            <a:r>
              <a:rPr lang="en-US" dirty="0"/>
              <a:t>Kubernetes</a:t>
            </a:r>
          </a:p>
        </p:txBody>
      </p:sp>
      <p:pic>
        <p:nvPicPr>
          <p:cNvPr id="3" name="Picture 2">
            <a:extLst>
              <a:ext uri="{FF2B5EF4-FFF2-40B4-BE49-F238E27FC236}">
                <a16:creationId xmlns:a16="http://schemas.microsoft.com/office/drawing/2014/main" id="{2F8B0DEC-EA82-E94C-A196-718FB93518AE}"/>
              </a:ext>
            </a:extLst>
          </p:cNvPr>
          <p:cNvPicPr>
            <a:picLocks noChangeAspect="1"/>
          </p:cNvPicPr>
          <p:nvPr/>
        </p:nvPicPr>
        <p:blipFill>
          <a:blip r:embed="rId2"/>
          <a:stretch>
            <a:fillRect/>
          </a:stretch>
        </p:blipFill>
        <p:spPr>
          <a:xfrm>
            <a:off x="2164701" y="1876868"/>
            <a:ext cx="4139302" cy="1887727"/>
          </a:xfrm>
          <a:prstGeom prst="rect">
            <a:avLst/>
          </a:prstGeom>
        </p:spPr>
      </p:pic>
      <p:pic>
        <p:nvPicPr>
          <p:cNvPr id="5" name="Picture 4">
            <a:extLst>
              <a:ext uri="{FF2B5EF4-FFF2-40B4-BE49-F238E27FC236}">
                <a16:creationId xmlns:a16="http://schemas.microsoft.com/office/drawing/2014/main" id="{C00F9A63-3A5D-9441-84F2-EC6D73FDC22D}"/>
              </a:ext>
            </a:extLst>
          </p:cNvPr>
          <p:cNvPicPr>
            <a:picLocks noChangeAspect="1"/>
          </p:cNvPicPr>
          <p:nvPr/>
        </p:nvPicPr>
        <p:blipFill>
          <a:blip r:embed="rId3"/>
          <a:stretch>
            <a:fillRect/>
          </a:stretch>
        </p:blipFill>
        <p:spPr>
          <a:xfrm>
            <a:off x="729450" y="3883630"/>
            <a:ext cx="6781003" cy="921460"/>
          </a:xfrm>
          <a:prstGeom prst="rect">
            <a:avLst/>
          </a:prstGeom>
        </p:spPr>
      </p:pic>
    </p:spTree>
    <p:extLst>
      <p:ext uri="{BB962C8B-B14F-4D97-AF65-F5344CB8AC3E}">
        <p14:creationId xmlns:p14="http://schemas.microsoft.com/office/powerpoint/2010/main" val="3581218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5" name="Title 4"/>
          <p:cNvSpPr>
            <a:spLocks noGrp="1"/>
          </p:cNvSpPr>
          <p:nvPr>
            <p:ph type="title"/>
          </p:nvPr>
        </p:nvSpPr>
        <p:spPr>
          <a:xfrm>
            <a:off x="727800" y="1395190"/>
            <a:ext cx="7688400" cy="535200"/>
          </a:xfrm>
        </p:spPr>
        <p:txBody>
          <a:bodyPr/>
          <a:lstStyle/>
          <a:p>
            <a:r>
              <a:rPr lang="en-US" dirty="0"/>
              <a:t>Model Demo</a:t>
            </a:r>
          </a:p>
        </p:txBody>
      </p:sp>
      <p:sp>
        <p:nvSpPr>
          <p:cNvPr id="2" name="TextBox 1">
            <a:extLst>
              <a:ext uri="{FF2B5EF4-FFF2-40B4-BE49-F238E27FC236}">
                <a16:creationId xmlns:a16="http://schemas.microsoft.com/office/drawing/2014/main" id="{60750A44-A6B7-B64B-B391-E5A8F988D913}"/>
              </a:ext>
            </a:extLst>
          </p:cNvPr>
          <p:cNvSpPr txBox="1"/>
          <p:nvPr/>
        </p:nvSpPr>
        <p:spPr>
          <a:xfrm>
            <a:off x="2276605" y="2571750"/>
            <a:ext cx="4590789" cy="1200329"/>
          </a:xfrm>
          <a:prstGeom prst="rect">
            <a:avLst/>
          </a:prstGeom>
          <a:noFill/>
        </p:spPr>
        <p:txBody>
          <a:bodyPr wrap="square" rtlCol="0">
            <a:spAutoFit/>
          </a:bodyPr>
          <a:lstStyle/>
          <a:p>
            <a:r>
              <a:rPr lang="en-US" sz="3600" dirty="0"/>
              <a:t>Let’s View The Deep Fake Video Detection</a:t>
            </a:r>
          </a:p>
        </p:txBody>
      </p:sp>
    </p:spTree>
    <p:extLst>
      <p:ext uri="{BB962C8B-B14F-4D97-AF65-F5344CB8AC3E}">
        <p14:creationId xmlns:p14="http://schemas.microsoft.com/office/powerpoint/2010/main" val="1309363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2B379-5CF7-8343-B558-4C41DD454F41}"/>
              </a:ext>
            </a:extLst>
          </p:cNvPr>
          <p:cNvSpPr>
            <a:spLocks noGrp="1"/>
          </p:cNvSpPr>
          <p:nvPr>
            <p:ph type="title"/>
          </p:nvPr>
        </p:nvSpPr>
        <p:spPr/>
        <p:txBody>
          <a:bodyPr/>
          <a:lstStyle/>
          <a:p>
            <a:r>
              <a:rPr lang="en-US" dirty="0"/>
              <a:t>Deep Fake Detection</a:t>
            </a:r>
          </a:p>
        </p:txBody>
      </p:sp>
      <p:sp>
        <p:nvSpPr>
          <p:cNvPr id="5" name="TextBox 4">
            <a:extLst>
              <a:ext uri="{FF2B5EF4-FFF2-40B4-BE49-F238E27FC236}">
                <a16:creationId xmlns:a16="http://schemas.microsoft.com/office/drawing/2014/main" id="{FB191DDD-4F74-DD4B-8256-DE7243F7DA1D}"/>
              </a:ext>
            </a:extLst>
          </p:cNvPr>
          <p:cNvSpPr txBox="1"/>
          <p:nvPr/>
        </p:nvSpPr>
        <p:spPr>
          <a:xfrm>
            <a:off x="6612848" y="2641171"/>
            <a:ext cx="2531152" cy="523220"/>
          </a:xfrm>
          <a:prstGeom prst="rect">
            <a:avLst/>
          </a:prstGeom>
          <a:noFill/>
        </p:spPr>
        <p:txBody>
          <a:bodyPr wrap="square" rtlCol="0">
            <a:spAutoFit/>
          </a:bodyPr>
          <a:lstStyle/>
          <a:p>
            <a:r>
              <a:rPr lang="en-US" dirty="0"/>
              <a:t>Application: </a:t>
            </a:r>
          </a:p>
          <a:p>
            <a:r>
              <a:rPr lang="en-US" dirty="0"/>
              <a:t>http://35.184.128.190:5008/</a:t>
            </a:r>
          </a:p>
        </p:txBody>
      </p:sp>
      <p:pic>
        <p:nvPicPr>
          <p:cNvPr id="6" name="Picture 5">
            <a:extLst>
              <a:ext uri="{FF2B5EF4-FFF2-40B4-BE49-F238E27FC236}">
                <a16:creationId xmlns:a16="http://schemas.microsoft.com/office/drawing/2014/main" id="{CC4CDA39-A620-48C4-994E-ABD389621DC7}"/>
              </a:ext>
            </a:extLst>
          </p:cNvPr>
          <p:cNvPicPr>
            <a:picLocks noChangeAspect="1"/>
          </p:cNvPicPr>
          <p:nvPr/>
        </p:nvPicPr>
        <p:blipFill>
          <a:blip r:embed="rId2"/>
          <a:stretch>
            <a:fillRect/>
          </a:stretch>
        </p:blipFill>
        <p:spPr>
          <a:xfrm>
            <a:off x="1265129" y="1987673"/>
            <a:ext cx="2244964" cy="2946863"/>
          </a:xfrm>
          <a:prstGeom prst="rect">
            <a:avLst/>
          </a:prstGeom>
        </p:spPr>
      </p:pic>
      <p:pic>
        <p:nvPicPr>
          <p:cNvPr id="8" name="Picture 7">
            <a:extLst>
              <a:ext uri="{FF2B5EF4-FFF2-40B4-BE49-F238E27FC236}">
                <a16:creationId xmlns:a16="http://schemas.microsoft.com/office/drawing/2014/main" id="{14D7BD1B-6AF9-44D2-A6CD-F04B94BC758D}"/>
              </a:ext>
            </a:extLst>
          </p:cNvPr>
          <p:cNvPicPr>
            <a:picLocks noChangeAspect="1"/>
          </p:cNvPicPr>
          <p:nvPr/>
        </p:nvPicPr>
        <p:blipFill>
          <a:blip r:embed="rId3"/>
          <a:stretch>
            <a:fillRect/>
          </a:stretch>
        </p:blipFill>
        <p:spPr>
          <a:xfrm>
            <a:off x="4102274" y="1968802"/>
            <a:ext cx="2304789" cy="2958470"/>
          </a:xfrm>
          <a:prstGeom prst="rect">
            <a:avLst/>
          </a:prstGeom>
        </p:spPr>
      </p:pic>
    </p:spTree>
    <p:extLst>
      <p:ext uri="{BB962C8B-B14F-4D97-AF65-F5344CB8AC3E}">
        <p14:creationId xmlns:p14="http://schemas.microsoft.com/office/powerpoint/2010/main" val="3390181374"/>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13611</TotalTime>
  <Words>306</Words>
  <Application>Microsoft Macintosh PowerPoint</Application>
  <PresentationFormat>On-screen Show (16:9)</PresentationFormat>
  <Paragraphs>35</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Lato</vt:lpstr>
      <vt:lpstr>Times New Roman</vt:lpstr>
      <vt:lpstr>Raleway</vt:lpstr>
      <vt:lpstr>Arial</vt:lpstr>
      <vt:lpstr>Streamline</vt:lpstr>
      <vt:lpstr>  Project Expo - Team S08   </vt:lpstr>
      <vt:lpstr>  Deep Fake Detection </vt:lpstr>
      <vt:lpstr>Significance of Deep Fake Detection</vt:lpstr>
      <vt:lpstr>Objective of Deep Fake Detection</vt:lpstr>
      <vt:lpstr>We used Face Forensics dataset   Face Forensics++ is a forensics dataset which is benchmarked datasets in the deep fake’s it consists of 1000 originally collected videos and labelled using different manipulation methods like deep fakes, Face2Face, Face Swap and Neural Textures.   There are 977 videos which are been collected from YouTube and contains clear face tracking without occlusions. This helps us to tap the methods used for video forgery generation. By ensuring the high-quality video selection collected videos have resolution greater than 480pixels.      </vt:lpstr>
      <vt:lpstr>    </vt:lpstr>
      <vt:lpstr>Kubernetes</vt:lpstr>
      <vt:lpstr>Model Demo</vt:lpstr>
      <vt:lpstr>Deep Fake Detection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 Movie Success Prediction</dc:title>
  <dc:creator>Shailesha Prasad Maganahalli -X (shmagana - INFOSYS LIMITED at Cisco)</dc:creator>
  <cp:lastModifiedBy>shreyus puthiyapurail</cp:lastModifiedBy>
  <cp:revision>89</cp:revision>
  <dcterms:modified xsi:type="dcterms:W3CDTF">2021-05-15T03:04:38Z</dcterms:modified>
</cp:coreProperties>
</file>