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177E8E8-C309-4204-9101-951B27CB3E59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0" autoAdjust="0"/>
  </p:normalViewPr>
  <p:slideViewPr>
    <p:cSldViewPr snapToGrid="0" showGuides="1">
      <p:cViewPr varScale="1">
        <p:scale>
          <a:sx n="111" d="100"/>
          <a:sy n="111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378C8-6D87-4318-8480-D8A0818378F3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83D81-7907-4E80-8F6A-E347AC668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94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188E8-F5A3-425D-B188-E32F6158AF5C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F07C2-0DCD-4E88-8A0A-FDD9E9FA8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71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054443" y="1761098"/>
            <a:ext cx="11557687" cy="2916362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17406D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937893" y="2328998"/>
            <a:ext cx="0" cy="184646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4686300" y="2920492"/>
            <a:ext cx="7176186" cy="66347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제목 편집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43483" y="6412633"/>
            <a:ext cx="5505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E2E2E2"/>
                </a:solidFill>
                <a:effectLst/>
                <a:uLnTx/>
                <a:uFillTx/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Copyright ⓒ Mobile App Lab. All rights reserved.  </a:t>
            </a:r>
            <a:endParaRPr kumimoji="1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E2E2E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2" descr="D:\Files\Dropbox\Public\Study\논문준비\인천대로고\INU 시그니처_png\INU 시그니처 좌우조합_국영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9" y="125191"/>
            <a:ext cx="2317204" cy="5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2"/>
          <p:cNvSpPr txBox="1">
            <a:spLocks/>
          </p:cNvSpPr>
          <p:nvPr/>
        </p:nvSpPr>
        <p:spPr>
          <a:xfrm>
            <a:off x="2507907" y="5245360"/>
            <a:ext cx="7176186" cy="663478"/>
          </a:xfrm>
          <a:prstGeom prst="rect">
            <a:avLst/>
          </a:prstGeom>
        </p:spPr>
        <p:txBody>
          <a:bodyPr/>
          <a:lstStyle>
            <a:lvl1pPr algn="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2000" dirty="0" smtClean="0">
                <a:solidFill>
                  <a:srgbClr val="1740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Professor</a:t>
            </a:r>
            <a:r>
              <a:rPr lang="en-US" altLang="ko-KR" sz="2000" baseline="0" dirty="0" smtClean="0">
                <a:solidFill>
                  <a:srgbClr val="1740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Kyung Koo Jun</a:t>
            </a:r>
          </a:p>
          <a:p>
            <a:pPr algn="ctr"/>
            <a:r>
              <a:rPr lang="en-US" altLang="ko-KR" sz="2000" baseline="0" dirty="0" smtClean="0">
                <a:solidFill>
                  <a:srgbClr val="17406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kjun@inu.ac.kr</a:t>
            </a:r>
            <a:endParaRPr lang="ko-KR" altLang="en-US" sz="2000" dirty="0">
              <a:solidFill>
                <a:srgbClr val="17406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425146" y="3007992"/>
            <a:ext cx="2121089" cy="4884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ko-KR" altLang="en-US" dirty="0" err="1" smtClean="0"/>
              <a:t>팀명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5480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MALAB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44136" y="1031675"/>
            <a:ext cx="334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 smtClean="0">
                <a:ln w="38100">
                  <a:solidFill>
                    <a:srgbClr val="37609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4800" b="1" cap="none" spc="0" dirty="0">
              <a:ln w="38100">
                <a:solidFill>
                  <a:srgbClr val="37609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54444" y="1772816"/>
            <a:ext cx="11730681" cy="3812438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2129140" y="1986536"/>
            <a:ext cx="6462924" cy="3384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200000"/>
              </a:lnSpc>
              <a:buFont typeface="Arial" panose="020B0604020202020204" pitchFamily="34" charset="0"/>
              <a:buChar char="•"/>
              <a:defRPr sz="3200" b="0" baseline="0">
                <a:solidFill>
                  <a:schemeClr val="tx1"/>
                </a:solidFill>
              </a:defRPr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1365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1676400" y="0"/>
            <a:ext cx="10515600" cy="641268"/>
          </a:xfrm>
          <a:prstGeom prst="rect">
            <a:avLst/>
          </a:prstGeom>
        </p:spPr>
        <p:txBody>
          <a:bodyPr anchor="ctr"/>
          <a:lstStyle>
            <a:lvl1pPr algn="r">
              <a:defRPr sz="3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소제목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494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392563"/>
            <a:ext cx="12192000" cy="465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704173" y="6392560"/>
            <a:ext cx="2487827" cy="465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rgbClr val="E2E2E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ko-KR" dirty="0" smtClean="0"/>
              <a:t>MALAB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13099" y="6392560"/>
            <a:ext cx="2743200" cy="465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2E2E2"/>
                </a:solidFill>
              </a:defRPr>
            </a:lvl1pPr>
          </a:lstStyle>
          <a:p>
            <a:fld id="{9026462D-2D05-49E9-A64B-75D230EE81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38857" y="683695"/>
            <a:ext cx="896153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flipV="1">
            <a:off x="6096000" y="510746"/>
            <a:ext cx="6095564" cy="172950"/>
            <a:chOff x="4427984" y="3429000"/>
            <a:chExt cx="4716016" cy="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21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>
    <p:pull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한글 폰트 자동생성 모델 개발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20</a:t>
            </a:r>
            <a:r>
              <a:rPr lang="ko-KR" altLang="en-US" smtClean="0"/>
              <a:t>팀</a:t>
            </a:r>
            <a:endParaRPr lang="en-US" altLang="ko-KR" smtClean="0"/>
          </a:p>
          <a:p>
            <a:r>
              <a:rPr lang="en-US" altLang="ko-KR" sz="2000" smtClean="0"/>
              <a:t>mycalli</a:t>
            </a:r>
          </a:p>
          <a:p>
            <a:r>
              <a:rPr lang="ko-KR" altLang="en-US" sz="1200" smtClean="0"/>
              <a:t>김동언</a:t>
            </a:r>
            <a:r>
              <a:rPr lang="en-US" altLang="ko-KR" sz="1200" smtClean="0"/>
              <a:t>,</a:t>
            </a:r>
            <a:r>
              <a:rPr lang="ko-KR" altLang="en-US" sz="1200" smtClean="0"/>
              <a:t>이상은</a:t>
            </a:r>
            <a:r>
              <a:rPr lang="en-US" altLang="ko-KR" sz="1200" smtClean="0"/>
              <a:t>,</a:t>
            </a:r>
            <a:r>
              <a:rPr lang="ko-KR" altLang="en-US" sz="1200" smtClean="0"/>
              <a:t>김예진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859572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1800" smtClean="0"/>
              <a:t>개요</a:t>
            </a:r>
            <a:endParaRPr lang="en-US" altLang="ko-KR" sz="1800" smtClean="0"/>
          </a:p>
          <a:p>
            <a:pPr marL="514350" indent="-514350">
              <a:buAutoNum type="arabicPeriod"/>
            </a:pPr>
            <a:r>
              <a:rPr lang="ko-KR" altLang="en-US" sz="1800" smtClean="0"/>
              <a:t>연구 목표</a:t>
            </a:r>
            <a:endParaRPr lang="en-US" altLang="ko-KR" sz="1800" smtClean="0"/>
          </a:p>
          <a:p>
            <a:pPr marL="514350" indent="-514350">
              <a:buAutoNum type="arabicPeriod"/>
            </a:pPr>
            <a:r>
              <a:rPr lang="ko-KR" altLang="en-US" sz="1800" smtClean="0"/>
              <a:t>연구 내용</a:t>
            </a:r>
            <a:endParaRPr lang="en-US" altLang="ko-KR" sz="1800" smtClean="0"/>
          </a:p>
          <a:p>
            <a:pPr marL="514350" indent="-514350">
              <a:buAutoNum type="arabicPeriod"/>
            </a:pPr>
            <a:r>
              <a:rPr lang="ko-KR" altLang="en-US" sz="1800" smtClean="0"/>
              <a:t>결과</a:t>
            </a:r>
            <a:endParaRPr lang="en-US" altLang="ko-KR" sz="1800" smtClean="0"/>
          </a:p>
          <a:p>
            <a:pPr marL="514350" indent="-514350">
              <a:buAutoNum type="arabicPeriod"/>
            </a:pPr>
            <a:r>
              <a:rPr lang="ko-KR" altLang="en-US" sz="1800" smtClean="0"/>
              <a:t>개선 사항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3783031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168" y="3475188"/>
            <a:ext cx="1389984" cy="70125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9704173" y="6392560"/>
            <a:ext cx="2487827" cy="465440"/>
          </a:xfrm>
        </p:spPr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513099" y="6392560"/>
            <a:ext cx="2743200" cy="465439"/>
          </a:xfrm>
        </p:spPr>
        <p:txBody>
          <a:bodyPr/>
          <a:lstStyle/>
          <a:p>
            <a:fld id="{9026462D-2D05-49E9-A64B-75D230EE81A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개요</a:t>
            </a:r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383657" y="2921314"/>
            <a:ext cx="1062560" cy="464235"/>
            <a:chOff x="3670545" y="2998908"/>
            <a:chExt cx="1062560" cy="464235"/>
          </a:xfrm>
        </p:grpSpPr>
        <p:cxnSp>
          <p:nvCxnSpPr>
            <p:cNvPr id="7" name="직선 연결선 6"/>
            <p:cNvCxnSpPr/>
            <p:nvPr/>
          </p:nvCxnSpPr>
          <p:spPr>
            <a:xfrm flipH="1" flipV="1">
              <a:off x="4527425" y="3007939"/>
              <a:ext cx="205680" cy="455204"/>
            </a:xfrm>
            <a:prstGeom prst="line">
              <a:avLst/>
            </a:prstGeom>
            <a:ln w="19050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3670545" y="2998908"/>
              <a:ext cx="839206" cy="0"/>
            </a:xfrm>
            <a:prstGeom prst="line">
              <a:avLst/>
            </a:prstGeom>
            <a:ln w="19050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 rot="10800000">
            <a:off x="6218765" y="4856779"/>
            <a:ext cx="1144147" cy="342484"/>
            <a:chOff x="5581932" y="2070126"/>
            <a:chExt cx="1144147" cy="342484"/>
          </a:xfrm>
        </p:grpSpPr>
        <p:cxnSp>
          <p:nvCxnSpPr>
            <p:cNvPr id="10" name="직선 연결선 9"/>
            <p:cNvCxnSpPr/>
            <p:nvPr/>
          </p:nvCxnSpPr>
          <p:spPr>
            <a:xfrm flipH="1" flipV="1">
              <a:off x="6559268" y="2084439"/>
              <a:ext cx="166811" cy="328171"/>
            </a:xfrm>
            <a:prstGeom prst="line">
              <a:avLst/>
            </a:prstGeom>
            <a:ln w="19050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5581932" y="2070126"/>
              <a:ext cx="977336" cy="0"/>
            </a:xfrm>
            <a:prstGeom prst="line">
              <a:avLst/>
            </a:prstGeom>
            <a:ln w="19050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flipH="1">
            <a:off x="6142183" y="2330701"/>
            <a:ext cx="686246" cy="342484"/>
            <a:chOff x="2546555" y="2905868"/>
            <a:chExt cx="1144147" cy="342484"/>
          </a:xfrm>
        </p:grpSpPr>
        <p:cxnSp>
          <p:nvCxnSpPr>
            <p:cNvPr id="16" name="직선 연결선 15"/>
            <p:cNvCxnSpPr/>
            <p:nvPr/>
          </p:nvCxnSpPr>
          <p:spPr>
            <a:xfrm flipH="1" flipV="1">
              <a:off x="3523891" y="2920181"/>
              <a:ext cx="166811" cy="328171"/>
            </a:xfrm>
            <a:prstGeom prst="line">
              <a:avLst/>
            </a:prstGeom>
            <a:ln w="19050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2546555" y="2905868"/>
              <a:ext cx="977336" cy="0"/>
            </a:xfrm>
            <a:prstGeom prst="line">
              <a:avLst/>
            </a:prstGeom>
            <a:ln w="19050" cap="rnd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원호 17"/>
          <p:cNvSpPr/>
          <p:nvPr/>
        </p:nvSpPr>
        <p:spPr>
          <a:xfrm>
            <a:off x="4465129" y="2694384"/>
            <a:ext cx="2235200" cy="2235200"/>
          </a:xfrm>
          <a:prstGeom prst="arc">
            <a:avLst>
              <a:gd name="adj1" fmla="val 7610998"/>
              <a:gd name="adj2" fmla="val 16275455"/>
            </a:avLst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>
            <a:off x="4465129" y="2694384"/>
            <a:ext cx="2235200" cy="2235200"/>
          </a:xfrm>
          <a:prstGeom prst="arc">
            <a:avLst>
              <a:gd name="adj1" fmla="val 20419436"/>
              <a:gd name="adj2" fmla="val 7619343"/>
            </a:avLst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>
            <a:off x="4465129" y="2694384"/>
            <a:ext cx="2235200" cy="2235200"/>
          </a:xfrm>
          <a:prstGeom prst="arc">
            <a:avLst>
              <a:gd name="adj1" fmla="val 16200000"/>
              <a:gd name="adj2" fmla="val 20447110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71720" y="921497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기존 폰트의 문제점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36231" y="4617123"/>
            <a:ext cx="271073" cy="2710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79552" y="2668395"/>
            <a:ext cx="245770" cy="2457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427304" y="3289366"/>
            <a:ext cx="277097" cy="2770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57341" y="27034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저작권 문제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4243" y="2153416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 생성을 위한 높은 비용 문제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50182" y="4846397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폰트의 다양성 문제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2512" y="3106594"/>
            <a:ext cx="35333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폰트는 저작권과 라이선스가</a:t>
            </a:r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구분되어 있기 때문에 저작권을 위배하지 않아도 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라이선스를 침해하는 경우가 발생할 수 있다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자주 사용하는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맑은고딕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‘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한컴 윤고딕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체는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유료 폰트이다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폰트로 만들어진 작업물을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(jpg,png..)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해서 모바일 애플리캐이션이나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홈페이지등에 적용하면 손해배상 청구를 당할 수 있다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43922" y="2536947"/>
            <a:ext cx="493596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폰트를 만드는데 전문 디자이너가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개월 정도의 작업기간을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필요로 한다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국어사전에 등록된 표준 글자로 폰트를 만드는 경우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글자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2350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개가 필요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뷁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같이 통용되지 않는 글자까지 고려한다면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1172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자가 필요하다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2242" y="5205543"/>
            <a:ext cx="447430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시중에 나와있는 한글폰트는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6000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종이지만 정작 사용되는 폰트는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많지 않다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‘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개성 표현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소비자 트렌드의 주요한 특성으로 부상하면서 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소비자들은 다양한 폰트를 원하지만 소비자 각각의 요구를 맞춘 폰트를</a:t>
            </a:r>
            <a:endParaRPr lang="en-US" altLang="ko-KR" sz="10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찾기는 쉽지 않은 상황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665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연구목표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99" y="1325599"/>
            <a:ext cx="4819650" cy="227122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93630" y="4494362"/>
            <a:ext cx="2587924" cy="10265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데이터 수집 </a:t>
            </a:r>
            <a:r>
              <a:rPr lang="en-US" altLang="ko-KR" smtClean="0"/>
              <a:t>&amp; </a:t>
            </a:r>
            <a:r>
              <a:rPr lang="ko-KR" altLang="en-US" smtClean="0"/>
              <a:t>전처리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27679" y="4494362"/>
            <a:ext cx="2990490" cy="10006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Build model &amp; Training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419381" y="4494362"/>
            <a:ext cx="2783456" cy="9747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ttf </a:t>
            </a:r>
            <a:r>
              <a:rPr lang="ko-KR" altLang="en-US" smtClean="0"/>
              <a:t>생성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717985" y="4981754"/>
            <a:ext cx="54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657381" y="4957312"/>
            <a:ext cx="543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630" y="4263529"/>
            <a:ext cx="32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rgbClr val="FF0000"/>
                </a:solidFill>
              </a:rPr>
              <a:t>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0426" y="4265131"/>
            <a:ext cx="32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2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64294" y="4263529"/>
            <a:ext cx="32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FF0000"/>
                </a:solidFill>
              </a:rPr>
              <a:t>3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85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연구내용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2" y="872437"/>
            <a:ext cx="2000070" cy="9151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2" y="2079175"/>
            <a:ext cx="5096953" cy="2573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126" y="2079175"/>
            <a:ext cx="5742235" cy="25212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546783" y="3252157"/>
            <a:ext cx="336915" cy="2682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401" y="5090054"/>
            <a:ext cx="11885131" cy="100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smtClean="0"/>
              <a:t>손글씨로 </a:t>
            </a:r>
            <a:r>
              <a:rPr lang="en-US" altLang="ko-KR" sz="1400" smtClean="0"/>
              <a:t>399</a:t>
            </a:r>
            <a:r>
              <a:rPr lang="ko-KR" altLang="en-US" sz="1400" smtClean="0"/>
              <a:t>자 작성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ko-KR" altLang="en-US" sz="1400" smtClean="0"/>
              <a:t>글자 한 글자씩 잘라낸 후 파일명을 </a:t>
            </a:r>
            <a:r>
              <a:rPr lang="en-US" altLang="ko-KR" sz="1400" smtClean="0"/>
              <a:t>‘uni+</a:t>
            </a:r>
            <a:r>
              <a:rPr lang="ko-KR" altLang="en-US" sz="1400" smtClean="0"/>
              <a:t>유니코드명</a:t>
            </a:r>
            <a:r>
              <a:rPr lang="en-US" altLang="ko-KR" sz="1400" smtClean="0"/>
              <a:t>‘</a:t>
            </a:r>
            <a:r>
              <a:rPr lang="ko-KR" altLang="en-US" sz="1400" smtClean="0"/>
              <a:t>으로</a:t>
            </a:r>
            <a:r>
              <a:rPr lang="en-US" altLang="ko-KR" sz="1400" smtClean="0"/>
              <a:t> </a:t>
            </a:r>
            <a:r>
              <a:rPr lang="ko-KR" altLang="en-US" sz="1400" smtClean="0"/>
              <a:t>저장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en-US" altLang="ko-KR" sz="1400" smtClean="0"/>
              <a:t>128 x 128 </a:t>
            </a:r>
            <a:r>
              <a:rPr lang="ko-KR" altLang="en-US" sz="1400" smtClean="0"/>
              <a:t>크기의 사진 한 가운데에 글씨가 있도록 </a:t>
            </a:r>
            <a:r>
              <a:rPr lang="en-US" altLang="ko-KR" sz="1400" smtClean="0"/>
              <a:t>centering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48044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연구내용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2" y="895079"/>
            <a:ext cx="2540749" cy="1047440"/>
          </a:xfrm>
          <a:prstGeom prst="rect">
            <a:avLst/>
          </a:prstGeom>
        </p:spPr>
      </p:pic>
      <p:grpSp>
        <p:nvGrpSpPr>
          <p:cNvPr id="83" name="그룹 82"/>
          <p:cNvGrpSpPr/>
          <p:nvPr/>
        </p:nvGrpSpPr>
        <p:grpSpPr>
          <a:xfrm>
            <a:off x="3915225" y="1941893"/>
            <a:ext cx="6934277" cy="3148787"/>
            <a:chOff x="310462" y="1759643"/>
            <a:chExt cx="6934277" cy="3148787"/>
          </a:xfrm>
        </p:grpSpPr>
        <p:grpSp>
          <p:nvGrpSpPr>
            <p:cNvPr id="53" name="그룹 52"/>
            <p:cNvGrpSpPr/>
            <p:nvPr/>
          </p:nvGrpSpPr>
          <p:grpSpPr>
            <a:xfrm>
              <a:off x="310462" y="1759643"/>
              <a:ext cx="5193192" cy="3148787"/>
              <a:chOff x="310461" y="1759643"/>
              <a:chExt cx="7440633" cy="399435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229" y="3005510"/>
                <a:ext cx="1438275" cy="145732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88889" l="1389" r="9027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76668" y="3048372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461" y="3457947"/>
                <a:ext cx="581025" cy="55245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6508" y="3357911"/>
                <a:ext cx="514350" cy="561975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819" y="4296673"/>
                <a:ext cx="1438275" cy="1457325"/>
              </a:xfrm>
              <a:prstGeom prst="rect">
                <a:avLst/>
              </a:prstGeom>
            </p:spPr>
          </p:pic>
          <p:grpSp>
            <p:nvGrpSpPr>
              <p:cNvPr id="18" name="그룹 17"/>
              <p:cNvGrpSpPr/>
              <p:nvPr/>
            </p:nvGrpSpPr>
            <p:grpSpPr>
              <a:xfrm>
                <a:off x="6338340" y="1759643"/>
                <a:ext cx="1190445" cy="1392216"/>
                <a:chOff x="7062969" y="1350198"/>
                <a:chExt cx="1190445" cy="1392216"/>
              </a:xfrm>
            </p:grpSpPr>
            <p:sp>
              <p:nvSpPr>
                <p:cNvPr id="11" name="이등변 삼각형 10"/>
                <p:cNvSpPr/>
                <p:nvPr/>
              </p:nvSpPr>
              <p:spPr>
                <a:xfrm rot="5400000">
                  <a:off x="7001935" y="1490935"/>
                  <a:ext cx="1392216" cy="1110742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062969" y="1907806"/>
                  <a:ext cx="1190445" cy="507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smtClean="0"/>
                    <a:t>Discriminator</a:t>
                  </a:r>
                  <a:endParaRPr lang="ko-KR" altLang="en-US" sz="1000" b="1"/>
                </a:p>
              </p:txBody>
            </p:sp>
          </p:grp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874144" y="3734172"/>
                <a:ext cx="531962" cy="4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4410426" y="3638898"/>
                <a:ext cx="79992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6033" y="2400571"/>
                <a:ext cx="504825" cy="533400"/>
              </a:xfrm>
              <a:prstGeom prst="rect">
                <a:avLst/>
              </a:prstGeom>
            </p:spPr>
          </p:pic>
          <p:cxnSp>
            <p:nvCxnSpPr>
              <p:cNvPr id="20" name="직선 화살표 연결선 19"/>
              <p:cNvCxnSpPr>
                <a:endCxn id="10" idx="1"/>
              </p:cNvCxnSpPr>
              <p:nvPr/>
            </p:nvCxnSpPr>
            <p:spPr>
              <a:xfrm flipV="1">
                <a:off x="600972" y="5025336"/>
                <a:ext cx="5711847" cy="129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 flipV="1">
                <a:off x="600973" y="1950357"/>
                <a:ext cx="5711847" cy="186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endCxn id="8" idx="0"/>
              </p:cNvCxnSpPr>
              <p:nvPr/>
            </p:nvCxnSpPr>
            <p:spPr>
              <a:xfrm flipH="1">
                <a:off x="600974" y="1967374"/>
                <a:ext cx="14471" cy="14905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600972" y="4010397"/>
                <a:ext cx="2" cy="10149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5579843" y="4610983"/>
                <a:ext cx="719137" cy="22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5579844" y="3957101"/>
                <a:ext cx="13841" cy="659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593683" y="3086932"/>
                <a:ext cx="0" cy="283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>
                <a:off x="5593682" y="3087047"/>
                <a:ext cx="719137" cy="22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5579845" y="2134938"/>
                <a:ext cx="0" cy="283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5579844" y="2135053"/>
                <a:ext cx="719137" cy="22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모서리가 둥근 직사각형 53"/>
            <p:cNvSpPr/>
            <p:nvPr/>
          </p:nvSpPr>
          <p:spPr>
            <a:xfrm>
              <a:off x="4727536" y="3098431"/>
              <a:ext cx="793515" cy="286410"/>
            </a:xfrm>
            <a:prstGeom prst="roundRect">
              <a:avLst/>
            </a:prstGeom>
            <a:ln>
              <a:solidFill>
                <a:srgbClr val="FF999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L1 loss</a:t>
              </a:r>
              <a:endParaRPr lang="ko-KR" altLang="en-US" sz="120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927458" y="4201012"/>
              <a:ext cx="1317281" cy="286410"/>
            </a:xfrm>
            <a:prstGeom prst="roundRect">
              <a:avLst/>
            </a:prstGeom>
            <a:ln>
              <a:solidFill>
                <a:srgbClr val="FF999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Constant loss</a:t>
              </a:r>
              <a:endParaRPr lang="ko-KR" altLang="en-US" sz="120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850415" y="2112856"/>
              <a:ext cx="1290321" cy="286410"/>
            </a:xfrm>
            <a:prstGeom prst="roundRect">
              <a:avLst/>
            </a:prstGeom>
            <a:ln>
              <a:solidFill>
                <a:srgbClr val="FF999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/>
                <a:t>True/Fake Loss</a:t>
              </a:r>
              <a:endParaRPr lang="ko-KR" altLang="en-US" sz="120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4177384" y="3238419"/>
              <a:ext cx="501922" cy="1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5348493" y="2304270"/>
              <a:ext cx="501922" cy="1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>
              <a:off x="5425536" y="4312834"/>
              <a:ext cx="501922" cy="1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6711" y="3043912"/>
            <a:ext cx="2436928" cy="1028932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113401" y="5090054"/>
            <a:ext cx="11885131" cy="100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400" smtClean="0"/>
              <a:t>GAN </a:t>
            </a:r>
            <a:r>
              <a:rPr lang="ko-KR" altLang="en-US" sz="1400" smtClean="0"/>
              <a:t>기술 사용</a:t>
            </a:r>
            <a:endParaRPr lang="en-US" altLang="ko-KR" sz="1400" smtClean="0"/>
          </a:p>
          <a:p>
            <a:pPr marL="342900" indent="-342900">
              <a:buAutoNum type="arabicPeriod"/>
            </a:pPr>
            <a:r>
              <a:rPr lang="en-US" altLang="ko-KR" sz="1400" smtClean="0"/>
              <a:t>Source image</a:t>
            </a:r>
            <a:r>
              <a:rPr lang="ko-KR" altLang="en-US" sz="1400" smtClean="0"/>
              <a:t>인 기존 폰트에서 </a:t>
            </a:r>
            <a:r>
              <a:rPr lang="en-US" altLang="ko-KR" sz="1400" smtClean="0"/>
              <a:t>Target image</a:t>
            </a:r>
            <a:r>
              <a:rPr lang="ko-KR" altLang="en-US" sz="1400" smtClean="0"/>
              <a:t>인 손글씨로 변화 되도록 학습을 시킨다</a:t>
            </a:r>
            <a:r>
              <a:rPr lang="en-US" altLang="ko-KR" sz="140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smtClean="0"/>
              <a:t>학습이 모두 끝나면 </a:t>
            </a:r>
            <a:r>
              <a:rPr lang="en-US" altLang="ko-KR" sz="1400" smtClean="0"/>
              <a:t>Generator</a:t>
            </a:r>
            <a:r>
              <a:rPr lang="ko-KR" altLang="en-US" sz="1400" smtClean="0"/>
              <a:t>를 통해 </a:t>
            </a:r>
            <a:r>
              <a:rPr lang="en-US" altLang="ko-KR" sz="1400" smtClean="0"/>
              <a:t>11,722</a:t>
            </a:r>
            <a:r>
              <a:rPr lang="ko-KR" altLang="en-US" sz="1400" smtClean="0"/>
              <a:t>개의 글자를 만들어 낸다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2071400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연구내용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2594519"/>
            <a:ext cx="10202802" cy="1844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5" y="946381"/>
            <a:ext cx="3219450" cy="1343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401" y="5090054"/>
            <a:ext cx="11885131" cy="1000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smtClean="0"/>
              <a:t>딥러닝으로 생성된 유니코드</a:t>
            </a:r>
            <a:r>
              <a:rPr lang="en-US" altLang="ko-KR" sz="1400" smtClean="0"/>
              <a:t>.png </a:t>
            </a:r>
            <a:r>
              <a:rPr lang="ko-KR" altLang="en-US" sz="1400" smtClean="0"/>
              <a:t>를 유니코드</a:t>
            </a:r>
            <a:r>
              <a:rPr lang="en-US" altLang="ko-KR" sz="1400" smtClean="0"/>
              <a:t>.svg</a:t>
            </a:r>
            <a:r>
              <a:rPr lang="ko-KR" altLang="en-US" sz="1400" smtClean="0"/>
              <a:t>로 바꾼다</a:t>
            </a:r>
            <a:r>
              <a:rPr lang="en-US" altLang="ko-KR" sz="14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smtClean="0"/>
              <a:t>11,172</a:t>
            </a:r>
            <a:r>
              <a:rPr lang="ko-KR" altLang="en-US" sz="1400" smtClean="0"/>
              <a:t> 개의 </a:t>
            </a:r>
            <a:r>
              <a:rPr lang="en-US" altLang="ko-KR" sz="1400" smtClean="0"/>
              <a:t>.svg</a:t>
            </a:r>
            <a:r>
              <a:rPr lang="ko-KR" altLang="en-US" sz="1400" smtClean="0"/>
              <a:t>파일을 하나의 </a:t>
            </a:r>
            <a:r>
              <a:rPr lang="en-US" altLang="ko-KR" sz="1400" smtClean="0"/>
              <a:t>svg</a:t>
            </a:r>
            <a:r>
              <a:rPr lang="ko-KR" altLang="en-US" sz="1400" smtClean="0"/>
              <a:t>파일로 묶는다</a:t>
            </a:r>
            <a:r>
              <a:rPr lang="en-US" altLang="ko-KR" sz="140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smtClean="0"/>
              <a:t>font_ss.svg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ttf</a:t>
            </a:r>
            <a:r>
              <a:rPr lang="ko-KR" altLang="en-US" sz="1400" smtClean="0"/>
              <a:t>파일로 변환한다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340088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결과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4" y="1391098"/>
            <a:ext cx="2007447" cy="2924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84" y="1391098"/>
            <a:ext cx="2108401" cy="2924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638" y="4458803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&lt;</a:t>
            </a:r>
            <a:r>
              <a:rPr lang="ko-KR" altLang="en-US" sz="1100" smtClean="0"/>
              <a:t>손글씨</a:t>
            </a:r>
            <a:r>
              <a:rPr lang="en-US" altLang="ko-KR" sz="1400" smtClean="0"/>
              <a:t>&gt;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613935" y="4485734"/>
            <a:ext cx="31226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&lt;</a:t>
            </a:r>
            <a:r>
              <a:rPr lang="ko-KR" altLang="en-US" sz="1050" smtClean="0"/>
              <a:t>딥러닝을 통해 생성된 글자 모양 이미지 파일</a:t>
            </a:r>
            <a:r>
              <a:rPr lang="en-US" altLang="ko-KR" sz="1050" smtClean="0"/>
              <a:t>&gt;</a:t>
            </a:r>
            <a:endParaRPr lang="ko-KR" altLang="en-US" sz="105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573" y="1639140"/>
            <a:ext cx="5629275" cy="2428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05344" y="4358775"/>
            <a:ext cx="18057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&lt;</a:t>
            </a:r>
            <a:r>
              <a:rPr lang="ko-KR" altLang="en-US" sz="1050" smtClean="0"/>
              <a:t>실제 워드에 폰트 적용</a:t>
            </a:r>
            <a:r>
              <a:rPr lang="en-US" altLang="ko-KR" sz="1050" smtClean="0"/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840489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MALAB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26462D-2D05-49E9-A64B-75D230EE81A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개선 사항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1219" y="1441191"/>
            <a:ext cx="11102196" cy="44167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 rot="13500000">
            <a:off x="1443905" y="1758977"/>
            <a:ext cx="719527" cy="719527"/>
          </a:xfrm>
          <a:prstGeom prst="arc">
            <a:avLst>
              <a:gd name="adj1" fmla="val 10780558"/>
              <a:gd name="adj2" fmla="val 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43905" y="1758977"/>
            <a:ext cx="7252023" cy="769968"/>
            <a:chOff x="1443905" y="1758977"/>
            <a:chExt cx="7252023" cy="769968"/>
          </a:xfrm>
        </p:grpSpPr>
        <p:sp>
          <p:nvSpPr>
            <p:cNvPr id="13" name="원호 12"/>
            <p:cNvSpPr/>
            <p:nvPr/>
          </p:nvSpPr>
          <p:spPr>
            <a:xfrm rot="2700000">
              <a:off x="1443905" y="1758977"/>
              <a:ext cx="719527" cy="719527"/>
            </a:xfrm>
            <a:prstGeom prst="arc">
              <a:avLst>
                <a:gd name="adj1" fmla="val 10780558"/>
                <a:gd name="adj2" fmla="val 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93326" y="1857130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12449" y="1851836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데이터 전처리</a:t>
              </a:r>
              <a:endParaRPr lang="ko-KR" altLang="en-US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07027" y="2221168"/>
              <a:ext cx="6288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템플릿의 글자 칸을 정확하게 맞춰서 스캔을 해야하기 때문에 불편함이 있다</a:t>
              </a:r>
              <a:r>
                <a:rPr lang="en-US" altLang="ko-KR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.. </a:t>
              </a:r>
              <a:endPara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423008" y="3160582"/>
            <a:ext cx="8834185" cy="990702"/>
            <a:chOff x="1353997" y="3798575"/>
            <a:chExt cx="8834185" cy="990702"/>
          </a:xfrm>
        </p:grpSpPr>
        <p:sp>
          <p:nvSpPr>
            <p:cNvPr id="16" name="원호 15"/>
            <p:cNvSpPr/>
            <p:nvPr/>
          </p:nvSpPr>
          <p:spPr>
            <a:xfrm rot="2700000">
              <a:off x="1353997" y="3798575"/>
              <a:ext cx="719527" cy="719527"/>
            </a:xfrm>
            <a:prstGeom prst="arc">
              <a:avLst>
                <a:gd name="adj1" fmla="val 10780558"/>
                <a:gd name="adj2" fmla="val 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/>
            <p:cNvSpPr/>
            <p:nvPr/>
          </p:nvSpPr>
          <p:spPr>
            <a:xfrm rot="13500000">
              <a:off x="1353997" y="3798575"/>
              <a:ext cx="719527" cy="719527"/>
            </a:xfrm>
            <a:prstGeom prst="arc">
              <a:avLst>
                <a:gd name="adj1" fmla="val 10780558"/>
                <a:gd name="adj2" fmla="val 0"/>
              </a:avLst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3418" y="3896728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02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22541" y="3899277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딥러닝 모델 확장</a:t>
              </a:r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7117" y="4266057"/>
              <a:ext cx="7871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중간 중간 학습이 완벽하게 이루어지지 않는 글자들이 생성될 때가 있는데 </a:t>
              </a:r>
              <a:r>
                <a:rPr lang="en-US" altLang="ko-KR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loss</a:t>
              </a:r>
              <a:r>
                <a:rPr lang="ko-KR" altLang="en-US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값을 줄일 수 있도록</a:t>
              </a:r>
              <a:endPara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r>
                <a:rPr lang="ko-KR" altLang="en-US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딥러닝 모델을 확장한다</a:t>
              </a:r>
              <a:r>
                <a:rPr lang="en-US" altLang="ko-KR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.</a:t>
              </a:r>
              <a:endPara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416530" y="4532329"/>
            <a:ext cx="6982717" cy="775259"/>
            <a:chOff x="1353997" y="3798575"/>
            <a:chExt cx="6982717" cy="775259"/>
          </a:xfrm>
        </p:grpSpPr>
        <p:sp>
          <p:nvSpPr>
            <p:cNvPr id="35" name="원호 34"/>
            <p:cNvSpPr/>
            <p:nvPr/>
          </p:nvSpPr>
          <p:spPr>
            <a:xfrm rot="2700000">
              <a:off x="1353997" y="3798575"/>
              <a:ext cx="719527" cy="719527"/>
            </a:xfrm>
            <a:prstGeom prst="arc">
              <a:avLst>
                <a:gd name="adj1" fmla="val 10780558"/>
                <a:gd name="adj2" fmla="val 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 rot="13500000">
              <a:off x="1353997" y="3798575"/>
              <a:ext cx="719527" cy="719527"/>
            </a:xfrm>
            <a:prstGeom prst="arc">
              <a:avLst>
                <a:gd name="adj1" fmla="val 10780558"/>
                <a:gd name="adj2" fmla="val 0"/>
              </a:avLst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3418" y="3896728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03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22541" y="3899277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비용 감소</a:t>
              </a:r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7117" y="4266057"/>
              <a:ext cx="6019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399</a:t>
              </a:r>
              <a:r>
                <a:rPr lang="ko-KR" altLang="en-US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자의 글자를 써야하는 번거로움과 </a:t>
              </a:r>
              <a:r>
                <a:rPr lang="en-US" altLang="ko-KR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2</a:t>
              </a:r>
              <a:r>
                <a:rPr lang="ko-KR" altLang="en-US" sz="1400" smtClean="0">
                  <a:latin typeface="나눔명조" panose="02020603020101020101" pitchFamily="18" charset="-127"/>
                  <a:ea typeface="나눔명조" panose="02020603020101020101" pitchFamily="18" charset="-127"/>
                </a:rPr>
                <a:t>시간 정도의 생성 시간이 존재한다</a:t>
              </a:r>
              <a:endPara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916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사용자 지정 4">
      <a:dk1>
        <a:srgbClr val="3F3F3F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AA87C33-7CEA-4D2E-B3E1-E3E8885D00BE}" vid="{16AEDB9A-CDFA-4994-9C32-16581D70E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840</TotalTime>
  <Words>361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 Unicode MS</vt:lpstr>
      <vt:lpstr>HY견고딕</vt:lpstr>
      <vt:lpstr>나눔고딕</vt:lpstr>
      <vt:lpstr>나눔명조</vt:lpstr>
      <vt:lpstr>맑은 고딕</vt:lpstr>
      <vt:lpstr>Arial</vt:lpstr>
      <vt:lpstr>Arial Black</vt:lpstr>
      <vt:lpstr>Wingdings</vt:lpstr>
      <vt:lpstr>테마1</vt:lpstr>
      <vt:lpstr>한글 폰트 자동생성 모델 개발</vt:lpstr>
      <vt:lpstr>PowerPoint 프레젠테이션</vt:lpstr>
      <vt:lpstr>개요</vt:lpstr>
      <vt:lpstr>연구목표</vt:lpstr>
      <vt:lpstr>연구내용</vt:lpstr>
      <vt:lpstr>연구내용</vt:lpstr>
      <vt:lpstr>연구내용</vt:lpstr>
      <vt:lpstr>결과</vt:lpstr>
      <vt:lpstr>개선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DONGEON</dc:creator>
  <cp:lastModifiedBy>김 동언</cp:lastModifiedBy>
  <cp:revision>61</cp:revision>
  <dcterms:created xsi:type="dcterms:W3CDTF">2018-08-12T11:26:12Z</dcterms:created>
  <dcterms:modified xsi:type="dcterms:W3CDTF">2018-08-13T05:30:45Z</dcterms:modified>
</cp:coreProperties>
</file>