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78" r:id="rId3"/>
    <p:sldId id="290" r:id="rId4"/>
    <p:sldId id="298" r:id="rId5"/>
    <p:sldId id="303" r:id="rId6"/>
    <p:sldId id="301" r:id="rId7"/>
    <p:sldId id="308" r:id="rId8"/>
    <p:sldId id="302" r:id="rId9"/>
    <p:sldId id="305" r:id="rId10"/>
    <p:sldId id="304" r:id="rId11"/>
    <p:sldId id="300" r:id="rId12"/>
    <p:sldId id="294" r:id="rId13"/>
    <p:sldId id="306" r:id="rId14"/>
    <p:sldId id="307" r:id="rId15"/>
    <p:sldId id="279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9" autoAdjust="0"/>
    <p:restoredTop sz="94136" autoAdjust="0"/>
  </p:normalViewPr>
  <p:slideViewPr>
    <p:cSldViewPr snapToGrid="0" snapToObjects="1">
      <p:cViewPr varScale="1">
        <p:scale>
          <a:sx n="103" d="100"/>
          <a:sy n="103" d="100"/>
        </p:scale>
        <p:origin x="136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CADCF-9876-41D4-84AC-6493CC9146A8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C4871-6944-46A3-A286-E773CA414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411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ET _Powerpoint_BGs1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66143"/>
            <a:ext cx="6302118" cy="1470025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85800" y="6015263"/>
            <a:ext cx="6400800" cy="539727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71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4176" y="1213161"/>
            <a:ext cx="8302624" cy="4378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665099"/>
            <a:ext cx="8305800" cy="615545"/>
          </a:xfrm>
        </p:spPr>
        <p:txBody>
          <a:bodyPr>
            <a:normAutofit/>
          </a:bodyPr>
          <a:lstStyle>
            <a:lvl1pPr marL="0" indent="0" algn="l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915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ET _Powerpoint_BGs1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66143"/>
            <a:ext cx="6302118" cy="1470025"/>
          </a:xfrm>
        </p:spPr>
        <p:txBody>
          <a:bodyPr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85800" y="6015263"/>
            <a:ext cx="6400800" cy="53972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8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T _Powerpoint_BGs1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66143"/>
            <a:ext cx="6302118" cy="1470025"/>
          </a:xfrm>
        </p:spPr>
        <p:txBody>
          <a:bodyPr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85800" y="6015263"/>
            <a:ext cx="6400800" cy="53972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5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accent5"/>
                </a:solidFill>
              </a:defRPr>
            </a:lvl2pPr>
            <a:lvl5pPr>
              <a:defRPr sz="16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5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T _Powerpoint_BGs1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6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63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067837"/>
            <a:ext cx="2872486" cy="505832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468686" y="1067837"/>
            <a:ext cx="5218114" cy="505832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7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067837"/>
            <a:ext cx="2872486" cy="505832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468686" y="1067837"/>
            <a:ext cx="5218114" cy="24831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/>
          </p:nvPr>
        </p:nvSpPr>
        <p:spPr>
          <a:xfrm>
            <a:off x="3468686" y="3718796"/>
            <a:ext cx="2495685" cy="24010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/>
          </p:nvPr>
        </p:nvSpPr>
        <p:spPr>
          <a:xfrm>
            <a:off x="6166553" y="3718796"/>
            <a:ext cx="2520248" cy="24010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3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76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ET _Powerpoint_BGs24.jp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6031580" cy="48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80474"/>
            <a:ext cx="8229600" cy="5045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62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1" r:id="rId3"/>
    <p:sldLayoutId id="2147483650" r:id="rId4"/>
    <p:sldLayoutId id="2147483660" r:id="rId5"/>
    <p:sldLayoutId id="2147483653" r:id="rId6"/>
    <p:sldLayoutId id="2147483658" r:id="rId7"/>
    <p:sldLayoutId id="2147483654" r:id="rId8"/>
    <p:sldLayoutId id="2147483655" r:id="rId9"/>
    <p:sldLayoutId id="2147483657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500" b="1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487"/>
            <a:ext cx="6302118" cy="1470025"/>
          </a:xfrm>
        </p:spPr>
        <p:txBody>
          <a:bodyPr/>
          <a:lstStyle/>
          <a:p>
            <a:r>
              <a:rPr lang="en-US" dirty="0"/>
              <a:t>EE3IOT – Internet of Things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3723" y="2681792"/>
            <a:ext cx="789549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i="0" u="non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Lab 1: Introduction and tips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4997495"/>
            <a:ext cx="630211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i="0" u="non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Dr. Richard Nock</a:t>
            </a:r>
          </a:p>
        </p:txBody>
      </p:sp>
    </p:spTree>
    <p:extLst>
      <p:ext uri="{BB962C8B-B14F-4D97-AF65-F5344CB8AC3E}">
        <p14:creationId xmlns:p14="http://schemas.microsoft.com/office/powerpoint/2010/main" val="1381621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68EF6-F3EA-473B-952D-8675D233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D3952-3BAA-4B3A-812D-9B03861C1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Consumes most of the CPUs time.</a:t>
            </a:r>
          </a:p>
          <a:p>
            <a:r>
              <a:rPr lang="en-GB" dirty="0"/>
              <a:t>Will detect multiple edges due to switch bounce. This algorithm does nothing to mitigate switch bounce.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Hence, we need a solution which uses minimal CPU time and returns a positive value only when the button has been pressed. </a:t>
            </a:r>
          </a:p>
          <a:p>
            <a:pPr marL="0" indent="0">
              <a:buNone/>
            </a:pPr>
            <a:endParaRPr lang="en-GB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We also have to consider that the LED is also connected to the switch.  </a:t>
            </a:r>
          </a:p>
        </p:txBody>
      </p:sp>
    </p:spTree>
    <p:extLst>
      <p:ext uri="{BB962C8B-B14F-4D97-AF65-F5344CB8AC3E}">
        <p14:creationId xmlns:p14="http://schemas.microsoft.com/office/powerpoint/2010/main" val="2360084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Detecting a single button press – the problem with switch bounce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43525" y="4688566"/>
            <a:ext cx="68438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943525" y="1040394"/>
            <a:ext cx="0" cy="3648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53092" y="4707418"/>
            <a:ext cx="243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Time (Seconds)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-574191" y="2864480"/>
            <a:ext cx="243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Amplitude (Volts)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943525" y="4434046"/>
            <a:ext cx="762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706252" y="1833088"/>
            <a:ext cx="0" cy="2600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06252" y="1833088"/>
            <a:ext cx="254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960775" y="1833088"/>
            <a:ext cx="0" cy="2600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205873" y="1833088"/>
            <a:ext cx="0" cy="2600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205873" y="1833088"/>
            <a:ext cx="254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460396" y="1833088"/>
            <a:ext cx="0" cy="2600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960775" y="4434046"/>
            <a:ext cx="254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60396" y="4434046"/>
            <a:ext cx="254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714919" y="1833088"/>
            <a:ext cx="0" cy="2600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714919" y="1833088"/>
            <a:ext cx="1432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66267" y="1833088"/>
            <a:ext cx="1432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099142" y="1833088"/>
            <a:ext cx="0" cy="2600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344240" y="1833088"/>
            <a:ext cx="0" cy="2600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344240" y="1833088"/>
            <a:ext cx="254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598763" y="1833088"/>
            <a:ext cx="0" cy="2600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099142" y="4434046"/>
            <a:ext cx="254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598763" y="4434046"/>
            <a:ext cx="254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853286" y="1833088"/>
            <a:ext cx="0" cy="2600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853288" y="1833088"/>
            <a:ext cx="254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7107811" y="1833088"/>
            <a:ext cx="0" cy="2600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107811" y="4434046"/>
            <a:ext cx="6127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reeform 40"/>
          <p:cNvSpPr/>
          <p:nvPr/>
        </p:nvSpPr>
        <p:spPr>
          <a:xfrm>
            <a:off x="4210755" y="1639808"/>
            <a:ext cx="151047" cy="340186"/>
          </a:xfrm>
          <a:custGeom>
            <a:avLst/>
            <a:gdLst>
              <a:gd name="connsiteX0" fmla="*/ 328612 w 385768"/>
              <a:gd name="connsiteY0" fmla="*/ 0 h 868824"/>
              <a:gd name="connsiteX1" fmla="*/ 76200 w 385768"/>
              <a:gd name="connsiteY1" fmla="*/ 314325 h 868824"/>
              <a:gd name="connsiteX2" fmla="*/ 385762 w 385768"/>
              <a:gd name="connsiteY2" fmla="*/ 533400 h 868824"/>
              <a:gd name="connsiteX3" fmla="*/ 66675 w 385768"/>
              <a:gd name="connsiteY3" fmla="*/ 819150 h 868824"/>
              <a:gd name="connsiteX4" fmla="*/ 0 w 385768"/>
              <a:gd name="connsiteY4" fmla="*/ 866775 h 86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768" h="868824">
                <a:moveTo>
                  <a:pt x="328612" y="0"/>
                </a:moveTo>
                <a:cubicBezTo>
                  <a:pt x="197643" y="112712"/>
                  <a:pt x="66675" y="225425"/>
                  <a:pt x="76200" y="314325"/>
                </a:cubicBezTo>
                <a:cubicBezTo>
                  <a:pt x="85725" y="403225"/>
                  <a:pt x="387350" y="449263"/>
                  <a:pt x="385762" y="533400"/>
                </a:cubicBezTo>
                <a:cubicBezTo>
                  <a:pt x="384175" y="617538"/>
                  <a:pt x="130969" y="763588"/>
                  <a:pt x="66675" y="819150"/>
                </a:cubicBezTo>
                <a:cubicBezTo>
                  <a:pt x="2381" y="874712"/>
                  <a:pt x="1190" y="870743"/>
                  <a:pt x="0" y="86677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reeform 41"/>
          <p:cNvSpPr/>
          <p:nvPr/>
        </p:nvSpPr>
        <p:spPr>
          <a:xfrm>
            <a:off x="4401051" y="1639808"/>
            <a:ext cx="151047" cy="340186"/>
          </a:xfrm>
          <a:custGeom>
            <a:avLst/>
            <a:gdLst>
              <a:gd name="connsiteX0" fmla="*/ 328612 w 385768"/>
              <a:gd name="connsiteY0" fmla="*/ 0 h 868824"/>
              <a:gd name="connsiteX1" fmla="*/ 76200 w 385768"/>
              <a:gd name="connsiteY1" fmla="*/ 314325 h 868824"/>
              <a:gd name="connsiteX2" fmla="*/ 385762 w 385768"/>
              <a:gd name="connsiteY2" fmla="*/ 533400 h 868824"/>
              <a:gd name="connsiteX3" fmla="*/ 66675 w 385768"/>
              <a:gd name="connsiteY3" fmla="*/ 819150 h 868824"/>
              <a:gd name="connsiteX4" fmla="*/ 0 w 385768"/>
              <a:gd name="connsiteY4" fmla="*/ 866775 h 86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768" h="868824">
                <a:moveTo>
                  <a:pt x="328612" y="0"/>
                </a:moveTo>
                <a:cubicBezTo>
                  <a:pt x="197643" y="112712"/>
                  <a:pt x="66675" y="225425"/>
                  <a:pt x="76200" y="314325"/>
                </a:cubicBezTo>
                <a:cubicBezTo>
                  <a:pt x="85725" y="403225"/>
                  <a:pt x="387350" y="449263"/>
                  <a:pt x="385762" y="533400"/>
                </a:cubicBezTo>
                <a:cubicBezTo>
                  <a:pt x="384175" y="617538"/>
                  <a:pt x="130969" y="763588"/>
                  <a:pt x="66675" y="819150"/>
                </a:cubicBezTo>
                <a:cubicBezTo>
                  <a:pt x="2381" y="874712"/>
                  <a:pt x="1190" y="870743"/>
                  <a:pt x="0" y="86677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ight Brace 43"/>
          <p:cNvSpPr/>
          <p:nvPr/>
        </p:nvSpPr>
        <p:spPr>
          <a:xfrm rot="5400000">
            <a:off x="2101035" y="4447343"/>
            <a:ext cx="197931" cy="102983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983942" y="5060253"/>
            <a:ext cx="2432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Pressed bounce period,</a:t>
            </a:r>
          </a:p>
          <a:p>
            <a:pPr algn="ctr"/>
            <a:r>
              <a:rPr lang="en-GB" b="1" dirty="0"/>
              <a:t>typically &lt; 5ms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04783" y="6071044"/>
            <a:ext cx="81435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b="1" dirty="0"/>
              <a:t>Q. </a:t>
            </a:r>
            <a:r>
              <a:rPr lang="en-GB" dirty="0"/>
              <a:t>Any ideas on how we write software to use both the LED and the button?</a:t>
            </a:r>
          </a:p>
        </p:txBody>
      </p:sp>
      <p:sp>
        <p:nvSpPr>
          <p:cNvPr id="47" name="Right Brace 46"/>
          <p:cNvSpPr/>
          <p:nvPr/>
        </p:nvSpPr>
        <p:spPr>
          <a:xfrm rot="5400000">
            <a:off x="6493927" y="4447345"/>
            <a:ext cx="197931" cy="102983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5376834" y="5060254"/>
            <a:ext cx="2432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Released bounce period,</a:t>
            </a:r>
          </a:p>
          <a:p>
            <a:pPr algn="ctr"/>
            <a:r>
              <a:rPr lang="en-GB" b="1" dirty="0"/>
              <a:t>typically &lt; 5ms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1705409" y="3305175"/>
            <a:ext cx="0" cy="31034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2205873" y="3305175"/>
            <a:ext cx="0" cy="31034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2715753" y="3305175"/>
            <a:ext cx="0" cy="31034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6344240" y="3305175"/>
            <a:ext cx="0" cy="31034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6853286" y="3305175"/>
            <a:ext cx="0" cy="31034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53092" y="2049847"/>
            <a:ext cx="2432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Pressed duration, typically 100-300 </a:t>
            </a:r>
            <a:r>
              <a:rPr lang="en-GB" b="1" dirty="0" err="1"/>
              <a:t>ms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72724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use the LED and the 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0474"/>
            <a:ext cx="5105401" cy="5045690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The LED can be used as normal. Setting the output pin high will result in the LED illuminating.</a:t>
            </a:r>
          </a:p>
          <a:p>
            <a:pPr algn="just"/>
            <a:r>
              <a:rPr lang="en-GB" dirty="0"/>
              <a:t>Using the button is a little more involved.</a:t>
            </a:r>
          </a:p>
          <a:p>
            <a:pPr lvl="1" algn="just"/>
            <a:r>
              <a:rPr lang="en-GB" b="0" dirty="0"/>
              <a:t>You will create a C function to implement the flow chart shown.</a:t>
            </a:r>
          </a:p>
          <a:p>
            <a:pPr lvl="1" algn="just"/>
            <a:r>
              <a:rPr lang="en-GB" b="0" dirty="0"/>
              <a:t>This will be periodically called and it will quickly turn pin 15 into an </a:t>
            </a:r>
            <a:r>
              <a:rPr lang="en-GB" dirty="0">
                <a:solidFill>
                  <a:srgbClr val="FF0000"/>
                </a:solidFill>
              </a:rPr>
              <a:t>INPUT</a:t>
            </a:r>
            <a:r>
              <a:rPr lang="en-GB" b="0" dirty="0"/>
              <a:t> to check the button state. </a:t>
            </a:r>
          </a:p>
          <a:p>
            <a:pPr lvl="1" algn="just"/>
            <a:r>
              <a:rPr lang="en-GB" b="0" dirty="0"/>
              <a:t>It will return a 1 on the button being just being pressed and a 0 at all other times.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6ADE26-AE60-594B-8F4C-E9DD50666C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964" t="17778" r="30816" b="20740"/>
          <a:stretch/>
        </p:blipFill>
        <p:spPr>
          <a:xfrm>
            <a:off x="5562601" y="758226"/>
            <a:ext cx="3581400" cy="607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5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use the LED and the 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0474"/>
            <a:ext cx="5105401" cy="5045690"/>
          </a:xfrm>
        </p:spPr>
        <p:txBody>
          <a:bodyPr>
            <a:normAutofit/>
          </a:bodyPr>
          <a:lstStyle/>
          <a:p>
            <a:pPr lvl="1" algn="just"/>
            <a:r>
              <a:rPr lang="en-GB" b="0" dirty="0"/>
              <a:t>This will check to see if the button has been pressed (rising edge) and then check again after 5ms to account for </a:t>
            </a:r>
            <a:r>
              <a:rPr lang="en-GB" dirty="0"/>
              <a:t>switch bounce</a:t>
            </a:r>
            <a:r>
              <a:rPr lang="en-GB" b="0" dirty="0"/>
              <a:t>.</a:t>
            </a:r>
          </a:p>
          <a:p>
            <a:pPr lvl="1" algn="just"/>
            <a:r>
              <a:rPr lang="en-GB" b="0" dirty="0"/>
              <a:t>Two variables are needed in the function, c</a:t>
            </a:r>
            <a:r>
              <a:rPr lang="en-GB" dirty="0"/>
              <a:t>urrent and last</a:t>
            </a:r>
            <a:r>
              <a:rPr lang="en-GB" b="0" dirty="0"/>
              <a:t>. </a:t>
            </a:r>
          </a:p>
          <a:p>
            <a:pPr lvl="1" algn="just"/>
            <a:r>
              <a:rPr lang="en-GB" b="0" dirty="0"/>
              <a:t>We store the last state of button such that we can detect a rising edge.</a:t>
            </a:r>
          </a:p>
          <a:p>
            <a:pPr lvl="1" algn="just"/>
            <a:r>
              <a:rPr lang="en-GB" dirty="0"/>
              <a:t>What must be special about these variables?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6ADE26-AE60-594B-8F4C-E9DD50666C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964" t="17778" r="30816" b="20740"/>
          <a:stretch/>
        </p:blipFill>
        <p:spPr>
          <a:xfrm>
            <a:off x="5562601" y="758226"/>
            <a:ext cx="3581400" cy="607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5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use the LED and the 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0474"/>
            <a:ext cx="5105401" cy="5045690"/>
          </a:xfrm>
        </p:spPr>
        <p:txBody>
          <a:bodyPr>
            <a:normAutofit/>
          </a:bodyPr>
          <a:lstStyle/>
          <a:p>
            <a:pPr lvl="1" algn="just"/>
            <a:r>
              <a:rPr lang="en-GB" b="0" dirty="0">
                <a:solidFill>
                  <a:srgbClr val="FF0000"/>
                </a:solidFill>
              </a:rPr>
              <a:t>This part implements the rising edge detection.</a:t>
            </a:r>
          </a:p>
          <a:p>
            <a:pPr lvl="1" algn="just"/>
            <a:r>
              <a:rPr lang="en-GB" b="0" dirty="0">
                <a:solidFill>
                  <a:srgbClr val="0070C0"/>
                </a:solidFill>
              </a:rPr>
              <a:t>This part accounts for bounce and if we are on the rising edge.</a:t>
            </a: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6ADE26-AE60-594B-8F4C-E9DD50666C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964" t="17778" r="30816" b="20740"/>
          <a:stretch/>
        </p:blipFill>
        <p:spPr>
          <a:xfrm>
            <a:off x="5562601" y="758226"/>
            <a:ext cx="3581400" cy="607911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B01151-F614-4AAD-8F47-5F1BD55FD04D}"/>
              </a:ext>
            </a:extLst>
          </p:cNvPr>
          <p:cNvSpPr/>
          <p:nvPr/>
        </p:nvSpPr>
        <p:spPr>
          <a:xfrm>
            <a:off x="6064898" y="1427584"/>
            <a:ext cx="3004457" cy="1968759"/>
          </a:xfrm>
          <a:prstGeom prst="roundRect">
            <a:avLst>
              <a:gd name="adj" fmla="val 7809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26DC68-7177-4295-8C21-CC854A858BEB}"/>
              </a:ext>
            </a:extLst>
          </p:cNvPr>
          <p:cNvSpPr/>
          <p:nvPr/>
        </p:nvSpPr>
        <p:spPr>
          <a:xfrm>
            <a:off x="7128588" y="3593989"/>
            <a:ext cx="2015413" cy="3058738"/>
          </a:xfrm>
          <a:prstGeom prst="roundRect">
            <a:avLst>
              <a:gd name="adj" fmla="val 7809"/>
            </a:avLst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98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If you are unsure about the use of C functions, read </a:t>
            </a:r>
            <a:r>
              <a:rPr lang="en-GB" b="1" dirty="0"/>
              <a:t>Learning Resources | Support Material | C programming tips | C functions </a:t>
            </a:r>
            <a:r>
              <a:rPr lang="en-GB" dirty="0"/>
              <a:t>on Blackboard.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If you are still unsure, we can cover this in the laboratory session. However, please use your cameras/microphones if possible!</a:t>
            </a:r>
          </a:p>
        </p:txBody>
      </p:sp>
    </p:spTree>
    <p:extLst>
      <p:ext uri="{BB962C8B-B14F-4D97-AF65-F5344CB8AC3E}">
        <p14:creationId xmlns:p14="http://schemas.microsoft.com/office/powerpoint/2010/main" val="273833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hardware and the first laboratory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0474"/>
            <a:ext cx="3200400" cy="2903697"/>
          </a:xfrm>
        </p:spPr>
        <p:txBody>
          <a:bodyPr/>
          <a:lstStyle/>
          <a:p>
            <a:pPr algn="just"/>
            <a:r>
              <a:rPr lang="en-GB" dirty="0"/>
              <a:t>The first laboratory aims to introduce to the Arduino Integrated Development Environment (IDE) and the Aston </a:t>
            </a:r>
            <a:r>
              <a:rPr lang="en-GB" dirty="0" err="1"/>
              <a:t>IoT</a:t>
            </a:r>
            <a:r>
              <a:rPr lang="en-GB" dirty="0"/>
              <a:t> application trainer.</a:t>
            </a:r>
          </a:p>
          <a:p>
            <a:pPr algn="just"/>
            <a:r>
              <a:rPr lang="en-GB" dirty="0"/>
              <a:t>The board is capable of:</a:t>
            </a:r>
          </a:p>
          <a:p>
            <a:pPr algn="just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466" y="1102948"/>
            <a:ext cx="5270630" cy="273422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3984171"/>
            <a:ext cx="8518849" cy="2903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199" y="3984171"/>
            <a:ext cx="8425543" cy="2903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Temperature and humidity sensing via a DHT22.</a:t>
            </a:r>
          </a:p>
          <a:p>
            <a:r>
              <a:rPr lang="en-GB" dirty="0"/>
              <a:t>Analogue input: from a LDR light sensing circuit or a potentiometer.</a:t>
            </a:r>
          </a:p>
          <a:p>
            <a:r>
              <a:rPr lang="en-GB" b="1" dirty="0"/>
              <a:t>Reading</a:t>
            </a:r>
            <a:r>
              <a:rPr lang="en-GB" dirty="0"/>
              <a:t> and </a:t>
            </a:r>
            <a:r>
              <a:rPr lang="en-GB" b="1" dirty="0"/>
              <a:t>writing</a:t>
            </a:r>
            <a:r>
              <a:rPr lang="en-GB" dirty="0"/>
              <a:t> of </a:t>
            </a:r>
            <a:r>
              <a:rPr lang="en-GB" b="1" dirty="0" err="1"/>
              <a:t>Mifare</a:t>
            </a:r>
            <a:r>
              <a:rPr lang="en-GB" dirty="0"/>
              <a:t> RFID tags operating at 13.56 </a:t>
            </a:r>
            <a:r>
              <a:rPr lang="en-GB" dirty="0" err="1"/>
              <a:t>MHz.</a:t>
            </a:r>
            <a:endParaRPr lang="en-GB" dirty="0"/>
          </a:p>
          <a:p>
            <a:r>
              <a:rPr lang="en-GB" dirty="0"/>
              <a:t>Displaying alphanumeric characters on 16x2 character liquid crystal display (LCD) with a programmable RGB backlight.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64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note on the button and LED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Due to the limited number of IO pins on the ESP8266, the indicator LED and the push to make button share the same IO pin.</a:t>
            </a:r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r>
              <a:rPr lang="en-GB" dirty="0"/>
              <a:t>Note that pin 15 on the ESP8266 module has a pull down resistor.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4490" y="1763834"/>
            <a:ext cx="4415019" cy="350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5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Detecting a single button press – the problem with switch bounce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43525" y="4688566"/>
            <a:ext cx="68438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943525" y="1040394"/>
            <a:ext cx="0" cy="3648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53092" y="4707418"/>
            <a:ext cx="243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Time (Seconds)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-574191" y="2864480"/>
            <a:ext cx="243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Amplitude (Volts)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943525" y="4434046"/>
            <a:ext cx="762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706252" y="1833088"/>
            <a:ext cx="0" cy="2600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06252" y="1833088"/>
            <a:ext cx="254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960775" y="1833088"/>
            <a:ext cx="0" cy="2600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205873" y="1833088"/>
            <a:ext cx="0" cy="2600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205873" y="1833088"/>
            <a:ext cx="254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460396" y="1833088"/>
            <a:ext cx="0" cy="2600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960775" y="4434046"/>
            <a:ext cx="254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60396" y="4434046"/>
            <a:ext cx="254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714919" y="1833088"/>
            <a:ext cx="0" cy="2600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714919" y="1833088"/>
            <a:ext cx="1432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66267" y="1833088"/>
            <a:ext cx="1432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099142" y="1833088"/>
            <a:ext cx="0" cy="2600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344240" y="1833088"/>
            <a:ext cx="0" cy="2600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344240" y="1833088"/>
            <a:ext cx="254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598763" y="1833088"/>
            <a:ext cx="0" cy="2600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099142" y="4434046"/>
            <a:ext cx="254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598763" y="4434046"/>
            <a:ext cx="254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853286" y="1833088"/>
            <a:ext cx="0" cy="2600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853288" y="1833088"/>
            <a:ext cx="254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7107811" y="1833088"/>
            <a:ext cx="0" cy="2600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107811" y="4434046"/>
            <a:ext cx="6127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reeform 40"/>
          <p:cNvSpPr/>
          <p:nvPr/>
        </p:nvSpPr>
        <p:spPr>
          <a:xfrm>
            <a:off x="4210755" y="1639808"/>
            <a:ext cx="151047" cy="340186"/>
          </a:xfrm>
          <a:custGeom>
            <a:avLst/>
            <a:gdLst>
              <a:gd name="connsiteX0" fmla="*/ 328612 w 385768"/>
              <a:gd name="connsiteY0" fmla="*/ 0 h 868824"/>
              <a:gd name="connsiteX1" fmla="*/ 76200 w 385768"/>
              <a:gd name="connsiteY1" fmla="*/ 314325 h 868824"/>
              <a:gd name="connsiteX2" fmla="*/ 385762 w 385768"/>
              <a:gd name="connsiteY2" fmla="*/ 533400 h 868824"/>
              <a:gd name="connsiteX3" fmla="*/ 66675 w 385768"/>
              <a:gd name="connsiteY3" fmla="*/ 819150 h 868824"/>
              <a:gd name="connsiteX4" fmla="*/ 0 w 385768"/>
              <a:gd name="connsiteY4" fmla="*/ 866775 h 86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768" h="868824">
                <a:moveTo>
                  <a:pt x="328612" y="0"/>
                </a:moveTo>
                <a:cubicBezTo>
                  <a:pt x="197643" y="112712"/>
                  <a:pt x="66675" y="225425"/>
                  <a:pt x="76200" y="314325"/>
                </a:cubicBezTo>
                <a:cubicBezTo>
                  <a:pt x="85725" y="403225"/>
                  <a:pt x="387350" y="449263"/>
                  <a:pt x="385762" y="533400"/>
                </a:cubicBezTo>
                <a:cubicBezTo>
                  <a:pt x="384175" y="617538"/>
                  <a:pt x="130969" y="763588"/>
                  <a:pt x="66675" y="819150"/>
                </a:cubicBezTo>
                <a:cubicBezTo>
                  <a:pt x="2381" y="874712"/>
                  <a:pt x="1190" y="870743"/>
                  <a:pt x="0" y="86677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reeform 41"/>
          <p:cNvSpPr/>
          <p:nvPr/>
        </p:nvSpPr>
        <p:spPr>
          <a:xfrm>
            <a:off x="4401051" y="1639808"/>
            <a:ext cx="151047" cy="340186"/>
          </a:xfrm>
          <a:custGeom>
            <a:avLst/>
            <a:gdLst>
              <a:gd name="connsiteX0" fmla="*/ 328612 w 385768"/>
              <a:gd name="connsiteY0" fmla="*/ 0 h 868824"/>
              <a:gd name="connsiteX1" fmla="*/ 76200 w 385768"/>
              <a:gd name="connsiteY1" fmla="*/ 314325 h 868824"/>
              <a:gd name="connsiteX2" fmla="*/ 385762 w 385768"/>
              <a:gd name="connsiteY2" fmla="*/ 533400 h 868824"/>
              <a:gd name="connsiteX3" fmla="*/ 66675 w 385768"/>
              <a:gd name="connsiteY3" fmla="*/ 819150 h 868824"/>
              <a:gd name="connsiteX4" fmla="*/ 0 w 385768"/>
              <a:gd name="connsiteY4" fmla="*/ 866775 h 86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768" h="868824">
                <a:moveTo>
                  <a:pt x="328612" y="0"/>
                </a:moveTo>
                <a:cubicBezTo>
                  <a:pt x="197643" y="112712"/>
                  <a:pt x="66675" y="225425"/>
                  <a:pt x="76200" y="314325"/>
                </a:cubicBezTo>
                <a:cubicBezTo>
                  <a:pt x="85725" y="403225"/>
                  <a:pt x="387350" y="449263"/>
                  <a:pt x="385762" y="533400"/>
                </a:cubicBezTo>
                <a:cubicBezTo>
                  <a:pt x="384175" y="617538"/>
                  <a:pt x="130969" y="763588"/>
                  <a:pt x="66675" y="819150"/>
                </a:cubicBezTo>
                <a:cubicBezTo>
                  <a:pt x="2381" y="874712"/>
                  <a:pt x="1190" y="870743"/>
                  <a:pt x="0" y="86677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ight Brace 43"/>
          <p:cNvSpPr/>
          <p:nvPr/>
        </p:nvSpPr>
        <p:spPr>
          <a:xfrm rot="5400000">
            <a:off x="2101035" y="4447343"/>
            <a:ext cx="197931" cy="102983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983942" y="5060253"/>
            <a:ext cx="2432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Pressed bounce period,</a:t>
            </a:r>
          </a:p>
          <a:p>
            <a:pPr algn="ctr"/>
            <a:r>
              <a:rPr lang="en-GB" b="1" dirty="0"/>
              <a:t>typically &lt; 5ms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04783" y="6071044"/>
            <a:ext cx="81435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FF0000"/>
                </a:solidFill>
              </a:rPr>
              <a:t>If we detect rising edges in our software, we will detect multiple presses!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7" name="Right Brace 46"/>
          <p:cNvSpPr/>
          <p:nvPr/>
        </p:nvSpPr>
        <p:spPr>
          <a:xfrm rot="5400000">
            <a:off x="6493927" y="4447345"/>
            <a:ext cx="197931" cy="102983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5376834" y="5060254"/>
            <a:ext cx="2432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Released bounce period,</a:t>
            </a:r>
          </a:p>
          <a:p>
            <a:pPr algn="ctr"/>
            <a:r>
              <a:rPr lang="en-GB" b="1" dirty="0"/>
              <a:t>typically &lt; 5ms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1705409" y="3305175"/>
            <a:ext cx="0" cy="31034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2205873" y="3305175"/>
            <a:ext cx="0" cy="31034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2715753" y="3305175"/>
            <a:ext cx="0" cy="31034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6344240" y="3305175"/>
            <a:ext cx="0" cy="31034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6853286" y="3305175"/>
            <a:ext cx="0" cy="31034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53092" y="2049847"/>
            <a:ext cx="2432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Pressed duration, typically 100-300 </a:t>
            </a:r>
            <a:r>
              <a:rPr lang="en-GB" b="1" dirty="0" err="1"/>
              <a:t>ms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259689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4407-CCC3-425D-8DD8-390536B72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 on the oscilloscope</a:t>
            </a:r>
          </a:p>
        </p:txBody>
      </p:sp>
    </p:spTree>
    <p:extLst>
      <p:ext uri="{BB962C8B-B14F-4D97-AF65-F5344CB8AC3E}">
        <p14:creationId xmlns:p14="http://schemas.microsoft.com/office/powerpoint/2010/main" val="2028840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ADC71-940E-4B02-8655-EFECD86A1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Demonstrating button bounce by reading buttons the </a:t>
            </a:r>
            <a:r>
              <a:rPr lang="en-GB" dirty="0">
                <a:solidFill>
                  <a:srgbClr val="FF0000"/>
                </a:solidFill>
              </a:rPr>
              <a:t>WRONG</a:t>
            </a:r>
            <a:r>
              <a:rPr lang="en-GB" dirty="0"/>
              <a:t>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E62BB-4ED2-462B-B1D2-A1D97C9F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652" y="1080474"/>
            <a:ext cx="3900398" cy="5045690"/>
          </a:xfrm>
        </p:spPr>
        <p:txBody>
          <a:bodyPr/>
          <a:lstStyle/>
          <a:p>
            <a:r>
              <a:rPr lang="en-GB" b="1" dirty="0"/>
              <a:t>Wait for the button to be pressed: </a:t>
            </a:r>
            <a:r>
              <a:rPr lang="en-GB" dirty="0"/>
              <a:t>Whilst the button is equal to 0, do nothing. </a:t>
            </a:r>
          </a:p>
          <a:p>
            <a:r>
              <a:rPr lang="en-GB" b="1" dirty="0"/>
              <a:t>Wait for the button to be released: </a:t>
            </a:r>
            <a:r>
              <a:rPr lang="en-GB" dirty="0"/>
              <a:t>Wait for the button to be released</a:t>
            </a:r>
          </a:p>
          <a:p>
            <a:r>
              <a:rPr lang="en-GB" dirty="0"/>
              <a:t>Do something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48C67E-4FAD-4DBC-864E-AEEF56359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357" y="1126612"/>
            <a:ext cx="4062847" cy="545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20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EED61-0F38-4030-80F8-B7DA3389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this code is used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6D5AB4-8223-4E2D-9D6C-AF2218CD9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80474"/>
            <a:ext cx="8229600" cy="5045690"/>
          </a:xfrm>
        </p:spPr>
        <p:txBody>
          <a:bodyPr/>
          <a:lstStyle/>
          <a:p>
            <a:pPr algn="just"/>
            <a:r>
              <a:rPr lang="en-GB" dirty="0"/>
              <a:t>In the Arduino IDE, </a:t>
            </a:r>
            <a:r>
              <a:rPr lang="en-GB" b="1" dirty="0"/>
              <a:t>setup() </a:t>
            </a:r>
            <a:r>
              <a:rPr lang="en-GB" dirty="0"/>
              <a:t>and </a:t>
            </a:r>
            <a:r>
              <a:rPr lang="en-GB" b="1" dirty="0"/>
              <a:t>loop() </a:t>
            </a:r>
            <a:r>
              <a:rPr lang="en-GB" dirty="0"/>
              <a:t>are functions. Setup is called once on start up and </a:t>
            </a:r>
            <a:r>
              <a:rPr lang="en-GB" b="1" dirty="0"/>
              <a:t>loop() </a:t>
            </a:r>
            <a:r>
              <a:rPr lang="en-GB" dirty="0"/>
              <a:t>is then called continuously. Hence, we can write our own functions and call them in either the setup or loop functions.</a:t>
            </a:r>
          </a:p>
          <a:p>
            <a:pPr algn="just"/>
            <a:r>
              <a:rPr lang="en-GB" dirty="0"/>
              <a:t>Hence, we can place this bad code in the loop function. It will be continuously run until we reset the board or remove power. </a:t>
            </a:r>
          </a:p>
          <a:p>
            <a:pPr algn="just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4D8EA-7D08-47BB-B231-61F776B91C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6296"/>
          <a:stretch/>
        </p:blipFill>
        <p:spPr>
          <a:xfrm>
            <a:off x="3368447" y="3243262"/>
            <a:ext cx="2178505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01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CAA7B-E9D7-4C56-9C07-5D8D039CC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buttons the </a:t>
            </a:r>
            <a:r>
              <a:rPr lang="en-GB" dirty="0">
                <a:solidFill>
                  <a:srgbClr val="FF0000"/>
                </a:solidFill>
              </a:rPr>
              <a:t>WRONG</a:t>
            </a:r>
            <a:r>
              <a:rPr lang="en-GB" dirty="0"/>
              <a:t> way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C33ABF-98CF-4CB4-AEEA-9F136CC1C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1439864"/>
            <a:ext cx="8810625" cy="4686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9A8026-2E5B-4636-9255-94B517D62542}"/>
              </a:ext>
            </a:extLst>
          </p:cNvPr>
          <p:cNvSpPr/>
          <p:nvPr/>
        </p:nvSpPr>
        <p:spPr>
          <a:xfrm>
            <a:off x="335902" y="2537927"/>
            <a:ext cx="8453535" cy="1362269"/>
          </a:xfrm>
          <a:prstGeom prst="roundRect">
            <a:avLst>
              <a:gd name="adj" fmla="val 7078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406848-382A-4BCF-AEB3-22CCD05FBDA1}"/>
              </a:ext>
            </a:extLst>
          </p:cNvPr>
          <p:cNvSpPr/>
          <p:nvPr/>
        </p:nvSpPr>
        <p:spPr>
          <a:xfrm>
            <a:off x="335902" y="3971889"/>
            <a:ext cx="8453535" cy="1150618"/>
          </a:xfrm>
          <a:prstGeom prst="roundRect">
            <a:avLst>
              <a:gd name="adj" fmla="val 7078"/>
            </a:avLst>
          </a:prstGeom>
          <a:noFill/>
          <a:ln w="38100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A3BEB7-E1E3-4C01-B011-F9B604B889C7}"/>
              </a:ext>
            </a:extLst>
          </p:cNvPr>
          <p:cNvSpPr/>
          <p:nvPr/>
        </p:nvSpPr>
        <p:spPr>
          <a:xfrm>
            <a:off x="335902" y="5169160"/>
            <a:ext cx="8453535" cy="755780"/>
          </a:xfrm>
          <a:prstGeom prst="roundRect">
            <a:avLst>
              <a:gd name="adj" fmla="val 7078"/>
            </a:avLst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FFCB787-5E8D-417D-B28E-7EFE5AADF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6225" y="2537927"/>
            <a:ext cx="4210050" cy="554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Waiting for button to be pressed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C7FD227-291A-41CA-A5C8-9CD27F844C99}"/>
              </a:ext>
            </a:extLst>
          </p:cNvPr>
          <p:cNvSpPr txBox="1">
            <a:spLocks/>
          </p:cNvSpPr>
          <p:nvPr/>
        </p:nvSpPr>
        <p:spPr>
          <a:xfrm>
            <a:off x="4086225" y="3948563"/>
            <a:ext cx="4210050" cy="554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/>
              <a:t>Waiting for button to be released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B1839F5-1DA9-49D8-BBA3-3C4D3A35119D}"/>
              </a:ext>
            </a:extLst>
          </p:cNvPr>
          <p:cNvSpPr txBox="1">
            <a:spLocks/>
          </p:cNvSpPr>
          <p:nvPr/>
        </p:nvSpPr>
        <p:spPr>
          <a:xfrm>
            <a:off x="4086225" y="5194407"/>
            <a:ext cx="4210050" cy="554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/>
              <a:t>Increment a counter and print it out</a:t>
            </a:r>
          </a:p>
        </p:txBody>
      </p:sp>
    </p:spTree>
    <p:extLst>
      <p:ext uri="{BB962C8B-B14F-4D97-AF65-F5344CB8AC3E}">
        <p14:creationId xmlns:p14="http://schemas.microsoft.com/office/powerpoint/2010/main" val="2691378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4407-CCC3-425D-8DD8-390536B72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 on multiple counts</a:t>
            </a:r>
          </a:p>
        </p:txBody>
      </p:sp>
    </p:spTree>
    <p:extLst>
      <p:ext uri="{BB962C8B-B14F-4D97-AF65-F5344CB8AC3E}">
        <p14:creationId xmlns:p14="http://schemas.microsoft.com/office/powerpoint/2010/main" val="8647232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4&quot;&gt;&lt;property id=&quot;20148&quot; value=&quot;5&quot;/&gt;&lt;property id=&quot;20300&quot; value=&quot;Slide 1 - &amp;quot;EE3IOT – Internet of Things&amp;quot;&quot;/&gt;&lt;property id=&quot;20307&quot; value=&quot;257&quot;/&gt;&lt;/object&gt;&lt;object type=&quot;3&quot; unique_id=&quot;10006&quot;&gt;&lt;property id=&quot;20148&quot; value=&quot;5&quot;/&gt;&lt;property id=&quot;20300&quot; value=&quot;Slide 10 - &amp;quot;ITU third axis of ubiquitous computing&amp;quot;&quot;/&gt;&lt;property id=&quot;20307&quot; value=&quot;258&quot;/&gt;&lt;/object&gt;&lt;object type=&quot;3&quot; unique_id=&quot;10099&quot;&gt;&lt;property id=&quot;20148&quot; value=&quot;5&quot;/&gt;&lt;property id=&quot;20300&quot; value=&quot;Slide 7 - &amp;quot;Assessments&amp;quot;&quot;/&gt;&lt;property id=&quot;20307&quot; value=&quot;262&quot;/&gt;&lt;/object&gt;&lt;object type=&quot;3&quot; unique_id=&quot;10179&quot;&gt;&lt;property id=&quot;20148&quot; value=&quot;5&quot;/&gt;&lt;property id=&quot;20300&quot; value=&quot;Slide 2 - &amp;quot;Contact information&amp;quot;&quot;/&gt;&lt;property id=&quot;20307&quot; value=&quot;264&quot;/&gt;&lt;/object&gt;&lt;object type=&quot;3&quot; unique_id=&quot;10180&quot;&gt;&lt;property id=&quot;20148&quot; value=&quot;5&quot;/&gt;&lt;property id=&quot;20300&quot; value=&quot;Slide 3 - &amp;quot;Outline&amp;quot;&quot;/&gt;&lt;property id=&quot;20307&quot; value=&quot;265&quot;/&gt;&lt;/object&gt;&lt;object type=&quot;3&quot; unique_id=&quot;10281&quot;&gt;&lt;property id=&quot;20148&quot; value=&quot;5&quot;/&gt;&lt;property id=&quot;20300&quot; value=&quot;Slide 6 - &amp;quot;Course schedule&amp;quot;&quot;/&gt;&lt;property id=&quot;20307&quot; value=&quot;267&quot;/&gt;&lt;/object&gt;&lt;object type=&quot;3&quot; unique_id=&quot;10343&quot;&gt;&lt;property id=&quot;20148&quot; value=&quot;5&quot;/&gt;&lt;property id=&quot;20300&quot; value=&quot;Slide 5 - &amp;quot;Aims and learning outcomes&amp;quot;&quot;/&gt;&lt;property id=&quot;20307&quot; value=&quot;268&quot;/&gt;&lt;/object&gt;&lt;object type=&quot;3&quot; unique_id=&quot;10496&quot;&gt;&lt;property id=&quot;20148&quot; value=&quot;5&quot;/&gt;&lt;property id=&quot;20300&quot; value=&quot;Slide 8 - &amp;quot;Recommended texts&amp;quot;&quot;/&gt;&lt;property id=&quot;20307&quot; value=&quot;271&quot;/&gt;&lt;/object&gt;&lt;object type=&quot;3&quot; unique_id=&quot;10497&quot;&gt;&lt;property id=&quot;20148&quot; value=&quot;5&quot;/&gt;&lt;property id=&quot;20300&quot; value=&quot;Slide 20 - &amp;quot;How do we determine one thing from another?&amp;quot;&quot;/&gt;&lt;property id=&quot;20307&quot; value=&quot;270&quot;/&gt;&lt;/object&gt;&lt;object type=&quot;3&quot; unique_id=&quot;10802&quot;&gt;&lt;property id=&quot;20148&quot; value=&quot;5&quot;/&gt;&lt;property id=&quot;20300&quot; value=&quot;Slide 9 - &amp;quot;Introduction to IoT&amp;quot;&quot;/&gt;&lt;property id=&quot;20307&quot; value=&quot;275&quot;/&gt;&lt;/object&gt;&lt;object type=&quot;3&quot; unique_id=&quot;10940&quot;&gt;&lt;property id=&quot;20148&quot; value=&quot;5&quot;/&gt;&lt;property id=&quot;20300&quot; value=&quot;Slide 4 - &amp;quot;My expectations&amp;quot;&quot;/&gt;&lt;property id=&quot;20307&quot; value=&quot;293&quot;/&gt;&lt;/object&gt;&lt;object type=&quot;3&quot; unique_id=&quot;10941&quot;&gt;&lt;property id=&quot;20148&quot; value=&quot;5&quot;/&gt;&lt;property id=&quot;20300&quot; value=&quot;Slide 11 - &amp;quot;IoT interaction space&amp;quot;&quot;/&gt;&lt;property id=&quot;20307&quot; value=&quot;288&quot;/&gt;&lt;/object&gt;&lt;object type=&quot;3&quot; unique_id=&quot;10942&quot;&gt;&lt;property id=&quot;20148&quot; value=&quot;5&quot;/&gt;&lt;property id=&quot;20300&quot; value=&quot;Slide 12 - &amp;quot;Basic IoT architecture&amp;quot;&quot;/&gt;&lt;property id=&quot;20307&quot; value=&quot;289&quot;/&gt;&lt;/object&gt;&lt;object type=&quot;3&quot; unique_id=&quot;10943&quot;&gt;&lt;property id=&quot;20148&quot; value=&quot;5&quot;/&gt;&lt;property id=&quot;20300&quot; value=&quot;Slide 13 - &amp;quot;What are some typical IoT devices?&amp;quot;&quot;/&gt;&lt;property id=&quot;20307&quot; value=&quot;284&quot;/&gt;&lt;/object&gt;&lt;object type=&quot;3&quot; unique_id=&quot;10944&quot;&gt;&lt;property id=&quot;20148&quot; value=&quot;5&quot;/&gt;&lt;property id=&quot;20300&quot; value=&quot;Slide 14 - &amp;quot;How will IoT change the world? &amp;quot;&quot;/&gt;&lt;property id=&quot;20307&quot; value=&quot;286&quot;/&gt;&lt;/object&gt;&lt;object type=&quot;3&quot; unique_id=&quot;10945&quot;&gt;&lt;property id=&quot;20148&quot; value=&quot;5&quot;/&gt;&lt;property id=&quot;20300&quot; value=&quot;Slide 15 - &amp;quot;Why is IoT important for EE grads?&amp;quot;&quot;/&gt;&lt;property id=&quot;20307&quot; value=&quot;281&quot;/&gt;&lt;/object&gt;&lt;object type=&quot;3&quot; unique_id=&quot;10946&quot;&gt;&lt;property id=&quot;20148&quot; value=&quot;5&quot;/&gt;&lt;property id=&quot;20300&quot; value=&quot;Slide 16 - &amp;quot;Components of an IoT device&amp;quot;&quot;/&gt;&lt;property id=&quot;20307&quot; value=&quot;287&quot;/&gt;&lt;/object&gt;&lt;object type=&quot;3&quot; unique_id=&quot;10947&quot;&gt;&lt;property id=&quot;20148&quot; value=&quot;5&quot;/&gt;&lt;property id=&quot;20300&quot; value=&quot;Slide 17 - &amp;quot;Related technologies and typical data flow&amp;quot;&quot;/&gt;&lt;property id=&quot;20307&quot; value=&quot;282&quot;/&gt;&lt;/object&gt;&lt;object type=&quot;3&quot; unique_id=&quot;10948&quot;&gt;&lt;property id=&quot;20148&quot; value=&quot;5&quot;/&gt;&lt;property id=&quot;20300&quot; value=&quot;Slide 18 - &amp;quot;An IoT device example&amp;quot;&quot;/&gt;&lt;property id=&quot;20307&quot; value=&quot;285&quot;/&gt;&lt;/object&gt;&lt;object type=&quot;3&quot; unique_id=&quot;10949&quot;&gt;&lt;property id=&quot;20148&quot; value=&quot;5&quot;/&gt;&lt;property id=&quot;20300&quot; value=&quot;Slide 19 - &amp;quot;IoT enablers&amp;quot;&quot;/&gt;&lt;property id=&quot;20307&quot; value=&quot;283&quot;/&gt;&lt;/object&gt;&lt;object type=&quot;3&quot; unique_id=&quot;10950&quot;&gt;&lt;property id=&quot;20148&quot; value=&quot;5&quot;/&gt;&lt;property id=&quot;20300&quot; value=&quot;Slide 21 - &amp;quot;IP address classes and subnets&amp;quot;&quot;/&gt;&lt;property id=&quot;20307&quot; value=&quot;291&quot;/&gt;&lt;/object&gt;&lt;object type=&quot;3&quot; unique_id=&quot;10952&quot;&gt;&lt;property id=&quot;20148&quot; value=&quot;5&quot;/&gt;&lt;property id=&quot;20300&quot; value=&quot;Slide 23 - &amp;quot;The hardware and the first laboratory&amp;quot;&quot;/&gt;&lt;property id=&quot;20307&quot; value=&quot;278&quot;/&gt;&lt;/object&gt;&lt;object type=&quot;3&quot; unique_id=&quot;10953&quot;&gt;&lt;property id=&quot;20148&quot; value=&quot;5&quot;/&gt;&lt;property id=&quot;20300&quot; value=&quot;Slide 24 - &amp;quot;A note on the button and LED usage&amp;quot;&quot;/&gt;&lt;property id=&quot;20307&quot; value=&quot;290&quot;/&gt;&lt;/object&gt;&lt;object type=&quot;3&quot; unique_id=&quot;10954&quot;&gt;&lt;property id=&quot;20148&quot; value=&quot;5&quot;/&gt;&lt;property id=&quot;20300&quot; value=&quot;Slide 25 - &amp;quot;How to use the LED and the button&amp;quot;&quot;/&gt;&lt;property id=&quot;20307&quot; value=&quot;294&quot;/&gt;&lt;/object&gt;&lt;object type=&quot;3&quot; unique_id=&quot;10956&quot;&gt;&lt;property id=&quot;20148&quot; value=&quot;5&quot;/&gt;&lt;property id=&quot;20300&quot; value=&quot;Slide 26&quot;/&gt;&lt;property id=&quot;20307&quot; value=&quot;279&quot;/&gt;&lt;/object&gt;&lt;object type=&quot;3&quot; unique_id=&quot;12160&quot;&gt;&lt;property id=&quot;20148&quot; value=&quot;5&quot;/&gt;&lt;property id=&quot;20300&quot; value=&quot;Slide 22 - &amp;quot;Private IP address&amp;quot;&quot;/&gt;&lt;property id=&quot;20307&quot; value=&quot;297&quot;/&gt;&lt;/object&gt;&lt;/object&gt;&lt;object type=&quot;8&quot; unique_id=&quot;1001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3150"/>
      </a:dk2>
      <a:lt2>
        <a:srgbClr val="AEB4AB"/>
      </a:lt2>
      <a:accent1>
        <a:srgbClr val="C90062"/>
      </a:accent1>
      <a:accent2>
        <a:srgbClr val="00A8B4"/>
      </a:accent2>
      <a:accent3>
        <a:srgbClr val="0083BE"/>
      </a:accent3>
      <a:accent4>
        <a:srgbClr val="A626AA"/>
      </a:accent4>
      <a:accent5>
        <a:srgbClr val="69923A"/>
      </a:accent5>
      <a:accent6>
        <a:srgbClr val="FB4F14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3949</TotalTime>
  <Words>726</Words>
  <Application>Microsoft Office PowerPoint</Application>
  <PresentationFormat>On-screen Show (4:3)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EE3IOT – Internet of Things</vt:lpstr>
      <vt:lpstr>The hardware and the first laboratory</vt:lpstr>
      <vt:lpstr>A note on the button and LED usage</vt:lpstr>
      <vt:lpstr>Detecting a single button press – the problem with switch bounce</vt:lpstr>
      <vt:lpstr>Demonstration on the oscilloscope</vt:lpstr>
      <vt:lpstr>Demonstrating button bounce by reading buttons the WRONG way</vt:lpstr>
      <vt:lpstr>How this code is used</vt:lpstr>
      <vt:lpstr>Reading buttons the WRONG way</vt:lpstr>
      <vt:lpstr>Demonstration on multiple counts</vt:lpstr>
      <vt:lpstr>Problems</vt:lpstr>
      <vt:lpstr>Detecting a single button press – the problem with switch bounce</vt:lpstr>
      <vt:lpstr>How to use the LED and the button</vt:lpstr>
      <vt:lpstr>How to use the LED and the button</vt:lpstr>
      <vt:lpstr>How to use the LED and the button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Studio #01</dc:creator>
  <cp:lastModifiedBy>Nock, Richard</cp:lastModifiedBy>
  <cp:revision>295</cp:revision>
  <dcterms:created xsi:type="dcterms:W3CDTF">2015-10-06T10:51:00Z</dcterms:created>
  <dcterms:modified xsi:type="dcterms:W3CDTF">2021-01-24T19:04:15Z</dcterms:modified>
</cp:coreProperties>
</file>