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sldIdLst>
    <p:sldId id="257"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7A2E-64CE-4435-A9F9-4B195EC77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302EAF-33FA-4DEB-BC47-6C159D8FB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7A99-5D26-431E-A1EB-FBBFFC6E971D}"/>
              </a:ext>
            </a:extLst>
          </p:cNvPr>
          <p:cNvSpPr>
            <a:spLocks noGrp="1"/>
          </p:cNvSpPr>
          <p:nvPr>
            <p:ph type="dt" sz="half" idx="10"/>
          </p:nvPr>
        </p:nvSpPr>
        <p:spPr/>
        <p:txBody>
          <a:bodyPr/>
          <a:lstStyle/>
          <a:p>
            <a:fld id="{EA0C0817-A112-4847-8014-A94B7D2A4EA3}" type="datetime1">
              <a:rPr lang="en-US" smtClean="0"/>
              <a:t>4/13/2020</a:t>
            </a:fld>
            <a:endParaRPr lang="en-US" dirty="0"/>
          </a:p>
        </p:txBody>
      </p:sp>
      <p:sp>
        <p:nvSpPr>
          <p:cNvPr id="5" name="Footer Placeholder 4">
            <a:extLst>
              <a:ext uri="{FF2B5EF4-FFF2-40B4-BE49-F238E27FC236}">
                <a16:creationId xmlns:a16="http://schemas.microsoft.com/office/drawing/2014/main" id="{E4AC1CE8-69A4-4550-9582-2DD8CAB6CE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4D925D-487F-413F-BFAF-28031725083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993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6C1B-3A8E-4940-89A1-EC4DD1E4B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9AD5C-E0E9-4B5D-9A21-CB3CB6B3A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208AF-9009-4E4F-B82D-C9419C550900}"/>
              </a:ext>
            </a:extLst>
          </p:cNvPr>
          <p:cNvSpPr>
            <a:spLocks noGrp="1"/>
          </p:cNvSpPr>
          <p:nvPr>
            <p:ph type="dt" sz="half" idx="10"/>
          </p:nvPr>
        </p:nvSpPr>
        <p:spPr/>
        <p:txBody>
          <a:body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45466664-81E4-4285-BA7B-56D1F6E250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684B4B-A560-450E-BD5C-B5240714641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0991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F1C32-891E-4195-BD43-5C696B24E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970D2-DE1D-43E5-9A12-178E68DE3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7023A-5C60-43BE-9FDC-E9D4E76B1884}"/>
              </a:ext>
            </a:extLst>
          </p:cNvPr>
          <p:cNvSpPr>
            <a:spLocks noGrp="1"/>
          </p:cNvSpPr>
          <p:nvPr>
            <p:ph type="dt" sz="half" idx="10"/>
          </p:nvPr>
        </p:nvSpPr>
        <p:spPr/>
        <p:txBody>
          <a:body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C12646A1-D5DE-4C93-9E3F-A9F4912549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CB964-2DC7-4B87-9837-A1F94DEA6B5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107643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494D-F0A8-46B4-ADA8-C129E777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5B7D5-11EE-46C1-A452-939DE5F22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81167-5427-4683-A933-8191088F9AF1}"/>
              </a:ext>
            </a:extLst>
          </p:cNvPr>
          <p:cNvSpPr>
            <a:spLocks noGrp="1"/>
          </p:cNvSpPr>
          <p:nvPr>
            <p:ph type="dt" sz="half" idx="10"/>
          </p:nvPr>
        </p:nvSpPr>
        <p:spPr/>
        <p:txBody>
          <a:bodyPr/>
          <a:lstStyle/>
          <a:p>
            <a:fld id="{7332B432-ACDA-4023-A761-2BAB76577B62}" type="datetime1">
              <a:rPr lang="en-US" smtClean="0"/>
              <a:t>4/13/2020</a:t>
            </a:fld>
            <a:endParaRPr lang="en-US" dirty="0"/>
          </a:p>
        </p:txBody>
      </p:sp>
      <p:sp>
        <p:nvSpPr>
          <p:cNvPr id="5" name="Footer Placeholder 4">
            <a:extLst>
              <a:ext uri="{FF2B5EF4-FFF2-40B4-BE49-F238E27FC236}">
                <a16:creationId xmlns:a16="http://schemas.microsoft.com/office/drawing/2014/main" id="{CEE20922-A304-4299-B923-77FD1889B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0E634-0E69-46C1-BE26-10EC051C550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7876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4996-4F15-4A7B-AB6B-63593E569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72E577-841F-44A3-999D-149E527D0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2C056-94B0-4F15-8945-12C802F011C5}"/>
              </a:ext>
            </a:extLst>
          </p:cNvPr>
          <p:cNvSpPr>
            <a:spLocks noGrp="1"/>
          </p:cNvSpPr>
          <p:nvPr>
            <p:ph type="dt" sz="half" idx="10"/>
          </p:nvPr>
        </p:nvSpPr>
        <p:spPr/>
        <p:txBody>
          <a:bodyPr/>
          <a:lstStyle/>
          <a:p>
            <a:fld id="{D9C646AA-F36E-4540-911D-FFFC0A0EF24A}" type="datetime1">
              <a:rPr lang="en-US" smtClean="0"/>
              <a:t>4/13/2020</a:t>
            </a:fld>
            <a:endParaRPr lang="en-US" dirty="0"/>
          </a:p>
        </p:txBody>
      </p:sp>
      <p:sp>
        <p:nvSpPr>
          <p:cNvPr id="5" name="Footer Placeholder 4">
            <a:extLst>
              <a:ext uri="{FF2B5EF4-FFF2-40B4-BE49-F238E27FC236}">
                <a16:creationId xmlns:a16="http://schemas.microsoft.com/office/drawing/2014/main" id="{4A83801C-36E4-40F9-8FEA-1D835270B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A361C-2DAF-4BB7-917C-6753C572FCB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38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F13D-10EA-4E3F-95F4-017E0DCAA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15256-4434-455B-B721-7E42D7104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CC918-F602-430A-A1AE-54C99B1E4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7C604-11FB-45A0-87E3-6A4744DA8031}"/>
              </a:ext>
            </a:extLst>
          </p:cNvPr>
          <p:cNvSpPr>
            <a:spLocks noGrp="1"/>
          </p:cNvSpPr>
          <p:nvPr>
            <p:ph type="dt" sz="half" idx="10"/>
          </p:nvPr>
        </p:nvSpPr>
        <p:spPr/>
        <p:txBody>
          <a:bodyPr/>
          <a:lstStyle/>
          <a:p>
            <a:fld id="{69186D26-FA5F-4637-B602-B7C2DC34CFD4}" type="datetime1">
              <a:rPr lang="en-US" smtClean="0"/>
              <a:t>4/13/2020</a:t>
            </a:fld>
            <a:endParaRPr lang="en-US" dirty="0"/>
          </a:p>
        </p:txBody>
      </p:sp>
      <p:sp>
        <p:nvSpPr>
          <p:cNvPr id="6" name="Footer Placeholder 5">
            <a:extLst>
              <a:ext uri="{FF2B5EF4-FFF2-40B4-BE49-F238E27FC236}">
                <a16:creationId xmlns:a16="http://schemas.microsoft.com/office/drawing/2014/main" id="{696427E7-9E19-4515-9C8C-60E0C01C6D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8CF651-1452-447C-B6F8-73C0625C48E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4044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69A-D99D-4564-ABB5-80D5BBCA9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3FFAE8-362D-46CE-8111-F975A4ABB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B7B12-F1EA-4A0F-A5EB-F6FEE84B2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FE9457-389C-4431-B512-89A613F9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1E584-7A7C-4CB2-B661-3CFE384A4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4BFDBD-9815-4A74-9906-18BE328B2EF6}"/>
              </a:ext>
            </a:extLst>
          </p:cNvPr>
          <p:cNvSpPr>
            <a:spLocks noGrp="1"/>
          </p:cNvSpPr>
          <p:nvPr>
            <p:ph type="dt" sz="half" idx="10"/>
          </p:nvPr>
        </p:nvSpPr>
        <p:spPr/>
        <p:txBody>
          <a:bodyPr/>
          <a:lstStyle/>
          <a:p>
            <a:fld id="{8A7F15D8-96D1-4781-BC50-CA8A088B2FE4}" type="datetime1">
              <a:rPr lang="en-US" smtClean="0"/>
              <a:t>4/13/2020</a:t>
            </a:fld>
            <a:endParaRPr lang="en-US" dirty="0"/>
          </a:p>
        </p:txBody>
      </p:sp>
      <p:sp>
        <p:nvSpPr>
          <p:cNvPr id="8" name="Footer Placeholder 7">
            <a:extLst>
              <a:ext uri="{FF2B5EF4-FFF2-40B4-BE49-F238E27FC236}">
                <a16:creationId xmlns:a16="http://schemas.microsoft.com/office/drawing/2014/main" id="{6F99C057-DF9F-4053-BF25-767C9E644A1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D4D38D-9461-4E81-A00E-2EB81E5BB1B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636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A8C-5A8F-4403-9575-4AEDF9E45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3E83DE-BFB2-433F-BEDA-D58FA3B80C98}"/>
              </a:ext>
            </a:extLst>
          </p:cNvPr>
          <p:cNvSpPr>
            <a:spLocks noGrp="1"/>
          </p:cNvSpPr>
          <p:nvPr>
            <p:ph type="dt" sz="half" idx="10"/>
          </p:nvPr>
        </p:nvSpPr>
        <p:spPr/>
        <p:txBody>
          <a:bodyPr/>
          <a:lstStyle/>
          <a:p>
            <a:fld id="{F9A96C99-B8F8-4528-BD05-0E16E943DC09}" type="datetime1">
              <a:rPr lang="en-US" smtClean="0"/>
              <a:t>4/13/2020</a:t>
            </a:fld>
            <a:endParaRPr lang="en-US" dirty="0"/>
          </a:p>
        </p:txBody>
      </p:sp>
      <p:sp>
        <p:nvSpPr>
          <p:cNvPr id="4" name="Footer Placeholder 3">
            <a:extLst>
              <a:ext uri="{FF2B5EF4-FFF2-40B4-BE49-F238E27FC236}">
                <a16:creationId xmlns:a16="http://schemas.microsoft.com/office/drawing/2014/main" id="{6A0D2ED1-F1C3-4E51-A7D7-3E35111CD8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25A3024-52CA-4340-AB70-DA9903FE218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5797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5FFCB-E394-4817-81E4-8F30A4F5B100}"/>
              </a:ext>
            </a:extLst>
          </p:cNvPr>
          <p:cNvSpPr>
            <a:spLocks noGrp="1"/>
          </p:cNvSpPr>
          <p:nvPr>
            <p:ph type="dt" sz="half" idx="10"/>
          </p:nvPr>
        </p:nvSpPr>
        <p:spPr/>
        <p:txBody>
          <a:bodyPr/>
          <a:lstStyle/>
          <a:p>
            <a:fld id="{03636942-C211-4B28-8DBD-C953E00AF71B}" type="datetime1">
              <a:rPr lang="en-US" smtClean="0"/>
              <a:t>4/13/2020</a:t>
            </a:fld>
            <a:endParaRPr lang="en-US" dirty="0"/>
          </a:p>
        </p:txBody>
      </p:sp>
      <p:sp>
        <p:nvSpPr>
          <p:cNvPr id="3" name="Footer Placeholder 2">
            <a:extLst>
              <a:ext uri="{FF2B5EF4-FFF2-40B4-BE49-F238E27FC236}">
                <a16:creationId xmlns:a16="http://schemas.microsoft.com/office/drawing/2014/main" id="{7EB53669-713D-41E6-BD77-04741AB34B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560A0A9-DC09-47B9-B66D-8022891ECCE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022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E652-38D8-4D8C-BCBD-BF06071B1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7119E-2F1C-426B-B801-94B2B5850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93510-ABC9-4D7E-A52C-13BD2E435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F9315-E317-4DA1-9A27-5A860CAEADF0}"/>
              </a:ext>
            </a:extLst>
          </p:cNvPr>
          <p:cNvSpPr>
            <a:spLocks noGrp="1"/>
          </p:cNvSpPr>
          <p:nvPr>
            <p:ph type="dt" sz="half" idx="10"/>
          </p:nvPr>
        </p:nvSpPr>
        <p:spPr/>
        <p:txBody>
          <a:bodyPr/>
          <a:lstStyle/>
          <a:p>
            <a:fld id="{7E8D12A6-918A-48BD-8CB9-CA713993B0EA}" type="datetime1">
              <a:rPr lang="en-US" smtClean="0"/>
              <a:t>4/13/2020</a:t>
            </a:fld>
            <a:endParaRPr lang="en-US" dirty="0"/>
          </a:p>
        </p:txBody>
      </p:sp>
      <p:sp>
        <p:nvSpPr>
          <p:cNvPr id="6" name="Footer Placeholder 5">
            <a:extLst>
              <a:ext uri="{FF2B5EF4-FFF2-40B4-BE49-F238E27FC236}">
                <a16:creationId xmlns:a16="http://schemas.microsoft.com/office/drawing/2014/main" id="{04D461A7-F348-4F64-B9A9-36C83B6E3E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FCBC84-FCAB-4BD9-8C5D-16C133FEBD1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3276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A8AA-9CA3-4886-8FF0-A895F7DAB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9FF9A-97FE-45CE-B9BD-9D05CAD56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64E28-5BCD-44A0-8156-07717B55A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3AC7C-3078-43CA-9780-272823111420}"/>
              </a:ext>
            </a:extLst>
          </p:cNvPr>
          <p:cNvSpPr>
            <a:spLocks noGrp="1"/>
          </p:cNvSpPr>
          <p:nvPr>
            <p:ph type="dt" sz="half" idx="10"/>
          </p:nvPr>
        </p:nvSpPr>
        <p:spPr/>
        <p:txBody>
          <a:bodyPr/>
          <a:lstStyle/>
          <a:p>
            <a:fld id="{E778CE86-875F-4587-BCF6-FA054AFC0D53}" type="datetime1">
              <a:rPr lang="en-US" smtClean="0"/>
              <a:pPr/>
              <a:t>4/13/2020</a:t>
            </a:fld>
            <a:endParaRPr lang="en-US" dirty="0"/>
          </a:p>
        </p:txBody>
      </p:sp>
      <p:sp>
        <p:nvSpPr>
          <p:cNvPr id="6" name="Footer Placeholder 5">
            <a:extLst>
              <a:ext uri="{FF2B5EF4-FFF2-40B4-BE49-F238E27FC236}">
                <a16:creationId xmlns:a16="http://schemas.microsoft.com/office/drawing/2014/main" id="{8729CDAD-6FB8-4177-9171-EF43B11BF9C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3620F11-AEE7-46A9-92AB-B1677AADA1A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51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45BF2-96A4-4256-825C-F864881D6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89C8F1-737C-48DD-9DFC-D05748DB5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308FC-FA01-4BEC-B8E0-5990AEB13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7FF86CDC-C9C5-41FA-8766-B28BC69E9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63417-843E-4E71-871B-035A08946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196690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wjersey-demographics.com/" TargetMode="External"/><Relationship Id="rId2" Type="http://schemas.openxmlformats.org/officeDocument/2006/relationships/hyperlink" Target="https://public.opendatasoft.com/" TargetMode="External"/><Relationship Id="rId1" Type="http://schemas.openxmlformats.org/officeDocument/2006/relationships/slideLayout" Target="../slideLayouts/slideLayout2.xml"/><Relationship Id="rId6" Type="http://schemas.openxmlformats.org/officeDocument/2006/relationships/hyperlink" Target="https://cancerstatisticscenter.cancer.org/" TargetMode="External"/><Relationship Id="rId5" Type="http://schemas.openxmlformats.org/officeDocument/2006/relationships/hyperlink" Target="https://gis.cdc.gov/" TargetMode="External"/><Relationship Id="rId4" Type="http://schemas.openxmlformats.org/officeDocument/2006/relationships/hyperlink" Target="https://www.cdc.go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279190" y="2046558"/>
            <a:ext cx="4775075" cy="1630907"/>
          </a:xfrm>
        </p:spPr>
        <p:txBody>
          <a:bodyPr>
            <a:normAutofit/>
          </a:bodyPr>
          <a:lstStyle/>
          <a:p>
            <a:r>
              <a:rPr lang="en-US" sz="2800" b="1" dirty="0">
                <a:solidFill>
                  <a:schemeClr val="bg1"/>
                </a:solidFill>
              </a:rPr>
              <a:t>Analysis of Hospital Distribution by ZipCode in New Jersey, USA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572154" y="3978233"/>
            <a:ext cx="4775075" cy="559656"/>
          </a:xfrm>
        </p:spPr>
        <p:txBody>
          <a:bodyPr>
            <a:normAutofit/>
          </a:bodyPr>
          <a:lstStyle/>
          <a:p>
            <a:pPr>
              <a:spcAft>
                <a:spcPts val="600"/>
              </a:spcAft>
            </a:pPr>
            <a:r>
              <a:rPr lang="en-US" b="1" dirty="0">
                <a:solidFill>
                  <a:schemeClr val="bg1"/>
                </a:solidFill>
              </a:rPr>
              <a:t>Mala Mehta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804466"/>
          </a:xfrm>
        </p:spPr>
        <p:txBody>
          <a:bodyPr>
            <a:normAutofit/>
          </a:bodyPr>
          <a:lstStyle/>
          <a:p>
            <a:pPr algn="ctr"/>
            <a:r>
              <a:rPr lang="en-US" sz="2800" b="1" dirty="0"/>
              <a:t>Background</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1358283"/>
            <a:ext cx="10058400" cy="4857123"/>
          </a:xfrm>
        </p:spPr>
        <p:txBody>
          <a:bodyPr/>
          <a:lstStyle/>
          <a:p>
            <a:r>
              <a:rPr lang="en-US" sz="2000" dirty="0"/>
              <a:t>Cancer is the second leading cause of death in the Unites States</a:t>
            </a:r>
          </a:p>
          <a:p>
            <a:r>
              <a:rPr lang="en-US" sz="2000" dirty="0"/>
              <a:t>The number of cancer cases year over year has been steadily rising</a:t>
            </a:r>
          </a:p>
          <a:p>
            <a:endParaRPr lang="en-US" dirty="0"/>
          </a:p>
          <a:p>
            <a:pPr marL="0" indent="0">
              <a:buNone/>
            </a:pPr>
            <a:endParaRPr lang="en-US" dirty="0"/>
          </a:p>
        </p:txBody>
      </p:sp>
      <p:pic>
        <p:nvPicPr>
          <p:cNvPr id="6" name="Picture 5">
            <a:extLst>
              <a:ext uri="{FF2B5EF4-FFF2-40B4-BE49-F238E27FC236}">
                <a16:creationId xmlns:a16="http://schemas.microsoft.com/office/drawing/2014/main" id="{EFF5CD48-53A9-435B-B8E9-D19C217FF499}"/>
              </a:ext>
            </a:extLst>
          </p:cNvPr>
          <p:cNvPicPr>
            <a:picLocks noChangeAspect="1"/>
          </p:cNvPicPr>
          <p:nvPr/>
        </p:nvPicPr>
        <p:blipFill>
          <a:blip r:embed="rId2"/>
          <a:stretch>
            <a:fillRect/>
          </a:stretch>
        </p:blipFill>
        <p:spPr>
          <a:xfrm>
            <a:off x="622126" y="2576108"/>
            <a:ext cx="5349240" cy="3308985"/>
          </a:xfrm>
          <a:prstGeom prst="rect">
            <a:avLst/>
          </a:prstGeom>
        </p:spPr>
      </p:pic>
      <p:pic>
        <p:nvPicPr>
          <p:cNvPr id="7" name="Picture 6">
            <a:extLst>
              <a:ext uri="{FF2B5EF4-FFF2-40B4-BE49-F238E27FC236}">
                <a16:creationId xmlns:a16="http://schemas.microsoft.com/office/drawing/2014/main" id="{703357BF-0208-4533-BB75-9666F5BC9AA4}"/>
              </a:ext>
            </a:extLst>
          </p:cNvPr>
          <p:cNvPicPr>
            <a:picLocks noChangeAspect="1"/>
          </p:cNvPicPr>
          <p:nvPr/>
        </p:nvPicPr>
        <p:blipFill>
          <a:blip r:embed="rId3"/>
          <a:stretch>
            <a:fillRect/>
          </a:stretch>
        </p:blipFill>
        <p:spPr>
          <a:xfrm>
            <a:off x="6890685" y="2306550"/>
            <a:ext cx="4448175" cy="3848100"/>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Problem</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lstStyle/>
          <a:p>
            <a:r>
              <a:rPr lang="en-US" sz="2000" dirty="0"/>
              <a:t>Cancer Hospitals USA</a:t>
            </a:r>
            <a:r>
              <a:rPr lang="en-US" sz="2000" b="1" dirty="0"/>
              <a:t> </a:t>
            </a:r>
            <a:r>
              <a:rPr lang="en-US" sz="2000" dirty="0"/>
              <a:t>(a fictitious group) is a group of premier cancer hospitals</a:t>
            </a:r>
          </a:p>
          <a:p>
            <a:r>
              <a:rPr lang="en-US" sz="2000" dirty="0"/>
              <a:t>In 2020, an estimated 53,340 new cases of cancer are expected to occur in NJ </a:t>
            </a:r>
          </a:p>
          <a:p>
            <a:r>
              <a:rPr lang="en-US" sz="2000" dirty="0"/>
              <a:t>Cancer hospitals USA intends to open a brand-new state-of-the-art hospital in NJ</a:t>
            </a:r>
          </a:p>
          <a:p>
            <a:pPr marL="0" indent="0">
              <a:buNone/>
            </a:pPr>
            <a:endParaRPr lang="en-US" dirty="0"/>
          </a:p>
        </p:txBody>
      </p:sp>
      <p:pic>
        <p:nvPicPr>
          <p:cNvPr id="3" name="Picture 2">
            <a:extLst>
              <a:ext uri="{FF2B5EF4-FFF2-40B4-BE49-F238E27FC236}">
                <a16:creationId xmlns:a16="http://schemas.microsoft.com/office/drawing/2014/main" id="{D4762EEB-4FA7-4876-9A10-506CE0B21EAA}"/>
              </a:ext>
            </a:extLst>
          </p:cNvPr>
          <p:cNvPicPr>
            <a:picLocks noChangeAspect="1"/>
          </p:cNvPicPr>
          <p:nvPr/>
        </p:nvPicPr>
        <p:blipFill>
          <a:blip r:embed="rId2"/>
          <a:stretch>
            <a:fillRect/>
          </a:stretch>
        </p:blipFill>
        <p:spPr>
          <a:xfrm>
            <a:off x="2517732" y="2124075"/>
            <a:ext cx="6035040" cy="4260533"/>
          </a:xfrm>
          <a:prstGeom prst="rect">
            <a:avLst/>
          </a:prstGeom>
        </p:spPr>
      </p:pic>
    </p:spTree>
    <p:extLst>
      <p:ext uri="{BB962C8B-B14F-4D97-AF65-F5344CB8AC3E}">
        <p14:creationId xmlns:p14="http://schemas.microsoft.com/office/powerpoint/2010/main" val="56602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Data Sources and Cleaning</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New Jersey zip code and latitude/longitude data from </a:t>
            </a:r>
            <a:r>
              <a:rPr lang="en-US" sz="2000" dirty="0">
                <a:hlinkClick r:id="rId2"/>
              </a:rPr>
              <a:t>https://public.opendatasoft.com</a:t>
            </a:r>
            <a:r>
              <a:rPr lang="en-US" sz="2000" dirty="0"/>
              <a:t>. A CSV file was downloaded from the </a:t>
            </a:r>
            <a:r>
              <a:rPr lang="en-US" sz="2000" dirty="0" err="1"/>
              <a:t>OpenDataSoft</a:t>
            </a:r>
            <a:r>
              <a:rPr lang="en-US" sz="2000" dirty="0"/>
              <a:t> website and loaded into a Pandas </a:t>
            </a:r>
            <a:r>
              <a:rPr lang="en-US" sz="2000" dirty="0" err="1"/>
              <a:t>dataframe</a:t>
            </a:r>
            <a:r>
              <a:rPr lang="en-US" sz="2000" dirty="0"/>
              <a:t>. Unneeded columns were dropped.</a:t>
            </a:r>
          </a:p>
          <a:p>
            <a:r>
              <a:rPr lang="en-US" sz="2000" dirty="0"/>
              <a:t>Population data for zip codes in New Jersey </a:t>
            </a:r>
            <a:r>
              <a:rPr lang="en-US" sz="2000" dirty="0">
                <a:hlinkClick r:id="rId3"/>
              </a:rPr>
              <a:t>https://www.newjersey-demographics.com</a:t>
            </a:r>
            <a:r>
              <a:rPr lang="en-US" sz="2000" dirty="0"/>
              <a:t>. Web scraping methodology was employed. After loading into a Pandas </a:t>
            </a:r>
            <a:r>
              <a:rPr lang="en-US" sz="2000" dirty="0" err="1"/>
              <a:t>dataframe</a:t>
            </a:r>
            <a:r>
              <a:rPr lang="en-US" sz="2000" dirty="0"/>
              <a:t>, 1 column was dropped and another was renamed to match the column name in the latitude/longitude </a:t>
            </a:r>
            <a:r>
              <a:rPr lang="en-US" sz="2000" dirty="0" err="1"/>
              <a:t>dataframe</a:t>
            </a:r>
            <a:r>
              <a:rPr lang="en-US" sz="2000" dirty="0"/>
              <a:t>.</a:t>
            </a:r>
          </a:p>
          <a:p>
            <a:r>
              <a:rPr lang="en-US" sz="2000" dirty="0"/>
              <a:t>Leading causes of death in the US  </a:t>
            </a:r>
            <a:r>
              <a:rPr lang="en-US" sz="2000" dirty="0">
                <a:hlinkClick r:id="rId4"/>
              </a:rPr>
              <a:t>https://www.cdc.gov</a:t>
            </a:r>
            <a:r>
              <a:rPr lang="en-US" sz="2000" dirty="0"/>
              <a:t>. Data was manually entered into a spreadsheet and then loaded into a Pandas </a:t>
            </a:r>
            <a:r>
              <a:rPr lang="en-US" sz="2000" dirty="0" err="1"/>
              <a:t>dataframe</a:t>
            </a:r>
            <a:r>
              <a:rPr lang="en-US" sz="2000" dirty="0"/>
              <a:t>.</a:t>
            </a:r>
          </a:p>
          <a:p>
            <a:r>
              <a:rPr lang="en-US" sz="2000" dirty="0"/>
              <a:t>US Cancer Statistics Year Over Year Trend </a:t>
            </a:r>
            <a:r>
              <a:rPr lang="en-US" sz="2000" dirty="0">
                <a:hlinkClick r:id="rId5"/>
              </a:rPr>
              <a:t>https://gis.cdc.gov</a:t>
            </a:r>
            <a:r>
              <a:rPr lang="en-US" sz="2000" dirty="0"/>
              <a:t>. A CSV file was downloaded, nonessential columns were removed and data was formatted appropriately. The CSV file was then loaded into a Pandas </a:t>
            </a:r>
            <a:r>
              <a:rPr lang="en-US" sz="2000" dirty="0" err="1"/>
              <a:t>dataframe</a:t>
            </a:r>
            <a:r>
              <a:rPr lang="en-US" sz="2000" dirty="0"/>
              <a:t>.</a:t>
            </a:r>
          </a:p>
          <a:p>
            <a:r>
              <a:rPr lang="en-US" sz="2000" dirty="0"/>
              <a:t>New Jersey 2020 Estimates </a:t>
            </a:r>
            <a:r>
              <a:rPr lang="en-US" sz="2000" dirty="0">
                <a:hlinkClick r:id="rId6"/>
              </a:rPr>
              <a:t>https://cancerstatisticscenter.cancer.org</a:t>
            </a:r>
            <a:r>
              <a:rPr lang="en-US" sz="2000" dirty="0"/>
              <a:t>. A CSV file was downloaded and only data for the state of NJ was retained. Non-required columns were deleted and any rows that were missing counts of no. of cases were removed as well. The data was then loaded into a Pandas </a:t>
            </a:r>
            <a:r>
              <a:rPr lang="en-US" sz="2000" dirty="0" err="1"/>
              <a:t>dataframe</a:t>
            </a:r>
            <a:r>
              <a:rPr lang="en-US" sz="2000" dirty="0"/>
              <a:t>.</a:t>
            </a:r>
          </a:p>
          <a:p>
            <a:endParaRPr lang="en-US" sz="2000" dirty="0"/>
          </a:p>
          <a:p>
            <a:endParaRPr lang="en-US" sz="2000" dirty="0"/>
          </a:p>
        </p:txBody>
      </p:sp>
    </p:spTree>
    <p:extLst>
      <p:ext uri="{BB962C8B-B14F-4D97-AF65-F5344CB8AC3E}">
        <p14:creationId xmlns:p14="http://schemas.microsoft.com/office/powerpoint/2010/main" val="57090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Methodology</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Merge the NJ latitude/longitude and population data into 1 </a:t>
            </a:r>
            <a:r>
              <a:rPr lang="en-US" sz="2000" dirty="0" err="1"/>
              <a:t>dataframe</a:t>
            </a:r>
            <a:endParaRPr lang="en-US" sz="2000" dirty="0"/>
          </a:p>
          <a:p>
            <a:r>
              <a:rPr lang="en-US" sz="2000" dirty="0"/>
              <a:t>Draw a Folium map to show different zip codes based on latitude and longitude values and display markers showing the city and population</a:t>
            </a:r>
          </a:p>
          <a:p>
            <a:r>
              <a:rPr lang="en-US" sz="2000" dirty="0"/>
              <a:t>Use the </a:t>
            </a:r>
            <a:r>
              <a:rPr lang="en-US" sz="2000" dirty="0" err="1"/>
              <a:t>FourSquare</a:t>
            </a:r>
            <a:r>
              <a:rPr lang="en-US" sz="2000" dirty="0"/>
              <a:t> API to search for Medical Centers in NJ</a:t>
            </a:r>
          </a:p>
          <a:p>
            <a:r>
              <a:rPr lang="en-US" sz="2000" dirty="0"/>
              <a:t>Clean the data to retain only categories relevant to the analysis</a:t>
            </a:r>
          </a:p>
          <a:p>
            <a:endParaRPr lang="en-US" sz="2000" dirty="0"/>
          </a:p>
        </p:txBody>
      </p:sp>
      <p:pic>
        <p:nvPicPr>
          <p:cNvPr id="6" name="Picture 5">
            <a:extLst>
              <a:ext uri="{FF2B5EF4-FFF2-40B4-BE49-F238E27FC236}">
                <a16:creationId xmlns:a16="http://schemas.microsoft.com/office/drawing/2014/main" id="{ACF57E8C-7CBC-4C96-BBA2-F67300982966}"/>
              </a:ext>
            </a:extLst>
          </p:cNvPr>
          <p:cNvPicPr/>
          <p:nvPr/>
        </p:nvPicPr>
        <p:blipFill>
          <a:blip r:embed="rId2"/>
          <a:stretch>
            <a:fillRect/>
          </a:stretch>
        </p:blipFill>
        <p:spPr>
          <a:xfrm>
            <a:off x="2800872" y="2860118"/>
            <a:ext cx="5943600" cy="3614738"/>
          </a:xfrm>
          <a:prstGeom prst="rect">
            <a:avLst/>
          </a:prstGeom>
        </p:spPr>
      </p:pic>
    </p:spTree>
    <p:extLst>
      <p:ext uri="{BB962C8B-B14F-4D97-AF65-F5344CB8AC3E}">
        <p14:creationId xmlns:p14="http://schemas.microsoft.com/office/powerpoint/2010/main" val="283949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Clean the data to retain only categories relevant to the analysis</a:t>
            </a:r>
          </a:p>
          <a:p>
            <a:endParaRPr lang="en-US" sz="2000" dirty="0"/>
          </a:p>
        </p:txBody>
      </p:sp>
      <p:pic>
        <p:nvPicPr>
          <p:cNvPr id="5" name="Picture 4">
            <a:extLst>
              <a:ext uri="{FF2B5EF4-FFF2-40B4-BE49-F238E27FC236}">
                <a16:creationId xmlns:a16="http://schemas.microsoft.com/office/drawing/2014/main" id="{ECCCD75F-300C-4E25-B519-852196107C2B}"/>
              </a:ext>
            </a:extLst>
          </p:cNvPr>
          <p:cNvPicPr>
            <a:picLocks noChangeAspect="1"/>
          </p:cNvPicPr>
          <p:nvPr/>
        </p:nvPicPr>
        <p:blipFill>
          <a:blip r:embed="rId2"/>
          <a:stretch>
            <a:fillRect/>
          </a:stretch>
        </p:blipFill>
        <p:spPr>
          <a:xfrm>
            <a:off x="760765" y="1827265"/>
            <a:ext cx="10848023" cy="2753678"/>
          </a:xfrm>
          <a:prstGeom prst="rect">
            <a:avLst/>
          </a:prstGeom>
          <a:ln>
            <a:solidFill>
              <a:schemeClr val="tx1"/>
            </a:solidFill>
          </a:ln>
        </p:spPr>
      </p:pic>
    </p:spTree>
    <p:extLst>
      <p:ext uri="{BB962C8B-B14F-4D97-AF65-F5344CB8AC3E}">
        <p14:creationId xmlns:p14="http://schemas.microsoft.com/office/powerpoint/2010/main" val="173464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Results and Conclusion</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Use K-Means clustering to divide the data into 5 clusters and analyze each one of them</a:t>
            </a:r>
          </a:p>
          <a:p>
            <a:r>
              <a:rPr lang="en-US" sz="2000" dirty="0"/>
              <a:t>Parameters used – latitude and longitude of each </a:t>
            </a:r>
            <a:r>
              <a:rPr lang="en-US" sz="2000" dirty="0" err="1"/>
              <a:t>zipcode</a:t>
            </a:r>
            <a:r>
              <a:rPr lang="en-US" sz="2000" dirty="0"/>
              <a:t> and a radius of 5000 meters</a:t>
            </a:r>
          </a:p>
          <a:p>
            <a:pPr lvl="1"/>
            <a:r>
              <a:rPr lang="en-US" sz="2000" dirty="0"/>
              <a:t>Cluster # 1 has the highest number of zip codes with hospitals</a:t>
            </a:r>
          </a:p>
          <a:p>
            <a:pPr lvl="1"/>
            <a:r>
              <a:rPr lang="en-US" sz="2000" dirty="0"/>
              <a:t>Cluster # 2 has a preponderance of medical centers</a:t>
            </a:r>
          </a:p>
          <a:p>
            <a:pPr lvl="1"/>
            <a:r>
              <a:rPr lang="en-US" sz="2000" dirty="0"/>
              <a:t>Cluster # 3 has a mix of medical centers and emergency rooms</a:t>
            </a:r>
          </a:p>
          <a:p>
            <a:pPr lvl="1"/>
            <a:r>
              <a:rPr lang="en-US" sz="2000" dirty="0"/>
              <a:t>Cluster # 4 has a preponderance of medical centers</a:t>
            </a:r>
          </a:p>
          <a:p>
            <a:pPr lvl="1"/>
            <a:r>
              <a:rPr lang="en-US" sz="2000" dirty="0"/>
              <a:t>Cluster # 5 has both medical centers and urgent care centers</a:t>
            </a:r>
          </a:p>
          <a:p>
            <a:pPr lvl="1"/>
            <a:endParaRPr lang="en-US" sz="1600" dirty="0"/>
          </a:p>
          <a:p>
            <a:pPr lvl="1"/>
            <a:endParaRPr lang="en-US" sz="1600" dirty="0"/>
          </a:p>
          <a:p>
            <a:pPr marL="0" indent="0">
              <a:buNone/>
            </a:pPr>
            <a:r>
              <a:rPr lang="en-US" sz="2000" dirty="0"/>
              <a:t>Cancer Hospitals USA can use this data along with real estate cost, easy access from major highways and rail stations and other relevant factors to pinpoint the ideal location for the new hospital.</a:t>
            </a:r>
          </a:p>
        </p:txBody>
      </p:sp>
    </p:spTree>
    <p:extLst>
      <p:ext uri="{BB962C8B-B14F-4D97-AF65-F5344CB8AC3E}">
        <p14:creationId xmlns:p14="http://schemas.microsoft.com/office/powerpoint/2010/main" val="111040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496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Analysis of Hospital Distribution by ZipCode in New Jersey, USA</vt:lpstr>
      <vt:lpstr>Background</vt:lpstr>
      <vt:lpstr>Problem</vt:lpstr>
      <vt:lpstr>Data Sources and Cleaning</vt:lpstr>
      <vt:lpstr>Methodology</vt:lpstr>
      <vt:lpstr>PowerPoint Presentation</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2020-04-13T23:22:51Z</dcterms:created>
  <dcterms:modified xsi:type="dcterms:W3CDTF">2020-04-14T03:02:49Z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