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6" r:id="rId6"/>
    <p:sldId id="260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2DEAA-8128-4D66-0C5E-ACE6E9F4B064}" v="13" dt="2025-04-21T10:10:37.829"/>
    <p1510:client id="{C0087AF5-2338-E747-ABBD-589B356C4637}" v="227" dt="2025-04-21T10:55:45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571"/>
  </p:normalViewPr>
  <p:slideViewPr>
    <p:cSldViewPr snapToGrid="0">
      <p:cViewPr varScale="1">
        <p:scale>
          <a:sx n="131" d="100"/>
          <a:sy n="13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2.5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21537 15002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5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21881 15081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2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21616 15028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4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21722 15055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4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21749 14949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4.9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21775 14949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4.9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21696 15002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5.8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21828 14923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5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22013 14870 0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1T10:10:25.8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22093 15055 0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97E7-1CE5-2148-93DE-52D3E6D1C5D9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3D9D2-03F7-8D40-90C0-5EE4F0268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D9D2-03F7-8D40-90C0-5EE4F0268A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C21A9-3B4C-91F0-4681-59093E2B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E37F6-7F9A-BD6D-56FB-20705D57B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16D22-A997-C535-0EA4-580ECA151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671A5-D31C-A6BD-D406-BAA7F47F5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D9D2-03F7-8D40-90C0-5EE4F0268A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FBC80-A6A4-2FAF-04C4-9870AFC7F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6E835-E4B0-F623-63D2-7798E4F24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6D708-5410-246C-560C-D9316D25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645CA-6180-1741-A486-84268419A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D9D2-03F7-8D40-90C0-5EE4F0268A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69F03-EEBE-B5C6-37CD-C79DD512D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CEED7-B835-C354-F721-23EE00539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27EB4-97DE-1F4A-4A0E-664543325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E052-CECF-4326-2C0E-4320D10AD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3D9D2-03F7-8D40-90C0-5EE4F0268A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3B95-D7A6-CA6C-6FBE-E3C3E077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55590-02CA-4AB9-E9A5-C873F1F72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365C-3D2A-3023-A363-ABB920F4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234D-47E6-8FD3-6215-ABE5E905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63EF-5F20-CF31-C7B1-4C488159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AEBF-08A1-66A1-E870-20D1D835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DFD94-D373-FC44-AE0A-D35723E3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EFD5-CAD6-B114-C2A2-F62DC06B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A45A-EBF2-3B9F-B481-DC76AEE3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312E-EBAB-8CE4-AC24-B3593DD1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BEA24-D2A0-13F3-C54F-26CD14DB6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8D61-3578-0EC1-E8C3-9E9EEF73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5793-667D-23A2-CE3D-2AF7E704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BD84-6AC3-23EB-4C75-CA5299B5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6578-2C80-23D0-ABE7-7DA07D25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1A50-D6EC-5EA0-0317-91575CFB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2F0B-A394-00BC-710E-46DE4208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4458-530C-02C8-CF0A-9FD97D15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90B4-2F66-CE5F-B531-6902B14A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2A6E-9A92-AABB-08F8-88DF5742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6BB1-2375-0C84-96E2-CF3B7691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D004F-22D7-3449-CF1F-6BA88CA1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BEA1-7B7B-0AA5-30D0-F959AB09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8FE7-7A5E-CCB5-3100-AB27DD68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DB22-E18A-5053-4F60-E15CB8B7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E117-394D-AD37-05AA-C9A82F8D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56F1-992B-4089-BE81-3DCF11054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E2CAF-13AC-DDB0-4DCE-6E1BFB06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7E14F-1675-5D5A-0A27-0947262E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7B9B-3053-AB12-9559-A92D8A7F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06F5C-7EB7-9A5B-E1FF-49DD169E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3AEB-405E-D9A7-A11F-25AA7286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7F6F-97AB-39F4-CC64-1384D3AF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5CBB-7EC7-612A-929A-AFC03397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53E74-0178-F02F-2DA0-5F563D5E1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46A18-B781-580B-5230-3A2563719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9007-8483-4D90-5075-95BE3067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9BD84-773A-51A3-0687-4BA567C8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70ACF-8571-4AA4-33FB-CC81DEB0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60A9-8E2B-9EF1-954E-267DCA11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FC5DF-71C6-2C9E-15BF-F1169A6A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B7993-071D-3A48-AA3B-DCE0B0A1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EBE6E-A02C-059D-87F6-B454659D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C1B84-31A5-3338-D48E-EB0E4709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7C9CF-8D33-2131-2DFD-A42F9599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8A88A-17B7-F23C-D897-7BEB77DD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86F3-948A-FFF3-A830-43845C29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6824-7A1B-A9A4-4DBB-22865D29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A8A7A-4F1B-7EDA-AEE8-7DF3A839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16A34-F8C2-9859-1694-8EFBC8DA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4307-350D-5F86-BCBC-A5DEBE2C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F3F8-E72E-3CC3-5EA8-E1B49621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9A59-9469-D1F2-D892-3A3642DE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BCC42-E6E5-4496-32CB-08D164466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04638-A0B5-E93F-92D0-79C3A786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836A-4112-D02B-92FC-3CC471C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DF1F1-681B-E10A-F0F3-492DCEE8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2437-96EA-985C-DAFE-6FB1F59A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A1D25-A2F7-0342-E984-DC02A632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71C24-2541-1DA1-53D2-7B1FD60E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66EF-1137-937A-9DC2-954F336F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E3CD5-59F0-C142-8593-D531ED1577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4C62-5962-7D1F-36F2-3A1E015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B16F-AC05-6455-F98A-0A1CDD7E6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E68CD-38A8-7A43-BD2F-3F52B4004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1C44A-95CB-A4AF-62CF-C4781E22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GB" sz="56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Cell-ebrating Efficiency: Optimization Algorithms Meet Biological Systems</a:t>
            </a:r>
            <a:endParaRPr lang="en-US" sz="5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74616-69A8-FCB2-F1F3-869C5D37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400" b="1" dirty="0"/>
              <a:t>Malachy McEvoy</a:t>
            </a:r>
            <a:endParaRPr lang="en-US" sz="1400" dirty="0"/>
          </a:p>
          <a:p>
            <a:r>
              <a:rPr lang="en-US" sz="1400" dirty="0"/>
              <a:t>Supervision by Dr. Andrea Weisse</a:t>
            </a:r>
          </a:p>
        </p:txBody>
      </p:sp>
      <p:pic>
        <p:nvPicPr>
          <p:cNvPr id="4" name="Picture 3" descr="A logo for the university of ed&#10;&#10;AI-generated content may be incorrect.">
            <a:extLst>
              <a:ext uri="{FF2B5EF4-FFF2-40B4-BE49-F238E27FC236}">
                <a16:creationId xmlns:a16="http://schemas.microsoft.com/office/drawing/2014/main" id="{163B81BF-5072-34BA-D345-A78B348A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98" y="591670"/>
            <a:ext cx="6161807" cy="2742004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3C98-BBF2-C04A-091A-18A9898F5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992A-85DD-A3DC-621A-59190D69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 a cell-free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62E0F2-3F34-3292-839F-E0BA48408833}"/>
                  </a:ext>
                </a:extLst>
              </p:cNvPr>
              <p:cNvSpPr txBox="1"/>
              <p:nvPr/>
            </p:nvSpPr>
            <p:spPr>
              <a:xfrm>
                <a:off x="0" y="1785954"/>
                <a:ext cx="5938345" cy="3988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 3:</a:t>
                </a:r>
              </a:p>
              <a:p>
                <a:pPr algn="just"/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 quickly can we engineer the system to reach 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steady-state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optimizing the concentrations of energy and DNA, and the interval between dilution events?</a:t>
                </a:r>
              </a:p>
              <a:p>
                <a:pPr algn="just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2400" i="1" baseline="300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just"/>
                <a:endParaRPr lang="en-GB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GB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GB" sz="1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ubject to</a:t>
                </a:r>
                <a:endParaRPr lang="el-GR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 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62E0F2-3F34-3292-839F-E0BA4840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5954"/>
                <a:ext cx="5938345" cy="3988015"/>
              </a:xfrm>
              <a:prstGeom prst="rect">
                <a:avLst/>
              </a:prstGeom>
              <a:blipFill>
                <a:blip r:embed="rId3"/>
                <a:stretch>
                  <a:fillRect l="-855" t="-635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0771A6-F21B-0E66-8377-01A1E11026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54763" y="1785954"/>
            <a:ext cx="5322590" cy="35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123F-5D33-15C8-985C-A0376A87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pursuit of cell-free protein synthesis (CFPS)</a:t>
            </a:r>
          </a:p>
        </p:txBody>
      </p:sp>
    </p:spTree>
    <p:extLst>
      <p:ext uri="{BB962C8B-B14F-4D97-AF65-F5344CB8AC3E}">
        <p14:creationId xmlns:p14="http://schemas.microsoft.com/office/powerpoint/2010/main" val="78788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5CA97-8943-E6D9-2068-7671AD339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A29D-5C14-17C5-2D52-FD638EC2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pursuit of cell-free protein synthesis (CFPS)</a:t>
            </a:r>
          </a:p>
        </p:txBody>
      </p:sp>
      <p:pic>
        <p:nvPicPr>
          <p:cNvPr id="3" name="Picture 2" descr="A diagram of a cell structure&#10;&#10;AI-generated content may be incorrect.">
            <a:extLst>
              <a:ext uri="{FF2B5EF4-FFF2-40B4-BE49-F238E27FC236}">
                <a16:creationId xmlns:a16="http://schemas.microsoft.com/office/drawing/2014/main" id="{6DE59E8D-8353-855C-6EC0-7262CCEB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113717" cy="49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5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FFD-75B9-AE52-D772-FDF97E64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biological systems with ODEs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346236-B8D5-878F-04D9-B3A302F7B37A}"/>
              </a:ext>
            </a:extLst>
          </p:cNvPr>
          <p:cNvGrpSpPr/>
          <p:nvPr/>
        </p:nvGrpSpPr>
        <p:grpSpPr>
          <a:xfrm>
            <a:off x="4014952" y="2898297"/>
            <a:ext cx="4162096" cy="1668798"/>
            <a:chOff x="178676" y="871659"/>
            <a:chExt cx="4162096" cy="1668798"/>
          </a:xfrm>
        </p:grpSpPr>
        <p:pic>
          <p:nvPicPr>
            <p:cNvPr id="12" name="Picture 11" descr="A blue dna strand&#10;&#10;AI-generated content may be incorrect.">
              <a:extLst>
                <a:ext uri="{FF2B5EF4-FFF2-40B4-BE49-F238E27FC236}">
                  <a16:creationId xmlns:a16="http://schemas.microsoft.com/office/drawing/2014/main" id="{EDC084DE-CE25-5085-1C1B-A90B228CD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676" y="871659"/>
              <a:ext cx="659524" cy="16687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F8EA64D-BA70-1D7E-4432-4CE15CB21145}"/>
                    </a:ext>
                  </a:extLst>
                </p:cNvPr>
                <p:cNvSpPr txBox="1"/>
                <p:nvPr/>
              </p:nvSpPr>
              <p:spPr>
                <a:xfrm>
                  <a:off x="378372" y="1250837"/>
                  <a:ext cx="3962400" cy="91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br>
                    <a:rPr lang="en-GB" sz="2800" dirty="0"/>
                  </a:br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F8EA64D-BA70-1D7E-4432-4CE15CB21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72" y="1250837"/>
                  <a:ext cx="3962400" cy="91044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B1CC4D-0E7F-5DB8-CD39-879064F34CED}"/>
              </a:ext>
            </a:extLst>
          </p:cNvPr>
          <p:cNvGrpSpPr/>
          <p:nvPr/>
        </p:nvGrpSpPr>
        <p:grpSpPr>
          <a:xfrm>
            <a:off x="1950326" y="1561930"/>
            <a:ext cx="8291348" cy="910377"/>
            <a:chOff x="190500" y="3114953"/>
            <a:chExt cx="8291348" cy="910377"/>
          </a:xfrm>
        </p:grpSpPr>
        <p:pic>
          <p:nvPicPr>
            <p:cNvPr id="16" name="Picture 15" descr="A red circle with a white background&#10;&#10;AI-generated content may be incorrect.">
              <a:extLst>
                <a:ext uri="{FF2B5EF4-FFF2-40B4-BE49-F238E27FC236}">
                  <a16:creationId xmlns:a16="http://schemas.microsoft.com/office/drawing/2014/main" id="{6009A778-6D6C-EA16-B8E8-53620FB75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00" y="3284424"/>
              <a:ext cx="647700" cy="571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7F125A9-66F4-1C7D-D7D0-4D48C4E47113}"/>
                    </a:ext>
                  </a:extLst>
                </p:cNvPr>
                <p:cNvSpPr txBox="1"/>
                <p:nvPr/>
              </p:nvSpPr>
              <p:spPr>
                <a:xfrm>
                  <a:off x="508438" y="3114953"/>
                  <a:ext cx="7973410" cy="910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m:rPr>
                            <m:aln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𝑡𝑙</m:t>
                                </m:r>
                              </m:sub>
                            </m:sSub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d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7F125A9-66F4-1C7D-D7D0-4D48C4E47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38" y="3114953"/>
                  <a:ext cx="7973410" cy="910377"/>
                </a:xfrm>
                <a:prstGeom prst="rect">
                  <a:avLst/>
                </a:prstGeom>
                <a:blipFill>
                  <a:blip r:embed="rId5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2A2E69-252F-C64F-7721-D4BD91AE81B1}"/>
              </a:ext>
            </a:extLst>
          </p:cNvPr>
          <p:cNvGrpSpPr/>
          <p:nvPr/>
        </p:nvGrpSpPr>
        <p:grpSpPr>
          <a:xfrm>
            <a:off x="1471043" y="4946273"/>
            <a:ext cx="9249914" cy="1502102"/>
            <a:chOff x="945120" y="4105061"/>
            <a:chExt cx="9249914" cy="1502102"/>
          </a:xfrm>
        </p:grpSpPr>
        <p:pic>
          <p:nvPicPr>
            <p:cNvPr id="21" name="Picture 20" descr="A blue line with a white background&#10;&#10;AI-generated content may be incorrect.">
              <a:extLst>
                <a:ext uri="{FF2B5EF4-FFF2-40B4-BE49-F238E27FC236}">
                  <a16:creationId xmlns:a16="http://schemas.microsoft.com/office/drawing/2014/main" id="{9818F4E6-0D49-EB84-0100-D9368F88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5120" y="4105061"/>
              <a:ext cx="622172" cy="15021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37B99A-F403-1B5A-B6F8-F47C9BF0119B}"/>
                    </a:ext>
                  </a:extLst>
                </p:cNvPr>
                <p:cNvSpPr txBox="1"/>
                <p:nvPr/>
              </p:nvSpPr>
              <p:spPr>
                <a:xfrm>
                  <a:off x="1107965" y="4219522"/>
                  <a:ext cx="9087069" cy="910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m:rPr>
                            <m:aln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𝑡𝑙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637B99A-F403-1B5A-B6F8-F47C9BF01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965" y="4219522"/>
                  <a:ext cx="9087069" cy="910377"/>
                </a:xfrm>
                <a:prstGeom prst="rect">
                  <a:avLst/>
                </a:prstGeom>
                <a:blipFill>
                  <a:blip r:embed="rId7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10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256B-FE05-6265-5178-5491F19F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917B-9B90-984B-DDDF-266896B7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biological systems with ODEs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8D7E1C-8A32-CF25-5952-76709F463DE4}"/>
              </a:ext>
            </a:extLst>
          </p:cNvPr>
          <p:cNvGrpSpPr/>
          <p:nvPr/>
        </p:nvGrpSpPr>
        <p:grpSpPr>
          <a:xfrm>
            <a:off x="1497832" y="5027132"/>
            <a:ext cx="9196335" cy="1426291"/>
            <a:chOff x="2613571" y="2376986"/>
            <a:chExt cx="9196335" cy="1426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488297-232E-A1BB-A5D7-38E4EACEA6D4}"/>
                    </a:ext>
                  </a:extLst>
                </p:cNvPr>
                <p:cNvSpPr txBox="1"/>
                <p:nvPr/>
              </p:nvSpPr>
              <p:spPr>
                <a:xfrm>
                  <a:off x="3379078" y="2376986"/>
                  <a:ext cx="8430828" cy="11441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m:rPr>
                            <m:aln/>
                          </m:rPr>
                          <a:rPr lang="en-GB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𝑡𝑙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488297-232E-A1BB-A5D7-38E4EACEA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078" y="2376986"/>
                  <a:ext cx="8430828" cy="11441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 descr="A pink and purple object&#10;&#10;AI-generated content may be incorrect.">
              <a:extLst>
                <a:ext uri="{FF2B5EF4-FFF2-40B4-BE49-F238E27FC236}">
                  <a16:creationId xmlns:a16="http://schemas.microsoft.com/office/drawing/2014/main" id="{0E13BE82-3698-A202-39C6-A59183E6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3571" y="2431677"/>
              <a:ext cx="1422400" cy="1371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B8DB7B-A0C8-492B-FE38-A90E9EDBFFFC}"/>
              </a:ext>
            </a:extLst>
          </p:cNvPr>
          <p:cNvGrpSpPr/>
          <p:nvPr/>
        </p:nvGrpSpPr>
        <p:grpSpPr>
          <a:xfrm>
            <a:off x="1370834" y="1070924"/>
            <a:ext cx="9450332" cy="2006600"/>
            <a:chOff x="2493142" y="723800"/>
            <a:chExt cx="9450332" cy="2006600"/>
          </a:xfrm>
        </p:grpSpPr>
        <p:pic>
          <p:nvPicPr>
            <p:cNvPr id="23" name="Picture 22" descr="A cartoon of a cell&#10;&#10;AI-generated content may be incorrect.">
              <a:extLst>
                <a:ext uri="{FF2B5EF4-FFF2-40B4-BE49-F238E27FC236}">
                  <a16:creationId xmlns:a16="http://schemas.microsoft.com/office/drawing/2014/main" id="{25FD8066-092E-186E-0C29-859DCC52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3142" y="723800"/>
              <a:ext cx="2273300" cy="2006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2A4340D-D29C-D0A3-053D-22FD6BE4BEE7}"/>
                    </a:ext>
                  </a:extLst>
                </p:cNvPr>
                <p:cNvSpPr txBox="1"/>
                <p:nvPr/>
              </p:nvSpPr>
              <p:spPr>
                <a:xfrm>
                  <a:off x="3512646" y="1468133"/>
                  <a:ext cx="8430828" cy="910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𝑐𝑙</m:t>
                            </m:r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m:rPr>
                            <m:aln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𝑡𝑙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𝑐𝑙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𝑐𝑙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2A4340D-D29C-D0A3-053D-22FD6BE4B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646" y="1468133"/>
                  <a:ext cx="8430828" cy="910377"/>
                </a:xfrm>
                <a:prstGeom prst="rect">
                  <a:avLst/>
                </a:prstGeom>
                <a:blipFill>
                  <a:blip r:embed="rId5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CE1582-31FC-479D-1BE3-D68FE956228F}"/>
              </a:ext>
            </a:extLst>
          </p:cNvPr>
          <p:cNvGrpSpPr/>
          <p:nvPr/>
        </p:nvGrpSpPr>
        <p:grpSpPr>
          <a:xfrm>
            <a:off x="288162" y="3273223"/>
            <a:ext cx="6190591" cy="1612900"/>
            <a:chOff x="651642" y="5244360"/>
            <a:chExt cx="6190591" cy="1612900"/>
          </a:xfrm>
        </p:grpSpPr>
        <p:pic>
          <p:nvPicPr>
            <p:cNvPr id="27" name="Picture 26" descr="A cloud of smoke&#10;&#10;AI-generated content may be incorrect.">
              <a:extLst>
                <a:ext uri="{FF2B5EF4-FFF2-40B4-BE49-F238E27FC236}">
                  <a16:creationId xmlns:a16="http://schemas.microsoft.com/office/drawing/2014/main" id="{CBFDCD99-3F3F-BCCF-D5F9-E3F73D86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642" y="5244360"/>
              <a:ext cx="1841500" cy="1612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416AE8-D69B-A221-7123-B8ED162CCDDD}"/>
                    </a:ext>
                  </a:extLst>
                </p:cNvPr>
                <p:cNvSpPr txBox="1"/>
                <p:nvPr/>
              </p:nvSpPr>
              <p:spPr>
                <a:xfrm>
                  <a:off x="1229710" y="5622948"/>
                  <a:ext cx="5612523" cy="910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𝑑𝐺</m:t>
                            </m:r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m:rPr>
                            <m:aln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𝑡𝑙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416AE8-D69B-A221-7123-B8ED162CC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710" y="5622948"/>
                  <a:ext cx="5612523" cy="910377"/>
                </a:xfrm>
                <a:prstGeom prst="rect">
                  <a:avLst/>
                </a:prstGeom>
                <a:blipFill>
                  <a:blip r:embed="rId7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7BA470-E8B1-E905-96B5-CA10D4651173}"/>
              </a:ext>
            </a:extLst>
          </p:cNvPr>
          <p:cNvGrpSpPr/>
          <p:nvPr/>
        </p:nvGrpSpPr>
        <p:grpSpPr>
          <a:xfrm>
            <a:off x="6478753" y="3275280"/>
            <a:ext cx="5806418" cy="1495315"/>
            <a:chOff x="4720347" y="5224927"/>
            <a:chExt cx="5806418" cy="1495315"/>
          </a:xfrm>
        </p:grpSpPr>
        <p:pic>
          <p:nvPicPr>
            <p:cNvPr id="29" name="Picture 28" descr="A green smoke cloud with a light on it&#10;&#10;AI-generated content may be incorrect.">
              <a:extLst>
                <a:ext uri="{FF2B5EF4-FFF2-40B4-BE49-F238E27FC236}">
                  <a16:creationId xmlns:a16="http://schemas.microsoft.com/office/drawing/2014/main" id="{C8B771A8-D118-AF9A-1614-7988C456F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0347" y="5224927"/>
              <a:ext cx="1376874" cy="14953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B914A1-01D2-58DA-B0CF-96BE85DF6E1C}"/>
                    </a:ext>
                  </a:extLst>
                </p:cNvPr>
                <p:cNvSpPr txBox="1"/>
                <p:nvPr/>
              </p:nvSpPr>
              <p:spPr>
                <a:xfrm>
                  <a:off x="4914242" y="5477522"/>
                  <a:ext cx="5612523" cy="910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m:rPr>
                            <m:aln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B914A1-01D2-58DA-B0CF-96BE85DF6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242" y="5477522"/>
                  <a:ext cx="5612523" cy="910377"/>
                </a:xfrm>
                <a:prstGeom prst="rect">
                  <a:avLst/>
                </a:prstGeom>
                <a:blipFill>
                  <a:blip r:embed="rId9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307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 graph&#10;&#10;AI-generated content may be incorrect.">
            <a:extLst>
              <a:ext uri="{FF2B5EF4-FFF2-40B4-BE49-F238E27FC236}">
                <a16:creationId xmlns:a16="http://schemas.microsoft.com/office/drawing/2014/main" id="{8D145E76-1B33-FAD4-D9FF-3D078FA1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2F17D-8028-402D-C365-35465C5D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D49F-1DC1-B98A-5B2D-9164B894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 where engineering meets biology</a:t>
            </a:r>
          </a:p>
        </p:txBody>
      </p:sp>
    </p:spTree>
    <p:extLst>
      <p:ext uri="{BB962C8B-B14F-4D97-AF65-F5344CB8AC3E}">
        <p14:creationId xmlns:p14="http://schemas.microsoft.com/office/powerpoint/2010/main" val="29654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28A01-0A0A-E344-2EA0-9005F825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4AB0-B6C6-4C00-CFCB-448C3CFD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 a cell-free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94D5E1-D644-584A-7249-02437F7FA291}"/>
                  </a:ext>
                </a:extLst>
              </p:cNvPr>
              <p:cNvSpPr txBox="1"/>
              <p:nvPr/>
            </p:nvSpPr>
            <p:spPr>
              <a:xfrm>
                <a:off x="0" y="1785954"/>
                <a:ext cx="5938345" cy="314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Problem 1:</a:t>
                </a:r>
              </a:p>
              <a:p>
                <a:pPr algn="just"/>
                <a:endParaRPr lang="en-US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maximum 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total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GFP we can generate by optimizing the concentrations of energy and DNA and the dilution interval of the system?</a:t>
                </a:r>
              </a:p>
              <a:p>
                <a:pPr algn="just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sz="2400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l-GR" sz="2400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GB" b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94D5E1-D644-584A-7249-02437F7F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5954"/>
                <a:ext cx="5938345" cy="3146374"/>
              </a:xfrm>
              <a:prstGeom prst="rect">
                <a:avLst/>
              </a:prstGeom>
              <a:blipFill>
                <a:blip r:embed="rId3"/>
                <a:stretch>
                  <a:fillRect l="-855" t="-803" r="-855" b="-5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8C9E194-B825-927A-AADB-A6A8869B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50391" y="1785954"/>
            <a:ext cx="5322590" cy="3549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01516A-D3CC-2CE2-0B1A-B305C7CE0E57}"/>
                  </a:ext>
                </a:extLst>
              </p14:cNvPr>
              <p14:cNvContentPartPr/>
              <p14:nvPr/>
            </p14:nvContentPartPr>
            <p14:xfrm>
              <a:off x="10546619" y="6972637"/>
              <a:ext cx="13486" cy="1348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01516A-D3CC-2CE2-0B1A-B305C7CE0E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2319" y="6298337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F7D687-6062-3AFE-8787-726EC34326EC}"/>
                  </a:ext>
                </a:extLst>
              </p14:cNvPr>
              <p14:cNvContentPartPr/>
              <p14:nvPr/>
            </p14:nvContentPartPr>
            <p14:xfrm>
              <a:off x="10587080" y="6986124"/>
              <a:ext cx="13486" cy="1348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F7D687-6062-3AFE-8787-726EC34326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2780" y="6311824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926C2A-1CA4-CE40-56D6-24B4045E6248}"/>
                  </a:ext>
                </a:extLst>
              </p14:cNvPr>
              <p14:cNvContentPartPr/>
              <p14:nvPr/>
            </p14:nvContentPartPr>
            <p14:xfrm>
              <a:off x="10641026" y="6999610"/>
              <a:ext cx="13486" cy="1348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926C2A-1CA4-CE40-56D6-24B4045E62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6726" y="6325310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C2F440-815E-C9F4-7D44-B331E00C3C80}"/>
                  </a:ext>
                </a:extLst>
              </p14:cNvPr>
              <p14:cNvContentPartPr/>
              <p14:nvPr/>
            </p14:nvContentPartPr>
            <p14:xfrm>
              <a:off x="10654513" y="6945664"/>
              <a:ext cx="13486" cy="1348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4C2F440-815E-C9F4-7D44-B331E00C3C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80213" y="6271364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554B6C-8C3E-AE02-1004-49848128E3B5}"/>
                  </a:ext>
                </a:extLst>
              </p14:cNvPr>
              <p14:cNvContentPartPr/>
              <p14:nvPr/>
            </p14:nvContentPartPr>
            <p14:xfrm>
              <a:off x="10668000" y="6945664"/>
              <a:ext cx="13486" cy="1348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554B6C-8C3E-AE02-1004-49848128E3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93700" y="6271364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6FB2E1-68DE-9408-FA16-6F26010C8F48}"/>
                  </a:ext>
                </a:extLst>
              </p14:cNvPr>
              <p14:cNvContentPartPr/>
              <p14:nvPr/>
            </p14:nvContentPartPr>
            <p14:xfrm>
              <a:off x="10627540" y="6972637"/>
              <a:ext cx="13486" cy="1348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6FB2E1-68DE-9408-FA16-6F26010C8F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3240" y="6298337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00A58A-1CF9-2371-2B0E-466BC1F01DA9}"/>
                  </a:ext>
                </a:extLst>
              </p14:cNvPr>
              <p14:cNvContentPartPr/>
              <p14:nvPr/>
            </p14:nvContentPartPr>
            <p14:xfrm>
              <a:off x="10694973" y="6932177"/>
              <a:ext cx="13486" cy="1348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00A58A-1CF9-2371-2B0E-466BC1F01D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20673" y="6257877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5598E6-1997-8E74-AF08-8509CD160F6B}"/>
                  </a:ext>
                </a:extLst>
              </p14:cNvPr>
              <p14:cNvContentPartPr/>
              <p14:nvPr/>
            </p14:nvContentPartPr>
            <p14:xfrm>
              <a:off x="10789380" y="6905203"/>
              <a:ext cx="13486" cy="1348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5598E6-1997-8E74-AF08-8509CD160F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5080" y="6230903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C03480-8C44-7C09-143E-5516BE98332F}"/>
                  </a:ext>
                </a:extLst>
              </p14:cNvPr>
              <p14:cNvContentPartPr/>
              <p14:nvPr/>
            </p14:nvContentPartPr>
            <p14:xfrm>
              <a:off x="10829841" y="6999610"/>
              <a:ext cx="13486" cy="1348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C03480-8C44-7C09-143E-5516BE9833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5541" y="6325310"/>
                <a:ext cx="1348600" cy="13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6DE983-DD96-8705-840F-96A2ABF446C0}"/>
                  </a:ext>
                </a:extLst>
              </p14:cNvPr>
              <p14:cNvContentPartPr/>
              <p14:nvPr/>
            </p14:nvContentPartPr>
            <p14:xfrm>
              <a:off x="10721947" y="7013097"/>
              <a:ext cx="13486" cy="1348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6DE983-DD96-8705-840F-96A2ABF446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7647" y="6338797"/>
                <a:ext cx="1348600" cy="13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09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B689-3D0D-CBFE-EF07-86E426615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0E1C-8D75-FC45-8CAA-8F450FA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 a cell-free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6D399-960A-01C0-3ADD-73C826A2470B}"/>
                  </a:ext>
                </a:extLst>
              </p:cNvPr>
              <p:cNvSpPr txBox="1"/>
              <p:nvPr/>
            </p:nvSpPr>
            <p:spPr>
              <a:xfrm>
                <a:off x="0" y="1785954"/>
                <a:ext cx="5938345" cy="283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 2:</a:t>
                </a:r>
              </a:p>
              <a:p>
                <a:pPr algn="just"/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maximum 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peak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GFP we can generate by optimizing the concentrations of energy and DNA and the dilution interval of the system?</a:t>
                </a:r>
              </a:p>
              <a:p>
                <a:pPr algn="just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</m:e>
                      </m:func>
                    </m:oMath>
                  </m:oMathPara>
                </a14:m>
                <a:endParaRPr lang="el-GR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6D399-960A-01C0-3ADD-73C826A2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5954"/>
                <a:ext cx="5938345" cy="2837380"/>
              </a:xfrm>
              <a:prstGeom prst="rect">
                <a:avLst/>
              </a:prstGeom>
              <a:blipFill>
                <a:blip r:embed="rId3"/>
                <a:stretch>
                  <a:fillRect l="-855" t="-893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B144C5-4E64-D2D2-CFFA-6AF5DB3804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54763" y="1785954"/>
            <a:ext cx="5322590" cy="35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271</Words>
  <Application>Microsoft Macintosh PowerPoint</Application>
  <PresentationFormat>Widescreen</PresentationFormat>
  <Paragraphs>41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Office Theme</vt:lpstr>
      <vt:lpstr>Cell-ebrating Efficiency: Optimization Algorithms Meet Biological Systems</vt:lpstr>
      <vt:lpstr>The pursuit of cell-free protein synthesis (CFPS)</vt:lpstr>
      <vt:lpstr>The pursuit of cell-free protein synthesis (CFPS)</vt:lpstr>
      <vt:lpstr>Modelling biological systems with ODEs</vt:lpstr>
      <vt:lpstr>Modelling biological systems with ODEs</vt:lpstr>
      <vt:lpstr>PowerPoint Presentation</vt:lpstr>
      <vt:lpstr>Optimization: where engineering meets biology</vt:lpstr>
      <vt:lpstr>Optimizing a cell-free system</vt:lpstr>
      <vt:lpstr>Optimizing a cell-free system</vt:lpstr>
      <vt:lpstr>Optimizing a cell-free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McEvoy</dc:creator>
  <cp:lastModifiedBy>Malachy McEvoy</cp:lastModifiedBy>
  <cp:revision>2</cp:revision>
  <dcterms:created xsi:type="dcterms:W3CDTF">2025-04-21T09:09:23Z</dcterms:created>
  <dcterms:modified xsi:type="dcterms:W3CDTF">2025-04-21T15:19:46Z</dcterms:modified>
</cp:coreProperties>
</file>