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jbVkJMUoCzqwVd45Emixlk7l63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DA48E-FC03-41E6-A855-E245B8AB0A6E}">
  <a:tblStyle styleId="{043DA48E-FC03-41E6-A855-E245B8AB0A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3C14863-0FD6-4799-8000-A73387D38CB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/>
              <a:t>For instructor: Demonstrate how to rollback to particular version, how to name versions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u="sng"/>
              <a:t>For the instructor</a:t>
            </a:r>
            <a:r>
              <a:rPr lang="en-GB" u="sng"/>
              <a:t>: Ask students and highlight commits (s1, s2..) branches, merges, central repository, local copy repository, push changes to central repository</a:t>
            </a:r>
            <a:r>
              <a:rPr lang="en-GB"/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For instructor: </a:t>
            </a:r>
            <a:r>
              <a:rPr lang="en-GB">
                <a:solidFill>
                  <a:schemeClr val="dk1"/>
                </a:solidFill>
              </a:rPr>
              <a:t>Students can be given 5-10 minute break, </a:t>
            </a:r>
            <a:r>
              <a:rPr b="1" lang="en-GB">
                <a:solidFill>
                  <a:schemeClr val="dk1"/>
                </a:solidFill>
              </a:rPr>
              <a:t>those who do not have google account may setup account during the break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/>
              <a:t>For instructor:</a:t>
            </a:r>
            <a:r>
              <a:rPr lang="en-GB"/>
              <a:t> on click correct answers will appear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Machine language is the language that is built into the electrical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circuitry of a computer.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Assembly language is a language made up of mnemonic codes that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represent machine-language instructions.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Programs written in assembly language are translated into machine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language programs by a computer program called an assembler.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Whereas assembly language is a language made up of mnemonic codes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that represent machine-language instructions, high-level languages 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English-like statements to represent a groups of assembly-language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statements or machine-language statements. There is a one-to-one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correspondence between statements in an assembly language and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statements they represent in machine language. There is a one-to-many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correspondence between high-level statements and the corresponding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machine-language statements.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Note that each line is executed with separate command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u="sng"/>
              <a:t>For the instructor</a:t>
            </a:r>
            <a:r>
              <a:rPr lang="en-GB" u="sng"/>
              <a:t>:</a:t>
            </a:r>
            <a:r>
              <a:rPr lang="en-GB"/>
              <a:t> </a:t>
            </a:r>
            <a:r>
              <a:rPr b="1" lang="en-GB"/>
              <a:t>Other instructions</a:t>
            </a:r>
            <a:r>
              <a:rPr lang="en-GB"/>
              <a:t> are meant to be given with different tasks, and upcoming tutorials to motivate participation in in-class activities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Pause the video for needed time and write code for the following task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u="sng"/>
              <a:t>For the instructor</a:t>
            </a:r>
            <a:r>
              <a:rPr lang="en-GB" u="sng"/>
              <a:t>:</a:t>
            </a:r>
            <a:r>
              <a:rPr lang="en-GB"/>
              <a:t> The videos will be downloaded and made available either through intranet or james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2e115651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52e1156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u="sng"/>
              <a:t>For the instructor</a:t>
            </a:r>
            <a:r>
              <a:rPr lang="en-GB" u="sng"/>
              <a:t>:</a:t>
            </a:r>
            <a:r>
              <a:rPr lang="en-GB"/>
              <a:t> Encourage students to participate by asking them if they see themselves working in a development team sometime soon or maybe even creating their own development team. So for that, they need to get an idea what is development process in the first place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Tutor may ask students to define and help them if they do not know before splitting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For arranging steps it is recommended to split students into groups of 2-4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Answer</a:t>
            </a:r>
            <a:r>
              <a:rPr lang="en-GB"/>
              <a:t>:  conceiving, specifying, designing, programming, documenting, testing, and bug fixing (although the exact answer depends on development methodology, but we just look at it in general terms)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u="sng"/>
              <a:t>For the instructor</a:t>
            </a:r>
            <a:r>
              <a:rPr lang="en-GB" u="sng"/>
              <a:t>: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Encourage students to participate by asking them what role they find more suitable for themselves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Tutor may help them/hint them if they do not know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it is recommended keep students work in groups of 2-4 and make them discuss what roles they see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Answer</a:t>
            </a:r>
            <a:r>
              <a:rPr lang="en-GB"/>
              <a:t>: conceiving - account director (not strictly this title, but often used), specifying - system analyst, project manager, designing - designer/system analyst, programming-programmer, documenting-programmer, project manager, testing-programmer, tester, and bug fixing-programmer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u="sng"/>
              <a:t>For the instructor</a:t>
            </a:r>
            <a:r>
              <a:rPr lang="en-GB" u="sng"/>
              <a:t>: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Answer</a:t>
            </a:r>
            <a:r>
              <a:rPr lang="en-GB"/>
              <a:t>: virtually at all steps, e.g. Account Director/Business analyst  sets initial design and requirements with client, this has to be communicated to designer and programmers through Project Manager/Team lead  and so on. And the whole process has to be documented. QA engineer participates in testing process.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Stress out the importance of ease of collaboration, documentation, revision control =&gt; software tools help with that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For instructor: 10 - 15 minutes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Attendance sheet can be used to group students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2" name="Google Shape;62;p45"/>
          <p:cNvCxnSpPr/>
          <p:nvPr/>
        </p:nvCxnSpPr>
        <p:spPr>
          <a:xfrm flipH="1" rot="10800000">
            <a:off x="10590" y="1017725"/>
            <a:ext cx="9143700" cy="7200"/>
          </a:xfrm>
          <a:prstGeom prst="straightConnector1">
            <a:avLst/>
          </a:prstGeom>
          <a:noFill/>
          <a:ln cap="flat" cmpd="sng" w="9525">
            <a:solidFill>
              <a:srgbClr val="087D8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95" name="Google Shape;95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1" name="Google Shape;101;p55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wiut.tutor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2ReR1YJrNOM" TargetMode="External"/><Relationship Id="rId4" Type="http://schemas.openxmlformats.org/officeDocument/2006/relationships/hyperlink" Target="https://www.youtube.com/watch?v=OqmSzXDrJBk" TargetMode="External"/><Relationship Id="rId5" Type="http://schemas.openxmlformats.org/officeDocument/2006/relationships/hyperlink" Target="https://git-scm.com/abou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Korc0gwhUN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pl.it/languages/python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tranet.wiut.uz/LearningMaterial/Discussion/Details/2843?moduleId=559" TargetMode="External"/><Relationship Id="rId4" Type="http://schemas.openxmlformats.org/officeDocument/2006/relationships/hyperlink" Target="https://t.me/CS_fun2023_2024" TargetMode="External"/><Relationship Id="rId5" Type="http://schemas.openxmlformats.org/officeDocument/2006/relationships/hyperlink" Target="mailto:oyugay@wiut.uz" TargetMode="External"/><Relationship Id="rId6" Type="http://schemas.openxmlformats.org/officeDocument/2006/relationships/hyperlink" Target="mailto:nakramova@wiut.uz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-scm.com/book/en/v2/Getting-Started-Installing-Git" TargetMode="External"/><Relationship Id="rId4" Type="http://schemas.openxmlformats.org/officeDocument/2006/relationships/hyperlink" Target="https://youtu.be/8JJ101D3knE" TargetMode="External"/><Relationship Id="rId5" Type="http://schemas.openxmlformats.org/officeDocument/2006/relationships/hyperlink" Target="https://github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python/python_operators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z9i_h-WMQ68" TargetMode="External"/><Relationship Id="rId4" Type="http://schemas.openxmlformats.org/officeDocument/2006/relationships/hyperlink" Target="https://www.youtube.com/watch?v=vTgKtoU--Z8&amp;list=PLeWHfyz6lrQVorE4QwanvSBJA-Y3JVK-v" TargetMode="External"/><Relationship Id="rId5" Type="http://schemas.openxmlformats.org/officeDocument/2006/relationships/hyperlink" Target="https://youtu.be/l3F3l3psqXY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.me/CS_fun2023_2024" TargetMode="External"/><Relationship Id="rId4" Type="http://schemas.openxmlformats.org/officeDocument/2006/relationships/hyperlink" Target="https://www.youtube.com/watch?v=6UmiymTmhDI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python.org/about/gettingstarted/" TargetMode="External"/><Relationship Id="rId6" Type="http://schemas.openxmlformats.org/officeDocument/2006/relationships/hyperlink" Target="https://realpython.com/installing-python/" TargetMode="External"/><Relationship Id="rId7" Type="http://schemas.openxmlformats.org/officeDocument/2006/relationships/hyperlink" Target="https://realpython.com/interacting-with-python/" TargetMode="External"/><Relationship Id="rId8" Type="http://schemas.openxmlformats.org/officeDocument/2006/relationships/hyperlink" Target="https://realpython.com/run-python-script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ccounts.google.com/signup/v2/webcreateaccount?hl=en&amp;flowName=GlifWebSignIn&amp;flowEntry=SignUp" TargetMode="External"/><Relationship Id="rId4" Type="http://schemas.openxmlformats.org/officeDocument/2006/relationships/hyperlink" Target="https://www.google.com/intl/en/drive/" TargetMode="External"/><Relationship Id="rId5" Type="http://schemas.openxmlformats.org/officeDocument/2006/relationships/hyperlink" Target="mailto:wiut.tutor@gmail.com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Computer Science Fundamentals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accent4"/>
                </a:solidFill>
              </a:rPr>
              <a:t>Seminar 1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Activity 5: Demo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Review collaboration on Google doc, Figma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Naming significant revisions, experiment with rollback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Leaving comments, and discuss with team members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Chatting while working on Google Slides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Playing with sharing rights, explore difference between viewer, commenter and editor roles.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Viewer and commenter </a:t>
            </a:r>
            <a:r>
              <a:rPr lang="en-GB">
                <a:solidFill>
                  <a:srgbClr val="DC143C"/>
                </a:solidFill>
              </a:rPr>
              <a:t>cannot see version history</a:t>
            </a:r>
            <a:r>
              <a:rPr lang="en-GB"/>
              <a:t>, note it for sharing coursework with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wiut.tutor@gmail.com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Tag other users to get their attention using </a:t>
            </a:r>
            <a:r>
              <a:rPr lang="en-GB">
                <a:solidFill>
                  <a:schemeClr val="accent4"/>
                </a:solidFill>
              </a:rPr>
              <a:t>@nameoftheuser</a:t>
            </a:r>
            <a:endParaRPr/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6: Version control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do you understand term version control?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Have you heard about Git?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Git is a powerful piece of </a:t>
            </a:r>
            <a:r>
              <a:rPr lang="en-GB">
                <a:solidFill>
                  <a:schemeClr val="accent4"/>
                </a:solidFill>
              </a:rPr>
              <a:t>version control software</a:t>
            </a:r>
            <a:r>
              <a:rPr lang="en-GB"/>
              <a:t> that helps you to</a:t>
            </a:r>
            <a:r>
              <a:rPr lang="en-GB">
                <a:solidFill>
                  <a:schemeClr val="accent4"/>
                </a:solidFill>
              </a:rPr>
              <a:t> keep track of different versions </a:t>
            </a:r>
            <a:r>
              <a:rPr lang="en-GB"/>
              <a:t>of your code, </a:t>
            </a:r>
            <a:r>
              <a:rPr lang="en-GB">
                <a:solidFill>
                  <a:schemeClr val="accent4"/>
                </a:solidFill>
              </a:rPr>
              <a:t>collaborate</a:t>
            </a:r>
            <a:r>
              <a:rPr lang="en-GB"/>
              <a:t> on your code with other people, and </a:t>
            </a:r>
            <a:r>
              <a:rPr lang="en-GB">
                <a:solidFill>
                  <a:schemeClr val="accent4"/>
                </a:solidFill>
              </a:rPr>
              <a:t>experiment with new changes</a:t>
            </a:r>
            <a:r>
              <a:rPr lang="en-GB"/>
              <a:t> to your code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Watch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What is Git?</a:t>
            </a:r>
            <a:r>
              <a:rPr lang="en-GB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A quick introduction into Git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/>
              <a:t>So how revisions you made in your Google presentation related to Git?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/>
              <a:t>Read about Git 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https://git-scm.com/about</a:t>
            </a:r>
            <a:r>
              <a:rPr lang="en-GB" sz="1500"/>
              <a:t> for upcoming tutorials</a:t>
            </a:r>
            <a:r>
              <a:rPr lang="en-GB"/>
              <a:t> </a:t>
            </a:r>
            <a:endParaRPr/>
          </a:p>
        </p:txBody>
      </p:sp>
      <p:sp>
        <p:nvSpPr>
          <p:cNvPr id="216" name="Google Shape;2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7: Review git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311700" y="1152475"/>
            <a:ext cx="3345900" cy="3510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do you understand the following terms, refer to the image on the right during explanation: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Branch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Central repository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copy of repository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3" name="Google Shape;22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Diagram&#10;&#10;Description automatically generated"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5883" r="9841" t="30160"/>
          <a:stretch/>
        </p:blipFill>
        <p:spPr>
          <a:xfrm>
            <a:off x="3657600" y="1615440"/>
            <a:ext cx="5468660" cy="245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idx="1" type="subTitle"/>
          </p:nvPr>
        </p:nvSpPr>
        <p:spPr>
          <a:xfrm>
            <a:off x="0" y="2797175"/>
            <a:ext cx="9144000" cy="65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Part B</a:t>
            </a:r>
            <a:endParaRPr>
              <a:solidFill>
                <a:schemeClr val="lt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 b="6840" l="39604" r="25611" t="77015"/>
          <a:stretch/>
        </p:blipFill>
        <p:spPr>
          <a:xfrm>
            <a:off x="687400" y="2438075"/>
            <a:ext cx="2047699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26005" l="39138" r="26076" t="46554"/>
          <a:stretch/>
        </p:blipFill>
        <p:spPr>
          <a:xfrm>
            <a:off x="3079275" y="2285674"/>
            <a:ext cx="2113825" cy="12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57725" l="39138" r="26076" t="15943"/>
          <a:stretch/>
        </p:blipFill>
        <p:spPr>
          <a:xfrm>
            <a:off x="5460300" y="2285663"/>
            <a:ext cx="2113825" cy="12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1: Classification of programming languages</a:t>
            </a:r>
            <a:endParaRPr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Given samples of code, which of them correspond to </a:t>
            </a:r>
            <a:r>
              <a:rPr lang="en-GB">
                <a:solidFill>
                  <a:srgbClr val="FFC000"/>
                </a:solidFill>
              </a:rPr>
              <a:t>machine, assembly, high-level language</a:t>
            </a:r>
            <a:r>
              <a:rPr lang="en-GB"/>
              <a:t>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Distinguish between machine language and assembly language.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Distinguish between assembly language and high-level languages.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40" name="Google Shape;240;p14"/>
          <p:cNvGrpSpPr/>
          <p:nvPr/>
        </p:nvGrpSpPr>
        <p:grpSpPr>
          <a:xfrm>
            <a:off x="650425" y="2260013"/>
            <a:ext cx="6971525" cy="1251861"/>
            <a:chOff x="650425" y="2260013"/>
            <a:chExt cx="6971525" cy="1251861"/>
          </a:xfrm>
        </p:grpSpPr>
        <p:pic>
          <p:nvPicPr>
            <p:cNvPr id="241" name="Google Shape;241;p14"/>
            <p:cNvPicPr preferRelativeResize="0"/>
            <p:nvPr/>
          </p:nvPicPr>
          <p:blipFill rotWithShape="1">
            <a:blip r:embed="rId3">
              <a:alphaModFix/>
            </a:blip>
            <a:srcRect b="57725" l="39138" r="26076" t="15943"/>
            <a:stretch/>
          </p:blipFill>
          <p:spPr>
            <a:xfrm>
              <a:off x="650425" y="2260013"/>
              <a:ext cx="2113825" cy="120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4"/>
            <p:cNvPicPr preferRelativeResize="0"/>
            <p:nvPr/>
          </p:nvPicPr>
          <p:blipFill rotWithShape="1">
            <a:blip r:embed="rId3">
              <a:alphaModFix/>
            </a:blip>
            <a:srcRect b="26005" l="39138" r="26076" t="46554"/>
            <a:stretch/>
          </p:blipFill>
          <p:spPr>
            <a:xfrm>
              <a:off x="5508125" y="2260024"/>
              <a:ext cx="2113825" cy="1251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4"/>
            <p:cNvPicPr preferRelativeResize="0"/>
            <p:nvPr/>
          </p:nvPicPr>
          <p:blipFill rotWithShape="1">
            <a:blip r:embed="rId3">
              <a:alphaModFix/>
            </a:blip>
            <a:srcRect b="6840" l="39604" r="25611" t="77015"/>
            <a:stretch/>
          </p:blipFill>
          <p:spPr>
            <a:xfrm>
              <a:off x="3079275" y="2260025"/>
              <a:ext cx="2113825" cy="736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Python interpreter</a:t>
            </a:r>
            <a:endParaRPr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https://www.youtube.com/watch?v=Korc0gwhUNE</a:t>
            </a:r>
            <a:r>
              <a:rPr lang="en-GB" sz="1400"/>
              <a:t> </a:t>
            </a:r>
            <a:endParaRPr sz="1400"/>
          </a:p>
        </p:txBody>
      </p:sp>
      <p:sp>
        <p:nvSpPr>
          <p:cNvPr id="250" name="Google Shape;2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2964304" y="1618936"/>
            <a:ext cx="3215391" cy="21286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6D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Interpreter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925970" y="1618937"/>
            <a:ext cx="1424065" cy="212860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code.py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6793965" y="1618937"/>
            <a:ext cx="1424065" cy="212860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Byte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Options to use Python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UcPeriod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Using the Python Interpreter Interactively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Running a Python Script from the Command Line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UcPeriod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Online Python REPL Sites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UcPeriod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IDE</a:t>
            </a:r>
            <a:endParaRPr sz="1400"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-GB"/>
              <a:t>Using the Python Interpreter Interactively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Open command line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Type </a:t>
            </a:r>
            <a:r>
              <a:rPr lang="en-GB">
                <a:solidFill>
                  <a:srgbClr val="FF9900"/>
                </a:solidFill>
              </a:rPr>
              <a:t>python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/>
              <a:t>to start interpreter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Type </a:t>
            </a:r>
            <a:r>
              <a:rPr lang="en-GB">
                <a:solidFill>
                  <a:srgbClr val="FF9900"/>
                </a:solidFill>
              </a:rPr>
              <a:t>print(“hello”)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Type </a:t>
            </a:r>
            <a:r>
              <a:rPr lang="en-GB">
                <a:solidFill>
                  <a:srgbClr val="FF9900"/>
                </a:solidFill>
              </a:rPr>
              <a:t>exit()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17975" l="16535" r="58181" t="50778"/>
          <a:stretch/>
        </p:blipFill>
        <p:spPr>
          <a:xfrm>
            <a:off x="4303125" y="1234050"/>
            <a:ext cx="4126627" cy="28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b. Running a Python Script from the Command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Open Sublime or Notepad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Type </a:t>
            </a:r>
            <a:r>
              <a:rPr lang="en-GB">
                <a:solidFill>
                  <a:srgbClr val="FF9900"/>
                </a:solidFill>
              </a:rPr>
              <a:t>print(“hello”) 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Save file as hello.py to Z: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Open command line, go to Z: by typing </a:t>
            </a:r>
            <a:r>
              <a:rPr lang="en-GB">
                <a:solidFill>
                  <a:srgbClr val="FF9900"/>
                </a:solidFill>
              </a:rPr>
              <a:t>z: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Run the file by typing</a:t>
            </a:r>
            <a:r>
              <a:rPr lang="en-GB">
                <a:solidFill>
                  <a:srgbClr val="FF9900"/>
                </a:solidFill>
              </a:rPr>
              <a:t> python hello.py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c. Online Python REPL Sites</a:t>
            </a:r>
            <a:endParaRPr/>
          </a:p>
        </p:txBody>
      </p:sp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Go to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https://repl.it/languages/python3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Print  the following: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======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WIUT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======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NB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accent4"/>
                </a:solidFill>
              </a:rPr>
              <a:t>Q&amp;A </a:t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https://intranet.wiut.uz/LearningMaterial/Discussion/Details/2843?moduleId=559</a:t>
            </a:r>
            <a:r>
              <a:rPr lang="en-GB" sz="1600">
                <a:solidFill>
                  <a:schemeClr val="accent4"/>
                </a:solidFill>
              </a:rPr>
              <a:t> 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4"/>
                </a:solidFill>
              </a:rPr>
              <a:t>Telegram channel: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https://t.me/CS_fun2023_2024</a:t>
            </a:r>
            <a:r>
              <a:rPr lang="en-GB" sz="1600">
                <a:solidFill>
                  <a:schemeClr val="accent4"/>
                </a:solidFill>
              </a:rPr>
              <a:t>  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accent4"/>
                </a:solidFill>
              </a:rPr>
              <a:t>Contact details</a:t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Module leader: Olga Yugay, </a:t>
            </a:r>
            <a:r>
              <a:rPr lang="en-GB" sz="1600" u="sng">
                <a:solidFill>
                  <a:schemeClr val="hlink"/>
                </a:solidFill>
                <a:hlinkClick r:id="rId5"/>
              </a:rPr>
              <a:t>oyugay@wiut.uz</a:t>
            </a:r>
            <a:r>
              <a:rPr lang="en-GB" sz="1600"/>
              <a:t>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Tutor: Nargiza Akramova, </a:t>
            </a:r>
            <a:r>
              <a:rPr lang="en-GB" sz="1600" u="sng">
                <a:solidFill>
                  <a:schemeClr val="hlink"/>
                </a:solidFill>
                <a:hlinkClick r:id="rId6"/>
              </a:rPr>
              <a:t>n.akramova@wiut.uz</a:t>
            </a:r>
            <a:r>
              <a:rPr lang="en-GB" sz="1600"/>
              <a:t>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accent4"/>
                </a:solidFill>
              </a:rPr>
              <a:t>Assessment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/>
              <a:t>40%</a:t>
            </a:r>
            <a:r>
              <a:rPr lang="en-GB" sz="1600"/>
              <a:t> CW </a:t>
            </a:r>
            <a:r>
              <a:rPr b="1" lang="en-GB" sz="1600"/>
              <a:t>60%</a:t>
            </a:r>
            <a:r>
              <a:rPr lang="en-GB" sz="1600"/>
              <a:t> Exam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For CW up to </a:t>
            </a:r>
            <a:r>
              <a:rPr lang="en-GB" sz="1400">
                <a:solidFill>
                  <a:schemeClr val="accent4"/>
                </a:solidFill>
              </a:rPr>
              <a:t>5 extra marks</a:t>
            </a:r>
            <a:r>
              <a:rPr lang="en-GB" sz="1400"/>
              <a:t> </a:t>
            </a:r>
            <a:r>
              <a:rPr b="1" lang="en-GB" sz="1400" u="sng"/>
              <a:t>can be</a:t>
            </a:r>
            <a:r>
              <a:rPr lang="en-GB" sz="1400"/>
              <a:t> assigned in border-line cases (i.e. 29, 39, 69) </a:t>
            </a:r>
            <a:r>
              <a:rPr b="1" lang="en-GB" sz="1400"/>
              <a:t>if</a:t>
            </a:r>
            <a:r>
              <a:rPr lang="en-GB" sz="1400"/>
              <a:t> there is evidence of participation in-class activities (it will be evident from Github profile)</a:t>
            </a:r>
            <a:endParaRPr sz="1400"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627325" y="1827225"/>
            <a:ext cx="2522100" cy="417600"/>
          </a:xfrm>
          <a:prstGeom prst="wedgeRectCallout">
            <a:avLst>
              <a:gd fmla="val -73901" name="adj1"/>
              <a:gd fmla="val 276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Please, join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d. open PyCharm</a:t>
            </a:r>
            <a:endParaRPr/>
          </a:p>
        </p:txBody>
      </p:sp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Click on Start button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Search for PyCharm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Task 1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Try: </a:t>
            </a:r>
            <a:r>
              <a:rPr lang="en-GB">
                <a:solidFill>
                  <a:srgbClr val="FF9900"/>
                </a:solidFill>
              </a:rPr>
              <a:t>print('='*10)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Recreate the logo using rule above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==========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  WIUT BIS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==========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89" name="Google Shape;2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9900" y="1245938"/>
            <a:ext cx="17907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Important terms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4"/>
                </a:solidFill>
              </a:rPr>
              <a:t>Variables</a:t>
            </a:r>
            <a:r>
              <a:rPr lang="en-GB"/>
              <a:t> are simply places to </a:t>
            </a:r>
            <a:r>
              <a:rPr lang="en-GB" u="sng"/>
              <a:t>store information</a:t>
            </a:r>
            <a:r>
              <a:rPr lang="en-GB"/>
              <a:t> and to give that information a name. As the term indicates the information stored is "variable", meaning that it can change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4"/>
                </a:solidFill>
              </a:rPr>
              <a:t>Expressions</a:t>
            </a:r>
            <a:r>
              <a:rPr lang="en-GB"/>
              <a:t> are combinations of values, variables, and operators that the Python interpreter evaluates to compute a resulting value.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 + 2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 + 2 + 3 * (8 ** 9) - sqrt(4.0)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max(3, 94)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round(81.5)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 + "world"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accent4"/>
                </a:solidFill>
              </a:rPr>
              <a:t>Variables</a:t>
            </a:r>
            <a:r>
              <a:rPr lang="en-GB" sz="1500"/>
              <a:t> can store data of different types, and different types do different things.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en-GB" sz="1500"/>
              <a:t>Python has the following data types built-in by default:</a:t>
            </a:r>
            <a:endParaRPr sz="1500">
              <a:solidFill>
                <a:schemeClr val="accent4"/>
              </a:solidFill>
            </a:endParaRPr>
          </a:p>
        </p:txBody>
      </p:sp>
      <p:sp>
        <p:nvSpPr>
          <p:cNvPr id="304" name="Google Shape;3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05" name="Google Shape;305;p22"/>
          <p:cNvGraphicFramePr/>
          <p:nvPr/>
        </p:nvGraphicFramePr>
        <p:xfrm>
          <a:off x="477775" y="2329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{043DA48E-FC03-41E6-A855-E245B8AB0A6E}</a:tableStyleId>
              </a:tblPr>
              <a:tblGrid>
                <a:gridCol w="1752600"/>
                <a:gridCol w="60293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Text Type: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</a:t>
                      </a:r>
                      <a:endParaRPr sz="1200" u="none" cap="none" strike="noStrike">
                        <a:solidFill>
                          <a:srgbClr val="DC143C"/>
                        </a:solidFill>
                        <a:highlight>
                          <a:srgbClr val="F1F1F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Numeric Types: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complex</a:t>
                      </a:r>
                      <a:endParaRPr sz="1200" u="none" cap="none" strike="noStrike">
                        <a:solidFill>
                          <a:srgbClr val="DC143C"/>
                        </a:solidFill>
                        <a:highlight>
                          <a:srgbClr val="F1F1F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Types: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tuple</a:t>
                      </a: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endParaRPr sz="1200" u="none" cap="none" strike="noStrike">
                        <a:solidFill>
                          <a:srgbClr val="DC143C"/>
                        </a:solidFill>
                        <a:highlight>
                          <a:srgbClr val="F1F1F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/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Mapping Type: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</a:t>
                      </a:r>
                      <a:endParaRPr sz="1200" u="none" cap="none" strike="noStrike">
                        <a:solidFill>
                          <a:srgbClr val="DC143C"/>
                        </a:solidFill>
                        <a:highlight>
                          <a:srgbClr val="F1F1F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 Types: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frozenset</a:t>
                      </a:r>
                      <a:endParaRPr sz="1200" u="none" cap="none" strike="noStrike">
                        <a:solidFill>
                          <a:srgbClr val="DC143C"/>
                        </a:solidFill>
                        <a:highlight>
                          <a:srgbClr val="F1F1F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/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 Type: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1200" u="none" cap="none" strike="noStrike">
                        <a:solidFill>
                          <a:srgbClr val="DC143C"/>
                        </a:solidFill>
                        <a:highlight>
                          <a:srgbClr val="F1F1F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Binary Types: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</a:t>
                      </a: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bytearray</a:t>
                      </a:r>
                      <a:r>
                        <a:rPr lang="en-GB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200" u="none" cap="none" strike="noStrike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memoryview</a:t>
                      </a:r>
                      <a:endParaRPr sz="1200" u="none" cap="none" strike="noStrike">
                        <a:solidFill>
                          <a:srgbClr val="DC143C"/>
                        </a:solidFill>
                        <a:highlight>
                          <a:srgbClr val="F1F1F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306" name="Google Shape;306;p22"/>
          <p:cNvSpPr txBox="1"/>
          <p:nvPr/>
        </p:nvSpPr>
        <p:spPr>
          <a:xfrm>
            <a:off x="5647000" y="967500"/>
            <a:ext cx="1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5844450" y="2083075"/>
            <a:ext cx="2537400" cy="1742100"/>
          </a:xfrm>
          <a:prstGeom prst="wedgeRoundRectCallout">
            <a:avLst>
              <a:gd fmla="val -103131" name="adj1"/>
              <a:gd fmla="val 4575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cover the data types in detail in </a:t>
            </a:r>
            <a:r>
              <a:rPr b="1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upcoming weeks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GB" sz="1500"/>
              <a:t>In Python, the data type is set </a:t>
            </a:r>
            <a:r>
              <a:rPr lang="en-GB" sz="1500" u="sng"/>
              <a:t>when you assign a value to a variable:</a:t>
            </a:r>
            <a:endParaRPr sz="1500" u="sng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GB" sz="1500"/>
              <a:t>Data type of any object can be identified by using the </a:t>
            </a:r>
            <a:r>
              <a:rPr lang="en-GB" sz="1500">
                <a:solidFill>
                  <a:schemeClr val="accent5"/>
                </a:solidFill>
              </a:rPr>
              <a:t>type()</a:t>
            </a:r>
            <a:r>
              <a:rPr lang="en-GB" sz="1500"/>
              <a:t> function:</a:t>
            </a:r>
            <a:endParaRPr sz="1500"/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year = 2023</a:t>
            </a:r>
            <a:endParaRPr sz="1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module_name = “CSF”</a:t>
            </a:r>
            <a:endParaRPr sz="1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print(type(year))</a:t>
            </a:r>
            <a:endParaRPr sz="1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800"/>
              <a:buNone/>
            </a:pPr>
            <a:r>
              <a:rPr lang="en-GB" sz="1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print(type(module_name))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4" name="Google Shape;3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2: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Print this using variables for all possible components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***************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  WIUT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***************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more advanced feature, try input() function for getting input from user </a:t>
            </a:r>
            <a:endParaRPr/>
          </a:p>
        </p:txBody>
      </p:sp>
      <p:sp>
        <p:nvSpPr>
          <p:cNvPr id="321" name="Google Shape;3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 0: Install git</a:t>
            </a:r>
            <a:endParaRPr/>
          </a:p>
        </p:txBody>
      </p:sp>
      <p:sp>
        <p:nvSpPr>
          <p:cNvPr id="327" name="Google Shape;3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https://git-scm.com/book/en/v2/Getting-Started-Installing-Git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https://youtu.be/8JJ101D3knE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Register on </a:t>
            </a:r>
            <a:r>
              <a:rPr lang="en-GB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-GB"/>
              <a:t> with your google account (containing ID, not your name)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 1: Python operators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Review python operators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https://www.w3schools.com/python/python_operators.asp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Write a code for calculating total mark for the CSF module.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Assessment components:</a:t>
            </a:r>
            <a:r>
              <a:rPr b="1" lang="en-GB" sz="1600"/>
              <a:t> 40%</a:t>
            </a:r>
            <a:r>
              <a:rPr lang="en-GB" sz="1600"/>
              <a:t> CW </a:t>
            </a:r>
            <a:r>
              <a:rPr b="1" lang="en-GB" sz="1600"/>
              <a:t>60%</a:t>
            </a:r>
            <a:r>
              <a:rPr lang="en-GB" sz="1600"/>
              <a:t> Exam</a:t>
            </a:r>
            <a:r>
              <a:rPr lang="en-GB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 2: Generations of hardware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Fill out the table below. </a:t>
            </a:r>
            <a:endParaRPr/>
          </a:p>
        </p:txBody>
      </p:sp>
      <p:sp>
        <p:nvSpPr>
          <p:cNvPr id="342" name="Google Shape;3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43" name="Google Shape;343;p27"/>
          <p:cNvGraphicFramePr/>
          <p:nvPr/>
        </p:nvGraphicFramePr>
        <p:xfrm>
          <a:off x="493614" y="17615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{03C14863-0FD6-4799-8000-A73387D38CBE}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accent4"/>
                          </a:solidFill>
                        </a:rPr>
                        <a:t>Memory (primary and secondary)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accent4"/>
                          </a:solidFill>
                        </a:rPr>
                        <a:t>Processing power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accent4"/>
                          </a:solidFill>
                        </a:rPr>
                        <a:t>Purpose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accent4"/>
                          </a:solidFill>
                        </a:rPr>
                        <a:t>First generation hardware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accent4"/>
                          </a:solidFill>
                        </a:rPr>
                        <a:t>Second generation hardware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accent4"/>
                          </a:solidFill>
                        </a:rPr>
                        <a:t>Third generation hardware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 4: Review the collaboration 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Explore some examples of collaboration tools (videos) are available on internet: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Google</a:t>
            </a:r>
            <a:r>
              <a:rPr lang="en-GB" u="sng">
                <a:solidFill>
                  <a:schemeClr val="hlink"/>
                </a:solidFill>
              </a:rPr>
              <a:t> docs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</a:rPr>
              <a:t>InVision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Studio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Trello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Guess what development steps they are for? What other tools you may need in different steps of the development? Your coursework is closely related to given topic</a:t>
            </a:r>
            <a:endParaRPr/>
          </a:p>
        </p:txBody>
      </p:sp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2e115651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 5: Comparing Python to other languages</a:t>
            </a:r>
            <a:endParaRPr/>
          </a:p>
        </p:txBody>
      </p:sp>
      <p:sp>
        <p:nvSpPr>
          <p:cNvPr id="356" name="Google Shape;356;g152e115651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Collaborate in previous group, create a google Document/Spreadsheet and compare Python to other languages.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Put references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Explore </a:t>
            </a:r>
            <a:r>
              <a:rPr lang="en-GB">
                <a:solidFill>
                  <a:srgbClr val="FFC000"/>
                </a:solidFill>
              </a:rPr>
              <a:t>Publish to web feature</a:t>
            </a:r>
            <a:endParaRPr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7" name="Google Shape;357;g152e115651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Tutorial objectives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Part A</a:t>
            </a:r>
            <a:endParaRPr/>
          </a:p>
          <a:p>
            <a:pPr indent="-338138" lvl="0" marL="3381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explore collaboration tools</a:t>
            </a:r>
            <a:endParaRPr/>
          </a:p>
          <a:p>
            <a:pPr indent="-338138" lvl="0" marL="3381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explore Google docs from revision point of view</a:t>
            </a:r>
            <a:endParaRPr/>
          </a:p>
          <a:p>
            <a:pPr indent="-338138" lvl="0" marL="3381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gain basic understanding of version control</a:t>
            </a:r>
            <a:endParaRPr sz="1800"/>
          </a:p>
          <a:p>
            <a:pPr indent="-338138" lvl="2" marL="7953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To explore how Google documents related to Git</a:t>
            </a:r>
            <a:endParaRPr/>
          </a:p>
          <a:p>
            <a:pPr indent="0" lvl="2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Part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8138" lvl="0" marL="3381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understand classification of programming languages</a:t>
            </a:r>
            <a:endParaRPr/>
          </a:p>
          <a:p>
            <a:pPr indent="-338138" lvl="0" marL="3381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get introduced to Python</a:t>
            </a:r>
            <a:endParaRPr/>
          </a:p>
          <a:p>
            <a:pPr indent="-338138" lvl="2" marL="7953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Using the Python Interpreter Interactively</a:t>
            </a:r>
            <a:endParaRPr/>
          </a:p>
          <a:p>
            <a:pPr indent="-338138" lvl="2" marL="7953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Running a Python Script from the Command Line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38138" lvl="2" marL="7953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AutoNum type="alphaLcPeriod"/>
            </a:pP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Online Python REPL Sites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38138" lvl="2" marL="7953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AutoNum type="alphaLcPeriod"/>
            </a:pP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IDE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Recommended actions</a:t>
            </a:r>
            <a:endParaRPr/>
          </a:p>
        </p:txBody>
      </p:sp>
      <p:sp>
        <p:nvSpPr>
          <p:cNvPr id="363" name="Google Shape;3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Join telegram channel: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https://t.me/CS_fun2023_2024</a:t>
            </a:r>
            <a:r>
              <a:rPr lang="en-GB"/>
              <a:t>  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Intranet: e-version of Dale, Computer Science Illuminated, Ch 1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 library: get and read </a:t>
            </a:r>
            <a:r>
              <a:rPr lang="en-GB" sz="1800"/>
              <a:t>Dale, Computer Science Illuminated, Ch 1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homework on slides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Watch how to organize Google Drive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online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https://www.python.org/about/gettingstarted/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Explore additional sources: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https://realpython.com/installing-python/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https://realpython.com/interacting-with-python/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https://realpython.com/run-python-scripts</a:t>
            </a:r>
            <a:r>
              <a:rPr lang="en-GB"/>
              <a:t> </a:t>
            </a:r>
            <a:endParaRPr/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7549881" y="504196"/>
            <a:ext cx="847200" cy="26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-GB" sz="15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5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ircle with icons and text&#10;&#10;Description automatically generated with medium confidence" id="366" name="Google Shape;366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81576" y="2665322"/>
            <a:ext cx="1950724" cy="19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 sz="2400"/>
              <a:t>‹#›</a:t>
            </a:fld>
            <a:endParaRPr sz="2400"/>
          </a:p>
        </p:txBody>
      </p:sp>
      <p:sp>
        <p:nvSpPr>
          <p:cNvPr id="372" name="Google Shape;3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Thank you and good bye!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0" y="2797175"/>
            <a:ext cx="9144000" cy="65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Part A</a:t>
            </a:r>
            <a:endParaRPr>
              <a:solidFill>
                <a:schemeClr val="lt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1: Systems vs applications programmer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Refer to the diagram below and distinguish between a systems programmer and an applications programmer.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was the rationale behind the development of operating systems?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5979275" y="2200075"/>
            <a:ext cx="1374900" cy="80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sdf" id="139" name="Google Shape;139;p5"/>
          <p:cNvSpPr/>
          <p:nvPr/>
        </p:nvSpPr>
        <p:spPr>
          <a:xfrm>
            <a:off x="946825" y="2190350"/>
            <a:ext cx="1102500" cy="7392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477325" y="2190350"/>
            <a:ext cx="1374900" cy="80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A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4226675" y="2200075"/>
            <a:ext cx="1467300" cy="80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2: My development team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Development process steps are listed below (not in order). Define and tell what happens at each step: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Arrange the steps above in chronological order</a:t>
            </a:r>
            <a:endParaRPr/>
          </a:p>
        </p:txBody>
      </p: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36000" y="2105850"/>
            <a:ext cx="19776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721447" y="2105850"/>
            <a:ext cx="2050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125134" y="2105850"/>
            <a:ext cx="15453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029581" y="2105850"/>
            <a:ext cx="15453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specifying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857000" y="2744225"/>
            <a:ext cx="12111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conceiving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3374475" y="2740075"/>
            <a:ext cx="12111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852050" y="2744225"/>
            <a:ext cx="12111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bug fixing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3: My development team (continued)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Now with steps more or less clear, what roles are associated with each step?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436000" y="2105850"/>
            <a:ext cx="19776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2721447" y="2105850"/>
            <a:ext cx="2050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5125134" y="2105850"/>
            <a:ext cx="15453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7029581" y="2105850"/>
            <a:ext cx="15453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specifying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857000" y="2744225"/>
            <a:ext cx="12111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conceiving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3374475" y="2740075"/>
            <a:ext cx="12111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4852050" y="2744225"/>
            <a:ext cx="12111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bug fixing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Activity 4: Focus on collaboration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Now you got the development team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At which step do you think the team members need to collaborate together?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436000" y="2486850"/>
            <a:ext cx="8138881" cy="1031975"/>
            <a:chOff x="436000" y="2486850"/>
            <a:chExt cx="8138881" cy="1031975"/>
          </a:xfrm>
        </p:grpSpPr>
        <p:sp>
          <p:nvSpPr>
            <p:cNvPr id="178" name="Google Shape;178;p8"/>
            <p:cNvSpPr txBox="1"/>
            <p:nvPr/>
          </p:nvSpPr>
          <p:spPr>
            <a:xfrm>
              <a:off x="436000" y="2486850"/>
              <a:ext cx="1977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2721447" y="2486850"/>
              <a:ext cx="20508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documenting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5125134" y="2486850"/>
              <a:ext cx="15453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7029581" y="2486850"/>
              <a:ext cx="15453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specifying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1857000" y="3125225"/>
              <a:ext cx="12111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conceiving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3374475" y="3121075"/>
              <a:ext cx="12111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4852050" y="3125225"/>
              <a:ext cx="12111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bug fixing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436000" y="2486850"/>
            <a:ext cx="8138881" cy="1031975"/>
            <a:chOff x="436000" y="2486850"/>
            <a:chExt cx="8138881" cy="1031975"/>
          </a:xfrm>
        </p:grpSpPr>
        <p:sp>
          <p:nvSpPr>
            <p:cNvPr id="186" name="Google Shape;186;p8"/>
            <p:cNvSpPr txBox="1"/>
            <p:nvPr/>
          </p:nvSpPr>
          <p:spPr>
            <a:xfrm>
              <a:off x="436000" y="2486850"/>
              <a:ext cx="19776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2721447" y="2486850"/>
              <a:ext cx="20508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documenting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5125134" y="2486850"/>
              <a:ext cx="15453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7029581" y="2486850"/>
              <a:ext cx="15453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specifying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1857000" y="3125225"/>
              <a:ext cx="12111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conceiving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3374475" y="3121075"/>
              <a:ext cx="12111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4852050" y="3125225"/>
              <a:ext cx="12111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bug fixing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5: Let’s collaborate and get to know each other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311700" y="1383125"/>
            <a:ext cx="85206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Create a google account</a:t>
            </a:r>
            <a:r>
              <a:rPr lang="en-GB"/>
              <a:t> using your ID in the username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Open google drive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https://www.google.com/intl/en/drive/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Let’s get into groups of 4-5 people. Each person should get  registered on google.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Collaborate within your mini group on a following task: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One person in group, makes a folder, named with your IDs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500"/>
              <a:t>and shares with the rest and </a:t>
            </a:r>
            <a:r>
              <a:rPr b="1" lang="en-GB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wiut.tutor@gmail.com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Name and save a Google Slides presentation with your IDs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Each person should get write a </a:t>
            </a:r>
            <a:r>
              <a:rPr lang="en-GB" sz="1500">
                <a:solidFill>
                  <a:srgbClr val="FF0000"/>
                </a:solidFill>
              </a:rPr>
              <a:t>small self introduction </a:t>
            </a:r>
            <a:r>
              <a:rPr lang="en-GB" sz="1500"/>
              <a:t>on a selected slide and </a:t>
            </a:r>
            <a:r>
              <a:rPr b="1" lang="en-GB" sz="1500">
                <a:solidFill>
                  <a:schemeClr val="accent4"/>
                </a:solidFill>
              </a:rPr>
              <a:t>share his/her </a:t>
            </a:r>
            <a:r>
              <a:rPr b="1" lang="en-GB" sz="1500">
                <a:solidFill>
                  <a:srgbClr val="FF0000"/>
                </a:solidFill>
              </a:rPr>
              <a:t>strengths/interests </a:t>
            </a:r>
            <a:r>
              <a:rPr b="1" lang="en-GB" sz="1500">
                <a:solidFill>
                  <a:schemeClr val="accent4"/>
                </a:solidFill>
              </a:rPr>
              <a:t>in IT and </a:t>
            </a:r>
            <a:r>
              <a:rPr b="1" lang="en-GB" sz="1500">
                <a:solidFill>
                  <a:srgbClr val="FF0000"/>
                </a:solidFill>
              </a:rPr>
              <a:t>which step of development </a:t>
            </a:r>
            <a:r>
              <a:rPr b="1" lang="en-GB" sz="1500">
                <a:solidFill>
                  <a:schemeClr val="accent4"/>
                </a:solidFill>
              </a:rPr>
              <a:t>they would be interested in.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8375" y="1017725"/>
            <a:ext cx="2829350" cy="10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7">
            <a:alphaModFix/>
          </a:blip>
          <a:srcRect b="58983" l="566" r="65516" t="10907"/>
          <a:stretch/>
        </p:blipFill>
        <p:spPr>
          <a:xfrm>
            <a:off x="6235026" y="2863707"/>
            <a:ext cx="2835747" cy="141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/>
          <p:nvPr/>
        </p:nvSpPr>
        <p:spPr>
          <a:xfrm>
            <a:off x="7208874" y="3693042"/>
            <a:ext cx="134679" cy="24809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Olga</dc:creator>
</cp:coreProperties>
</file>