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handoutMasterIdLst>
    <p:handoutMasterId r:id="rId23"/>
  </p:handoutMasterIdLst>
  <p:sldIdLst>
    <p:sldId id="264" r:id="rId2"/>
    <p:sldId id="265" r:id="rId3"/>
    <p:sldId id="266" r:id="rId4"/>
    <p:sldId id="267" r:id="rId5"/>
    <p:sldId id="268" r:id="rId6"/>
    <p:sldId id="284" r:id="rId7"/>
    <p:sldId id="269" r:id="rId8"/>
    <p:sldId id="270" r:id="rId9"/>
    <p:sldId id="271" r:id="rId10"/>
    <p:sldId id="272" r:id="rId11"/>
    <p:sldId id="273" r:id="rId12"/>
    <p:sldId id="274" r:id="rId13"/>
    <p:sldId id="276" r:id="rId14"/>
    <p:sldId id="277" r:id="rId15"/>
    <p:sldId id="278" r:id="rId16"/>
    <p:sldId id="279" r:id="rId17"/>
    <p:sldId id="280" r:id="rId18"/>
    <p:sldId id="281" r:id="rId19"/>
    <p:sldId id="282"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863A"/>
    <a:srgbClr val="EE8E00"/>
    <a:srgbClr val="DE7400"/>
    <a:srgbClr val="6B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5" d="100"/>
          <a:sy n="75" d="100"/>
        </p:scale>
        <p:origin x="936" y="72"/>
      </p:cViewPr>
      <p:guideLst>
        <p:guide orient="horz" pos="2160"/>
        <p:guide pos="2880"/>
      </p:guideLst>
    </p:cSldViewPr>
  </p:slideViewPr>
  <p:notesTextViewPr>
    <p:cViewPr>
      <p:scale>
        <a:sx n="1" d="1"/>
        <a:sy n="1" d="1"/>
      </p:scale>
      <p:origin x="0" y="0"/>
    </p:cViewPr>
  </p:notesTextViewPr>
  <p:notesViewPr>
    <p:cSldViewPr showGuides="1">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A990B0-5BEE-466B-853C-9608DB6BC8FB}" type="datetimeFigureOut">
              <a:rPr lang="en-US" smtClean="0"/>
              <a:pPr/>
              <a:t>5/31/2017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C188CF-D49B-46CE-9D2C-173C289C5CB8}" type="slidenum">
              <a:rPr lang="en-US" smtClean="0"/>
              <a:pPr/>
              <a:t>‹#›</a:t>
            </a:fld>
            <a:endParaRPr lang="en-US"/>
          </a:p>
        </p:txBody>
      </p:sp>
    </p:spTree>
    <p:extLst>
      <p:ext uri="{BB962C8B-B14F-4D97-AF65-F5344CB8AC3E}">
        <p14:creationId xmlns:p14="http://schemas.microsoft.com/office/powerpoint/2010/main" val="2902529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B8DFF-3B96-41A0-9B28-6E55A2E48E01}" type="datetimeFigureOut">
              <a:rPr lang="en-US" smtClean="0"/>
              <a:pPr/>
              <a:t>5/31/2017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AC6CA-E053-4EC7-B801-A64BBB9841B3}" type="slidenum">
              <a:rPr lang="en-US" smtClean="0"/>
              <a:pPr/>
              <a:t>‹#›</a:t>
            </a:fld>
            <a:endParaRPr lang="en-US"/>
          </a:p>
        </p:txBody>
      </p:sp>
    </p:spTree>
    <p:extLst>
      <p:ext uri="{BB962C8B-B14F-4D97-AF65-F5344CB8AC3E}">
        <p14:creationId xmlns:p14="http://schemas.microsoft.com/office/powerpoint/2010/main" val="29327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5600" y="4495800"/>
            <a:ext cx="5867400" cy="762000"/>
          </a:xfrm>
        </p:spPr>
        <p:txBody>
          <a:bodyPr>
            <a:noAutofit/>
          </a:bodyPr>
          <a:lstStyle>
            <a:lvl1pPr algn="ctr">
              <a:defRPr sz="4400" baseline="0">
                <a:solidFill>
                  <a:schemeClr val="bg1"/>
                </a:solidFill>
                <a:effectLst>
                  <a:outerShdw blurRad="38100" dist="38100" dir="2700000" algn="tl">
                    <a:srgbClr val="000000">
                      <a:alpha val="43137"/>
                    </a:srgbClr>
                  </a:outerShdw>
                </a:effectLst>
              </a:defRPr>
            </a:lvl1pPr>
          </a:lstStyle>
          <a:p>
            <a:r>
              <a:rPr lang="en-US" dirty="0" smtClean="0"/>
              <a:t>Your Master Title</a:t>
            </a:r>
            <a:endParaRPr lang="en-US" dirty="0"/>
          </a:p>
        </p:txBody>
      </p:sp>
      <p:sp>
        <p:nvSpPr>
          <p:cNvPr id="3" name="Subtitle 2"/>
          <p:cNvSpPr>
            <a:spLocks noGrp="1"/>
          </p:cNvSpPr>
          <p:nvPr>
            <p:ph type="subTitle" idx="1"/>
          </p:nvPr>
        </p:nvSpPr>
        <p:spPr>
          <a:xfrm>
            <a:off x="2159000" y="5257800"/>
            <a:ext cx="4827608" cy="381000"/>
          </a:xfrm>
        </p:spPr>
        <p:txBody>
          <a:bodyPr>
            <a:normAutofit/>
          </a:bodyPr>
          <a:lstStyle>
            <a:lvl1pPr marL="0" indent="0" algn="ctr">
              <a:buNone/>
              <a:defRPr sz="1800">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5/31/2017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bg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5/31/2017</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5/31/2017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5/31/2017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8965" y="1443835"/>
            <a:ext cx="8229600" cy="5261765"/>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5/31/2017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5/31/2017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
        <p:nvSpPr>
          <p:cNvPr id="9" name="Title 1"/>
          <p:cNvSpPr>
            <a:spLocks noGrp="1"/>
          </p:cNvSpPr>
          <p:nvPr>
            <p:ph type="title"/>
          </p:nvPr>
        </p:nvSpPr>
        <p:spPr>
          <a:xfrm>
            <a:off x="457200" y="148130"/>
            <a:ext cx="8229600" cy="1143000"/>
          </a:xfrm>
        </p:spPr>
        <p:txBody>
          <a:bodyPr>
            <a:normAutofit/>
          </a:bodyPr>
          <a:lstStyle>
            <a:lvl1pPr algn="l">
              <a:defRPr sz="3600">
                <a:solidFill>
                  <a:schemeClr val="bg1"/>
                </a:solidFill>
              </a:defRPr>
            </a:lvl1pPr>
          </a:lstStyle>
          <a:p>
            <a:r>
              <a:rPr lang="en-US" smtClean="0"/>
              <a:t>Click to edit Master title style</a:t>
            </a:r>
            <a:endParaRPr lang="en-US" dirty="0"/>
          </a:p>
        </p:txBody>
      </p:sp>
      <p:sp>
        <p:nvSpPr>
          <p:cNvPr id="10" name="Content Placeholder 2"/>
          <p:cNvSpPr>
            <a:spLocks noGrp="1"/>
          </p:cNvSpPr>
          <p:nvPr>
            <p:ph idx="1"/>
          </p:nvPr>
        </p:nvSpPr>
        <p:spPr>
          <a:xfrm>
            <a:off x="448965" y="1443835"/>
            <a:ext cx="8229600" cy="5261765"/>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58900" y="4949825"/>
            <a:ext cx="6400800" cy="688975"/>
          </a:xfrm>
        </p:spPr>
        <p:txBody>
          <a:bodyPr anchor="t"/>
          <a:lstStyle>
            <a:lvl1pPr algn="ctr">
              <a:defRPr sz="2800" b="1" cap="all">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58900" y="4495800"/>
            <a:ext cx="6400800" cy="444500"/>
          </a:xfrm>
        </p:spPr>
        <p:txBody>
          <a:bodyPr anchor="b">
            <a:normAutofit/>
          </a:bodyPr>
          <a:lstStyle>
            <a:lvl1pPr marL="0" indent="0" algn="ctr">
              <a:buNone/>
              <a:defRPr sz="1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5/31/2017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5/31/2017</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91355"/>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21217"/>
            <a:ext cx="4040188" cy="3798583"/>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91355"/>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21217"/>
            <a:ext cx="4041775" cy="3798583"/>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5/31/2017</a:t>
            </a:fld>
            <a:endParaRPr lang="en-US"/>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5/31/2017</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5/31/2017</a:t>
            </a:fld>
            <a:endParaRPr lang="en-US"/>
          </a:p>
        </p:txBody>
      </p:sp>
      <p:sp>
        <p:nvSpPr>
          <p:cNvPr id="3" name="Footer Placeholder 2"/>
          <p:cNvSpPr>
            <a:spLocks noGrp="1"/>
          </p:cNvSpPr>
          <p:nvPr>
            <p:ph type="ftr" sz="quarter" idx="11"/>
          </p:nvPr>
        </p:nvSpPr>
        <p:spPr/>
        <p:txBody>
          <a:bodyPr/>
          <a:lstStyle>
            <a:lvl1pPr>
              <a:defRPr>
                <a:solidFill>
                  <a:schemeClr val="bg1"/>
                </a:solidFill>
              </a:defRPr>
            </a:lvl1pPr>
          </a:lstStyle>
          <a:p>
            <a:endParaRPr lang="en-US"/>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5/31/2017</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ppttemplate.net/?utm_source=ppt&amp;utm_medium=logo&amp;utm_term=ppt&amp;utm_content=NNNN&amp;utm_campaign=ppt"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53074F12-AA26-4AC8-9962-C36BB8F32554}" type="datetimeFigureOut">
              <a:rPr lang="en-US" smtClean="0"/>
              <a:pPr/>
              <a:t>5/31/2017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B82CCC60-E8CD-4174-8B1A-7DF615B22EEF}" type="slidenum">
              <a:rPr lang="en-US" smtClean="0"/>
              <a:pPr/>
              <a:t>‹#›</a:t>
            </a:fld>
            <a:endParaRPr lang="en-US"/>
          </a:p>
        </p:txBody>
      </p:sp>
      <p:grpSp>
        <p:nvGrpSpPr>
          <p:cNvPr id="7" name="קבוצה 6"/>
          <p:cNvGrpSpPr/>
          <p:nvPr userDrawn="1"/>
        </p:nvGrpSpPr>
        <p:grpSpPr>
          <a:xfrm>
            <a:off x="6322866" y="-17335"/>
            <a:ext cx="3261288" cy="1922335"/>
            <a:chOff x="6322866" y="-26859"/>
            <a:chExt cx="3261288" cy="1922335"/>
          </a:xfrm>
        </p:grpSpPr>
        <p:sp>
          <p:nvSpPr>
            <p:cNvPr id="8" name="מלבן 7"/>
            <p:cNvSpPr/>
            <p:nvPr/>
          </p:nvSpPr>
          <p:spPr>
            <a:xfrm rot="2204883">
              <a:off x="6322866" y="619727"/>
              <a:ext cx="3261288" cy="360045"/>
            </a:xfrm>
            <a:prstGeom prst="rect">
              <a:avLst/>
            </a:prstGeom>
            <a:ln w="31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bg1"/>
                </a:solidFill>
              </a:endParaRPr>
            </a:p>
          </p:txBody>
        </p:sp>
        <p:sp>
          <p:nvSpPr>
            <p:cNvPr id="9" name="מלבן 8"/>
            <p:cNvSpPr/>
            <p:nvPr/>
          </p:nvSpPr>
          <p:spPr>
            <a:xfrm rot="2115922">
              <a:off x="7773056" y="-26859"/>
              <a:ext cx="1274538" cy="1103521"/>
            </a:xfrm>
            <a:prstGeom prst="rect">
              <a:avLst/>
            </a:prstGeom>
            <a:ln w="31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bg1"/>
                </a:solidFill>
              </a:endParaRPr>
            </a:p>
          </p:txBody>
        </p:sp>
        <p:pic>
          <p:nvPicPr>
            <p:cNvPr id="10" name="Picture 2" descr="E:\cloud\drive\websites\ppttemplate\ppt\logo-ppttemplate.png">
              <a:hlinkClick r:id="rId15"/>
            </p:cNvPr>
            <p:cNvPicPr>
              <a:picLocks noChangeAspect="1" noChangeArrowheads="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76181" y="0"/>
              <a:ext cx="1167819" cy="2516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תוצאת תמונה עבור אוניברסיטת אריאל לוגו"/>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6486525" y="0"/>
              <a:ext cx="2657475" cy="1895476"/>
            </a:xfrm>
            <a:prstGeom prst="rect">
              <a:avLst/>
            </a:prstGeom>
            <a:noFill/>
          </p:spPr>
        </p:pic>
      </p:gr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icrosoft New Tai Lue" pitchFamily="34" charset="0"/>
          <a:ea typeface="Microsoft Himalaya" pitchFamily="2" charset="0"/>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18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18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066800" y="3505200"/>
            <a:ext cx="6858000" cy="2387600"/>
          </a:xfrm>
        </p:spPr>
        <p:txBody>
          <a:bodyPr>
            <a:normAutofit/>
          </a:bodyPr>
          <a:lstStyle/>
          <a:p>
            <a:r>
              <a:rPr lang="en-US" sz="8800" dirty="0" smtClean="0">
                <a:solidFill>
                  <a:schemeClr val="accent2">
                    <a:lumMod val="75000"/>
                  </a:schemeClr>
                </a:solidFill>
              </a:rPr>
              <a:t>idsiter</a:t>
            </a:r>
            <a:endParaRPr lang="he-IL" sz="8800" dirty="0">
              <a:solidFill>
                <a:schemeClr val="accent2">
                  <a:lumMod val="75000"/>
                </a:schemeClr>
              </a:solidFill>
            </a:endParaRPr>
          </a:p>
        </p:txBody>
      </p:sp>
      <p:sp>
        <p:nvSpPr>
          <p:cNvPr id="3" name="כותרת משנה 2"/>
          <p:cNvSpPr>
            <a:spLocks noGrp="1"/>
          </p:cNvSpPr>
          <p:nvPr>
            <p:ph type="subTitle" idx="1"/>
          </p:nvPr>
        </p:nvSpPr>
        <p:spPr>
          <a:xfrm>
            <a:off x="1066800" y="5334000"/>
            <a:ext cx="6858000" cy="838344"/>
          </a:xfrm>
        </p:spPr>
        <p:txBody>
          <a:bodyPr>
            <a:normAutofit/>
          </a:bodyPr>
          <a:lstStyle/>
          <a:p>
            <a:r>
              <a:rPr lang="he-IL" sz="3200" dirty="0" smtClean="0">
                <a:solidFill>
                  <a:schemeClr val="accent4">
                    <a:lumMod val="75000"/>
                  </a:schemeClr>
                </a:solidFill>
              </a:rPr>
              <a:t>פלטפורמה לזיהוי מכניזם סייבר רשתי</a:t>
            </a:r>
            <a:endParaRPr lang="he-IL" sz="3200" dirty="0">
              <a:solidFill>
                <a:schemeClr val="accent4">
                  <a:lumMod val="75000"/>
                </a:schemeClr>
              </a:solidFill>
            </a:endParaRPr>
          </a:p>
        </p:txBody>
      </p:sp>
      <p:sp>
        <p:nvSpPr>
          <p:cNvPr id="4" name="TextBox 3"/>
          <p:cNvSpPr txBox="1"/>
          <p:nvPr/>
        </p:nvSpPr>
        <p:spPr>
          <a:xfrm>
            <a:off x="1143000" y="6488668"/>
            <a:ext cx="7086600" cy="369332"/>
          </a:xfrm>
          <a:prstGeom prst="rect">
            <a:avLst/>
          </a:prstGeom>
          <a:noFill/>
        </p:spPr>
        <p:txBody>
          <a:bodyPr wrap="square" rtlCol="1">
            <a:spAutoFit/>
          </a:bodyPr>
          <a:lstStyle/>
          <a:p>
            <a:pPr algn="r" rtl="1"/>
            <a:r>
              <a:rPr lang="he-IL" dirty="0" smtClean="0">
                <a:solidFill>
                  <a:srgbClr val="0070C0"/>
                </a:solidFill>
              </a:rPr>
              <a:t>עוז מעתוק	אבישלום ג</a:t>
            </a:r>
            <a:r>
              <a:rPr lang="en-US" dirty="0" smtClean="0">
                <a:solidFill>
                  <a:srgbClr val="0070C0"/>
                </a:solidFill>
              </a:rPr>
              <a:t>'</a:t>
            </a:r>
            <a:r>
              <a:rPr lang="he-IL" dirty="0" smtClean="0">
                <a:solidFill>
                  <a:srgbClr val="0070C0"/>
                </a:solidFill>
              </a:rPr>
              <a:t>אן	מאור עובדיה	עדי מליאנקר</a:t>
            </a:r>
            <a:endParaRPr lang="he-IL" dirty="0">
              <a:solidFill>
                <a:srgbClr val="0070C0"/>
              </a:solidFill>
            </a:endParaRPr>
          </a:p>
        </p:txBody>
      </p:sp>
      <p:sp>
        <p:nvSpPr>
          <p:cNvPr id="5" name="TextBox 4"/>
          <p:cNvSpPr txBox="1"/>
          <p:nvPr/>
        </p:nvSpPr>
        <p:spPr>
          <a:xfrm>
            <a:off x="1524000" y="6096000"/>
            <a:ext cx="6629400" cy="369332"/>
          </a:xfrm>
          <a:prstGeom prst="rect">
            <a:avLst/>
          </a:prstGeom>
          <a:noFill/>
        </p:spPr>
        <p:txBody>
          <a:bodyPr wrap="square" rtlCol="1">
            <a:spAutoFit/>
          </a:bodyPr>
          <a:lstStyle/>
          <a:p>
            <a:r>
              <a:rPr lang="he-IL" dirty="0">
                <a:solidFill>
                  <a:srgbClr val="4E863A"/>
                </a:solidFill>
              </a:rPr>
              <a:t> </a:t>
            </a:r>
            <a:r>
              <a:rPr lang="he-IL" dirty="0" smtClean="0">
                <a:solidFill>
                  <a:srgbClr val="4E863A"/>
                </a:solidFill>
              </a:rPr>
              <a:t>           301784344         316064609</a:t>
            </a:r>
            <a:endParaRPr lang="he-IL" dirty="0">
              <a:solidFill>
                <a:srgbClr val="4E863A"/>
              </a:solidFill>
            </a:endParaRPr>
          </a:p>
        </p:txBody>
      </p:sp>
      <p:sp>
        <p:nvSpPr>
          <p:cNvPr id="6" name="TextBox 5"/>
          <p:cNvSpPr txBox="1"/>
          <p:nvPr/>
        </p:nvSpPr>
        <p:spPr>
          <a:xfrm>
            <a:off x="5105400" y="6134172"/>
            <a:ext cx="3276600" cy="369332"/>
          </a:xfrm>
          <a:prstGeom prst="rect">
            <a:avLst/>
          </a:prstGeom>
          <a:noFill/>
        </p:spPr>
        <p:txBody>
          <a:bodyPr wrap="square" rtlCol="1">
            <a:spAutoFit/>
          </a:bodyPr>
          <a:lstStyle/>
          <a:p>
            <a:r>
              <a:rPr lang="he-IL" dirty="0">
                <a:solidFill>
                  <a:srgbClr val="4E863A"/>
                </a:solidFill>
              </a:rPr>
              <a:t> </a:t>
            </a:r>
            <a:r>
              <a:rPr lang="he-IL" dirty="0" smtClean="0">
                <a:solidFill>
                  <a:srgbClr val="4E863A"/>
                </a:solidFill>
              </a:rPr>
              <a:t>  308481423</a:t>
            </a:r>
            <a:endParaRPr lang="he-IL" dirty="0">
              <a:solidFill>
                <a:srgbClr val="4E863A"/>
              </a:solidFill>
            </a:endParaRPr>
          </a:p>
        </p:txBody>
      </p:sp>
      <p:sp>
        <p:nvSpPr>
          <p:cNvPr id="7" name="TextBox 6"/>
          <p:cNvSpPr txBox="1"/>
          <p:nvPr/>
        </p:nvSpPr>
        <p:spPr>
          <a:xfrm>
            <a:off x="7035800" y="6170280"/>
            <a:ext cx="1651000" cy="369332"/>
          </a:xfrm>
          <a:prstGeom prst="rect">
            <a:avLst/>
          </a:prstGeom>
          <a:noFill/>
        </p:spPr>
        <p:txBody>
          <a:bodyPr wrap="square" rtlCol="1">
            <a:spAutoFit/>
          </a:bodyPr>
          <a:lstStyle/>
          <a:p>
            <a:r>
              <a:rPr lang="he-IL" dirty="0">
                <a:solidFill>
                  <a:srgbClr val="4E863A"/>
                </a:solidFill>
              </a:rPr>
              <a:t> </a:t>
            </a:r>
            <a:r>
              <a:rPr lang="he-IL" dirty="0" smtClean="0">
                <a:solidFill>
                  <a:srgbClr val="4E863A"/>
                </a:solidFill>
              </a:rPr>
              <a:t>  305181158</a:t>
            </a:r>
            <a:endParaRPr lang="he-IL" dirty="0">
              <a:solidFill>
                <a:srgbClr val="4E863A"/>
              </a:solidFill>
            </a:endParaRPr>
          </a:p>
        </p:txBody>
      </p:sp>
    </p:spTree>
    <p:extLst>
      <p:ext uri="{BB962C8B-B14F-4D97-AF65-F5344CB8AC3E}">
        <p14:creationId xmlns:p14="http://schemas.microsoft.com/office/powerpoint/2010/main" val="2828955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   נוסחת האינטרפולציה של ניוטון </a:t>
            </a:r>
            <a:endParaRPr lang="he-IL" dirty="0"/>
          </a:p>
        </p:txBody>
      </p:sp>
      <p:pic>
        <p:nvPicPr>
          <p:cNvPr id="4" name="מציין מיקום תוכן 3"/>
          <p:cNvPicPr>
            <a:picLocks noGrp="1" noChangeAspect="1"/>
          </p:cNvPicPr>
          <p:nvPr>
            <p:ph idx="1"/>
          </p:nvPr>
        </p:nvPicPr>
        <p:blipFill>
          <a:blip r:embed="rId2"/>
          <a:stretch>
            <a:fillRect/>
          </a:stretch>
        </p:blipFill>
        <p:spPr>
          <a:xfrm>
            <a:off x="1280423" y="1690688"/>
            <a:ext cx="6565106" cy="400050"/>
          </a:xfrm>
          <a:prstGeom prst="rect">
            <a:avLst/>
          </a:prstGeom>
        </p:spPr>
      </p:pic>
      <p:pic>
        <p:nvPicPr>
          <p:cNvPr id="6" name="תמונה 5"/>
          <p:cNvPicPr>
            <a:picLocks noChangeAspect="1"/>
          </p:cNvPicPr>
          <p:nvPr/>
        </p:nvPicPr>
        <p:blipFill>
          <a:blip r:embed="rId3"/>
          <a:stretch>
            <a:fillRect/>
          </a:stretch>
        </p:blipFill>
        <p:spPr>
          <a:xfrm>
            <a:off x="1280422" y="3275743"/>
            <a:ext cx="3328988" cy="2876550"/>
          </a:xfrm>
          <a:prstGeom prst="rect">
            <a:avLst/>
          </a:prstGeom>
        </p:spPr>
      </p:pic>
      <p:pic>
        <p:nvPicPr>
          <p:cNvPr id="7" name="תמונה 6"/>
          <p:cNvPicPr>
            <a:picLocks noChangeAspect="1"/>
          </p:cNvPicPr>
          <p:nvPr/>
        </p:nvPicPr>
        <p:blipFill>
          <a:blip r:embed="rId4"/>
          <a:stretch>
            <a:fillRect/>
          </a:stretch>
        </p:blipFill>
        <p:spPr>
          <a:xfrm>
            <a:off x="5107279" y="2683862"/>
            <a:ext cx="3707606" cy="3200400"/>
          </a:xfrm>
          <a:prstGeom prst="rect">
            <a:avLst/>
          </a:prstGeom>
        </p:spPr>
      </p:pic>
      <p:pic>
        <p:nvPicPr>
          <p:cNvPr id="8" name="תמונה 7"/>
          <p:cNvPicPr>
            <a:picLocks noChangeAspect="1"/>
          </p:cNvPicPr>
          <p:nvPr/>
        </p:nvPicPr>
        <p:blipFill>
          <a:blip r:embed="rId5"/>
          <a:stretch>
            <a:fillRect/>
          </a:stretch>
        </p:blipFill>
        <p:spPr>
          <a:xfrm>
            <a:off x="1422089" y="2307004"/>
            <a:ext cx="1035844" cy="352425"/>
          </a:xfrm>
          <a:prstGeom prst="rect">
            <a:avLst/>
          </a:prstGeom>
        </p:spPr>
      </p:pic>
      <p:cxnSp>
        <p:nvCxnSpPr>
          <p:cNvPr id="10" name="מחבר ישר 9"/>
          <p:cNvCxnSpPr/>
          <p:nvPr/>
        </p:nvCxnSpPr>
        <p:spPr>
          <a:xfrm flipH="1">
            <a:off x="1422089" y="1982605"/>
            <a:ext cx="403622" cy="392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מחבר ישר 10"/>
          <p:cNvCxnSpPr/>
          <p:nvPr/>
        </p:nvCxnSpPr>
        <p:spPr>
          <a:xfrm>
            <a:off x="1967377" y="2024755"/>
            <a:ext cx="490556" cy="350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מחבר חץ ישר 14"/>
          <p:cNvCxnSpPr/>
          <p:nvPr/>
        </p:nvCxnSpPr>
        <p:spPr>
          <a:xfrm>
            <a:off x="2212655" y="1982605"/>
            <a:ext cx="2801099" cy="110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812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נוסחת האינטרפולציה המשך</a:t>
            </a:r>
            <a:endParaRPr lang="he-IL" dirty="0"/>
          </a:p>
        </p:txBody>
      </p:sp>
      <p:sp>
        <p:nvSpPr>
          <p:cNvPr id="3" name="מציין מיקום תוכן 2"/>
          <p:cNvSpPr>
            <a:spLocks noGrp="1"/>
          </p:cNvSpPr>
          <p:nvPr>
            <p:ph idx="1"/>
          </p:nvPr>
        </p:nvSpPr>
        <p:spPr/>
        <p:txBody>
          <a:bodyPr/>
          <a:lstStyle/>
          <a:p>
            <a:pPr marL="0" indent="0" algn="r">
              <a:buNone/>
            </a:pPr>
            <a:r>
              <a:rPr lang="he-IL" dirty="0" smtClean="0"/>
              <a:t>הנוסחה משמשת למציאת, או לפחות לקירוב </a:t>
            </a:r>
            <a:r>
              <a:rPr lang="he-IL" dirty="0"/>
              <a:t>פ</a:t>
            </a:r>
            <a:r>
              <a:rPr lang="he-IL" dirty="0" smtClean="0"/>
              <a:t>ונקציה בהתבסס על מספר נקודות הנמצאות בה.</a:t>
            </a:r>
            <a:endParaRPr lang="he-IL" dirty="0"/>
          </a:p>
        </p:txBody>
      </p:sp>
      <p:pic>
        <p:nvPicPr>
          <p:cNvPr id="4" name="תמונה 3"/>
          <p:cNvPicPr>
            <a:picLocks noChangeAspect="1"/>
          </p:cNvPicPr>
          <p:nvPr/>
        </p:nvPicPr>
        <p:blipFill>
          <a:blip r:embed="rId2"/>
          <a:stretch>
            <a:fillRect/>
          </a:stretch>
        </p:blipFill>
        <p:spPr>
          <a:xfrm>
            <a:off x="628650" y="2952536"/>
            <a:ext cx="6669789" cy="841542"/>
          </a:xfrm>
          <a:prstGeom prst="rect">
            <a:avLst/>
          </a:prstGeom>
        </p:spPr>
      </p:pic>
    </p:spTree>
    <p:extLst>
      <p:ext uri="{BB962C8B-B14F-4D97-AF65-F5344CB8AC3E}">
        <p14:creationId xmlns:p14="http://schemas.microsoft.com/office/powerpoint/2010/main" val="3913407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קשייה</a:t>
            </a:r>
            <a:endParaRPr lang="he-IL" dirty="0"/>
          </a:p>
        </p:txBody>
      </p:sp>
      <p:sp>
        <p:nvSpPr>
          <p:cNvPr id="3" name="מציין מיקום תוכן 2"/>
          <p:cNvSpPr>
            <a:spLocks noGrp="1"/>
          </p:cNvSpPr>
          <p:nvPr>
            <p:ph idx="1"/>
          </p:nvPr>
        </p:nvSpPr>
        <p:spPr/>
        <p:txBody>
          <a:bodyPr/>
          <a:lstStyle/>
          <a:p>
            <a:pPr marL="0" indent="0" algn="r">
              <a:buNone/>
            </a:pPr>
            <a:r>
              <a:rPr lang="he-IL" dirty="0" smtClean="0"/>
              <a:t>רק מערך</a:t>
            </a:r>
            <a:r>
              <a:rPr lang="en-US" dirty="0" smtClean="0"/>
              <a:t> </a:t>
            </a:r>
            <a:r>
              <a:rPr lang="he-IL" dirty="0" smtClean="0"/>
              <a:t> וברשותנו</a:t>
            </a:r>
            <a:r>
              <a:rPr lang="en-US" dirty="0" smtClean="0"/>
              <a:t>(</a:t>
            </a:r>
            <a:r>
              <a:rPr lang="en-US" dirty="0" err="1" smtClean="0"/>
              <a:t>x,y</a:t>
            </a:r>
            <a:r>
              <a:rPr lang="en-US" dirty="0" smtClean="0"/>
              <a:t>)</a:t>
            </a:r>
            <a:r>
              <a:rPr lang="he-IL" dirty="0" smtClean="0"/>
              <a:t>בעיה- </a:t>
            </a:r>
            <a:r>
              <a:rPr lang="he-IL" dirty="0" err="1" smtClean="0"/>
              <a:t>הנוסחא</a:t>
            </a:r>
            <a:r>
              <a:rPr lang="he-IL" dirty="0" smtClean="0"/>
              <a:t> דורשת נקודות </a:t>
            </a:r>
          </a:p>
        </p:txBody>
      </p:sp>
      <p:sp>
        <p:nvSpPr>
          <p:cNvPr id="6" name="TextBox 5"/>
          <p:cNvSpPr txBox="1"/>
          <p:nvPr/>
        </p:nvSpPr>
        <p:spPr>
          <a:xfrm>
            <a:off x="1066800" y="1981200"/>
            <a:ext cx="7467600" cy="1384995"/>
          </a:xfrm>
          <a:prstGeom prst="rect">
            <a:avLst/>
          </a:prstGeom>
          <a:noFill/>
        </p:spPr>
        <p:txBody>
          <a:bodyPr wrap="square" rtlCol="1">
            <a:spAutoFit/>
          </a:bodyPr>
          <a:lstStyle/>
          <a:p>
            <a:pPr algn="r"/>
            <a:r>
              <a:rPr lang="he-IL" sz="2800" dirty="0" smtClean="0">
                <a:solidFill>
                  <a:schemeClr val="bg1"/>
                </a:solidFill>
              </a:rPr>
              <a:t>זמנים, כלומר סדרה.</a:t>
            </a:r>
          </a:p>
          <a:p>
            <a:pPr algn="r"/>
            <a:r>
              <a:rPr lang="he-IL" sz="2800" dirty="0" err="1" smtClean="0">
                <a:solidFill>
                  <a:schemeClr val="bg1"/>
                </a:solidFill>
              </a:rPr>
              <a:t>איטואיציה</a:t>
            </a:r>
            <a:r>
              <a:rPr lang="he-IL" sz="2800" dirty="0" smtClean="0">
                <a:solidFill>
                  <a:schemeClr val="bg1"/>
                </a:solidFill>
              </a:rPr>
              <a:t>- ניקח כשיעורי האיקסים את הנקודות עצמן </a:t>
            </a:r>
            <a:r>
              <a:rPr lang="en-US" sz="2800" dirty="0" smtClean="0">
                <a:solidFill>
                  <a:schemeClr val="bg1"/>
                </a:solidFill>
              </a:rPr>
              <a:t> </a:t>
            </a:r>
            <a:r>
              <a:rPr lang="en-US" sz="2800" dirty="0">
                <a:solidFill>
                  <a:schemeClr val="bg1"/>
                </a:solidFill>
              </a:rPr>
              <a:t> </a:t>
            </a:r>
            <a:r>
              <a:rPr lang="en-US" sz="2800" dirty="0" smtClean="0">
                <a:solidFill>
                  <a:schemeClr val="bg1"/>
                </a:solidFill>
              </a:rPr>
              <a:t>  y</a:t>
            </a:r>
            <a:r>
              <a:rPr lang="he-IL" sz="2800" dirty="0" smtClean="0">
                <a:solidFill>
                  <a:schemeClr val="bg1"/>
                </a:solidFill>
              </a:rPr>
              <a:t>וכנקודות ה</a:t>
            </a:r>
            <a:endParaRPr lang="he-IL" sz="2800" dirty="0">
              <a:solidFill>
                <a:schemeClr val="bg1"/>
              </a:solidFill>
            </a:endParaRPr>
          </a:p>
        </p:txBody>
      </p:sp>
      <p:sp>
        <p:nvSpPr>
          <p:cNvPr id="7" name="TextBox 6"/>
          <p:cNvSpPr txBox="1"/>
          <p:nvPr/>
        </p:nvSpPr>
        <p:spPr>
          <a:xfrm>
            <a:off x="953439" y="2878643"/>
            <a:ext cx="5782965" cy="523220"/>
          </a:xfrm>
          <a:prstGeom prst="rect">
            <a:avLst/>
          </a:prstGeom>
          <a:noFill/>
        </p:spPr>
        <p:txBody>
          <a:bodyPr wrap="square" rtlCol="1">
            <a:spAutoFit/>
          </a:bodyPr>
          <a:lstStyle/>
          <a:p>
            <a:pPr algn="r"/>
            <a:r>
              <a:rPr lang="en-US" sz="2800" dirty="0">
                <a:solidFill>
                  <a:schemeClr val="bg1"/>
                </a:solidFill>
              </a:rPr>
              <a:t> </a:t>
            </a:r>
            <a:r>
              <a:rPr lang="he-IL" sz="2800" dirty="0" smtClean="0">
                <a:solidFill>
                  <a:schemeClr val="bg1"/>
                </a:solidFill>
              </a:rPr>
              <a:t>ניקח את המספרים שעוקבים אחריהם.</a:t>
            </a:r>
            <a:endParaRPr lang="he-IL" sz="2800" dirty="0">
              <a:solidFill>
                <a:schemeClr val="bg1"/>
              </a:solidFill>
            </a:endParaRPr>
          </a:p>
        </p:txBody>
      </p:sp>
      <p:sp>
        <p:nvSpPr>
          <p:cNvPr id="8" name="TextBox 7"/>
          <p:cNvSpPr txBox="1"/>
          <p:nvPr/>
        </p:nvSpPr>
        <p:spPr>
          <a:xfrm>
            <a:off x="1447800" y="3657600"/>
            <a:ext cx="7086600" cy="1200329"/>
          </a:xfrm>
          <a:prstGeom prst="rect">
            <a:avLst/>
          </a:prstGeom>
          <a:noFill/>
        </p:spPr>
        <p:txBody>
          <a:bodyPr wrap="square" rtlCol="1">
            <a:spAutoFit/>
          </a:bodyPr>
          <a:lstStyle/>
          <a:p>
            <a:pPr algn="r"/>
            <a:r>
              <a:rPr lang="he-IL" sz="2400" dirty="0" smtClean="0">
                <a:solidFill>
                  <a:schemeClr val="bg1"/>
                </a:solidFill>
              </a:rPr>
              <a:t>כלומר:</a:t>
            </a:r>
          </a:p>
          <a:p>
            <a:pPr algn="r"/>
            <a:r>
              <a:rPr lang="he-IL" sz="2400" dirty="0" smtClean="0">
                <a:solidFill>
                  <a:schemeClr val="bg1"/>
                </a:solidFill>
              </a:rPr>
              <a:t>עבור הסדרה [10,20,30,40] ניצור את הנקודות (10,20), (20,30), (30,40)</a:t>
            </a:r>
            <a:r>
              <a:rPr lang="en-US" sz="2400" dirty="0" smtClean="0">
                <a:solidFill>
                  <a:schemeClr val="bg1"/>
                </a:solidFill>
              </a:rPr>
              <a:t>   </a:t>
            </a:r>
            <a:endParaRPr lang="he-IL" sz="2400" dirty="0">
              <a:solidFill>
                <a:schemeClr val="bg1"/>
              </a:solidFill>
            </a:endParaRPr>
          </a:p>
        </p:txBody>
      </p:sp>
    </p:spTree>
    <p:extLst>
      <p:ext uri="{BB962C8B-B14F-4D97-AF65-F5344CB8AC3E}">
        <p14:creationId xmlns:p14="http://schemas.microsoft.com/office/powerpoint/2010/main" val="386025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הדגמה</a:t>
            </a:r>
            <a:endParaRPr lang="he-IL" dirty="0"/>
          </a:p>
        </p:txBody>
      </p:sp>
      <p:pic>
        <p:nvPicPr>
          <p:cNvPr id="4" name="מציין מיקום תוכן 3"/>
          <p:cNvPicPr>
            <a:picLocks noGrp="1" noChangeAspect="1"/>
          </p:cNvPicPr>
          <p:nvPr>
            <p:ph idx="1"/>
          </p:nvPr>
        </p:nvPicPr>
        <p:blipFill>
          <a:blip r:embed="rId2"/>
          <a:stretch>
            <a:fillRect/>
          </a:stretch>
        </p:blipFill>
        <p:spPr>
          <a:xfrm>
            <a:off x="6863971" y="2519864"/>
            <a:ext cx="1598740" cy="2150686"/>
          </a:xfrm>
          <a:prstGeom prst="rect">
            <a:avLst/>
          </a:prstGeom>
        </p:spPr>
      </p:pic>
      <p:sp>
        <p:nvSpPr>
          <p:cNvPr id="5" name="TextBox 4"/>
          <p:cNvSpPr txBox="1"/>
          <p:nvPr/>
        </p:nvSpPr>
        <p:spPr>
          <a:xfrm>
            <a:off x="6306051" y="1917832"/>
            <a:ext cx="2156660" cy="646331"/>
          </a:xfrm>
          <a:prstGeom prst="rect">
            <a:avLst/>
          </a:prstGeom>
          <a:noFill/>
        </p:spPr>
        <p:txBody>
          <a:bodyPr wrap="square" rtlCol="1">
            <a:spAutoFit/>
          </a:bodyPr>
          <a:lstStyle/>
          <a:p>
            <a:pPr algn="r"/>
            <a:r>
              <a:rPr lang="he-IL" dirty="0" smtClean="0">
                <a:solidFill>
                  <a:schemeClr val="bg1"/>
                </a:solidFill>
              </a:rPr>
              <a:t>נשים באלכסון את   </a:t>
            </a:r>
            <a:r>
              <a:rPr lang="en-US" dirty="0" smtClean="0">
                <a:solidFill>
                  <a:schemeClr val="bg1"/>
                </a:solidFill>
              </a:rPr>
              <a:t>y</a:t>
            </a:r>
            <a:r>
              <a:rPr lang="he-IL" dirty="0" smtClean="0">
                <a:solidFill>
                  <a:schemeClr val="bg1"/>
                </a:solidFill>
              </a:rPr>
              <a:t>נקודות ה </a:t>
            </a:r>
            <a:endParaRPr lang="he-IL" dirty="0">
              <a:solidFill>
                <a:schemeClr val="bg1"/>
              </a:solidFill>
            </a:endParaRPr>
          </a:p>
        </p:txBody>
      </p:sp>
      <p:pic>
        <p:nvPicPr>
          <p:cNvPr id="6" name="תמונה 5"/>
          <p:cNvPicPr>
            <a:picLocks noChangeAspect="1"/>
          </p:cNvPicPr>
          <p:nvPr/>
        </p:nvPicPr>
        <p:blipFill>
          <a:blip r:embed="rId3"/>
          <a:stretch>
            <a:fillRect/>
          </a:stretch>
        </p:blipFill>
        <p:spPr>
          <a:xfrm>
            <a:off x="2188243" y="3027488"/>
            <a:ext cx="2407444" cy="3286125"/>
          </a:xfrm>
          <a:prstGeom prst="rect">
            <a:avLst/>
          </a:prstGeom>
        </p:spPr>
      </p:pic>
      <p:sp>
        <p:nvSpPr>
          <p:cNvPr id="7" name="TextBox 6"/>
          <p:cNvSpPr txBox="1"/>
          <p:nvPr/>
        </p:nvSpPr>
        <p:spPr>
          <a:xfrm>
            <a:off x="4344904" y="1097998"/>
            <a:ext cx="2156660" cy="646331"/>
          </a:xfrm>
          <a:prstGeom prst="rect">
            <a:avLst/>
          </a:prstGeom>
          <a:noFill/>
        </p:spPr>
        <p:txBody>
          <a:bodyPr wrap="square" rtlCol="1">
            <a:spAutoFit/>
          </a:bodyPr>
          <a:lstStyle/>
          <a:p>
            <a:r>
              <a:rPr lang="he-IL" dirty="0" smtClean="0">
                <a:solidFill>
                  <a:schemeClr val="bg1"/>
                </a:solidFill>
              </a:rPr>
              <a:t>עבור הסדרה [0,10,20,30,40,50]</a:t>
            </a:r>
            <a:endParaRPr lang="he-IL" dirty="0">
              <a:solidFill>
                <a:schemeClr val="bg1"/>
              </a:solidFill>
            </a:endParaRPr>
          </a:p>
        </p:txBody>
      </p:sp>
      <p:sp>
        <p:nvSpPr>
          <p:cNvPr id="8" name="TextBox 7"/>
          <p:cNvSpPr txBox="1"/>
          <p:nvPr/>
        </p:nvSpPr>
        <p:spPr>
          <a:xfrm>
            <a:off x="1704080" y="1828273"/>
            <a:ext cx="2683833" cy="1200329"/>
          </a:xfrm>
          <a:prstGeom prst="rect">
            <a:avLst/>
          </a:prstGeom>
          <a:noFill/>
        </p:spPr>
        <p:txBody>
          <a:bodyPr wrap="square" rtlCol="1">
            <a:spAutoFit/>
          </a:bodyPr>
          <a:lstStyle/>
          <a:p>
            <a:pPr algn="r"/>
            <a:r>
              <a:rPr lang="he-IL" dirty="0" smtClean="0">
                <a:solidFill>
                  <a:schemeClr val="bg1"/>
                </a:solidFill>
              </a:rPr>
              <a:t>עבור כל משבצת במשולש התחתון, נחשב את   ה- </a:t>
            </a:r>
            <a:r>
              <a:rPr lang="en-US" dirty="0" smtClean="0">
                <a:solidFill>
                  <a:schemeClr val="bg1"/>
                </a:solidFill>
              </a:rPr>
              <a:t> </a:t>
            </a:r>
          </a:p>
          <a:p>
            <a:pPr algn="r"/>
            <a:r>
              <a:rPr lang="en-US" dirty="0" smtClean="0">
                <a:solidFill>
                  <a:schemeClr val="bg1"/>
                </a:solidFill>
              </a:rPr>
              <a:t>divided differences</a:t>
            </a:r>
            <a:r>
              <a:rPr lang="he-IL" dirty="0" smtClean="0">
                <a:solidFill>
                  <a:schemeClr val="bg1"/>
                </a:solidFill>
              </a:rPr>
              <a:t> משכניו  העליון והימני.</a:t>
            </a:r>
            <a:endParaRPr lang="he-IL" dirty="0">
              <a:solidFill>
                <a:schemeClr val="bg1"/>
              </a:solidFill>
            </a:endParaRPr>
          </a:p>
        </p:txBody>
      </p:sp>
    </p:spTree>
    <p:extLst>
      <p:ext uri="{BB962C8B-B14F-4D97-AF65-F5344CB8AC3E}">
        <p14:creationId xmlns:p14="http://schemas.microsoft.com/office/powerpoint/2010/main" val="2757271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ומה קורה אם בהמשך הגיעו עוד נקודות?</a:t>
            </a:r>
            <a:endParaRPr lang="he-IL" dirty="0"/>
          </a:p>
        </p:txBody>
      </p:sp>
      <p:sp>
        <p:nvSpPr>
          <p:cNvPr id="3" name="מציין מיקום תוכן 2"/>
          <p:cNvSpPr>
            <a:spLocks noGrp="1"/>
          </p:cNvSpPr>
          <p:nvPr>
            <p:ph idx="1"/>
          </p:nvPr>
        </p:nvSpPr>
        <p:spPr/>
        <p:txBody>
          <a:bodyPr/>
          <a:lstStyle/>
          <a:p>
            <a:pPr marL="0" indent="0" algn="ctr">
              <a:buNone/>
            </a:pPr>
            <a:r>
              <a:rPr lang="he-IL" dirty="0" smtClean="0"/>
              <a:t>נרחיב את המטריצה </a:t>
            </a:r>
            <a:r>
              <a:rPr lang="he-IL" dirty="0"/>
              <a:t>מ</a:t>
            </a:r>
            <a:r>
              <a:rPr lang="he-IL" dirty="0" smtClean="0"/>
              <a:t>צד ימין ומלמטה</a:t>
            </a:r>
            <a:endParaRPr lang="he-IL" dirty="0"/>
          </a:p>
        </p:txBody>
      </p:sp>
      <p:pic>
        <p:nvPicPr>
          <p:cNvPr id="4" name="תמונה 3"/>
          <p:cNvPicPr>
            <a:picLocks noChangeAspect="1"/>
          </p:cNvPicPr>
          <p:nvPr/>
        </p:nvPicPr>
        <p:blipFill>
          <a:blip r:embed="rId2"/>
          <a:stretch>
            <a:fillRect/>
          </a:stretch>
        </p:blipFill>
        <p:spPr>
          <a:xfrm>
            <a:off x="6107907" y="2714667"/>
            <a:ext cx="2407444" cy="3286125"/>
          </a:xfrm>
          <a:prstGeom prst="rect">
            <a:avLst/>
          </a:prstGeom>
        </p:spPr>
      </p:pic>
      <p:pic>
        <p:nvPicPr>
          <p:cNvPr id="5" name="תמונה 4"/>
          <p:cNvPicPr>
            <a:picLocks noChangeAspect="1"/>
          </p:cNvPicPr>
          <p:nvPr/>
        </p:nvPicPr>
        <p:blipFill>
          <a:blip r:embed="rId3"/>
          <a:stretch>
            <a:fillRect/>
          </a:stretch>
        </p:blipFill>
        <p:spPr>
          <a:xfrm>
            <a:off x="1956006" y="2549193"/>
            <a:ext cx="2824545" cy="3627771"/>
          </a:xfrm>
          <a:prstGeom prst="rect">
            <a:avLst/>
          </a:prstGeom>
        </p:spPr>
      </p:pic>
      <p:cxnSp>
        <p:nvCxnSpPr>
          <p:cNvPr id="7" name="מחבר חץ ישר 6"/>
          <p:cNvCxnSpPr/>
          <p:nvPr/>
        </p:nvCxnSpPr>
        <p:spPr>
          <a:xfrm flipH="1">
            <a:off x="4899860" y="4001294"/>
            <a:ext cx="10530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56078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dirty="0" smtClean="0"/>
              <a:t>על בסיס רעיון זה, אנו שידרגנו את האלגוריתם</a:t>
            </a:r>
            <a:endParaRPr lang="he-IL" dirty="0"/>
          </a:p>
        </p:txBody>
      </p:sp>
      <p:sp>
        <p:nvSpPr>
          <p:cNvPr id="3" name="מציין מיקום תוכן 2"/>
          <p:cNvSpPr>
            <a:spLocks noGrp="1"/>
          </p:cNvSpPr>
          <p:nvPr>
            <p:ph idx="1"/>
          </p:nvPr>
        </p:nvSpPr>
        <p:spPr/>
        <p:txBody>
          <a:bodyPr/>
          <a:lstStyle/>
          <a:p>
            <a:pPr marL="0" indent="0" algn="r">
              <a:buNone/>
            </a:pPr>
            <a:r>
              <a:rPr lang="he-IL" dirty="0" smtClean="0"/>
              <a:t>למה במקום להשתמש במטריצה לא נשתמש בשתי רשימות?</a:t>
            </a:r>
            <a:r>
              <a:rPr lang="en-US" dirty="0" smtClean="0"/>
              <a:t/>
            </a:r>
            <a:br>
              <a:rPr lang="en-US" dirty="0" smtClean="0"/>
            </a:br>
            <a:r>
              <a:rPr lang="he-IL" dirty="0" smtClean="0"/>
              <a:t>למה? כי זה שקול: נחלק את המטריצה מהשקופית הקודמת לשלבים</a:t>
            </a:r>
          </a:p>
          <a:p>
            <a:endParaRPr lang="he-IL" dirty="0"/>
          </a:p>
        </p:txBody>
      </p:sp>
      <p:pic>
        <p:nvPicPr>
          <p:cNvPr id="4" name="תמונה 3"/>
          <p:cNvPicPr>
            <a:picLocks noChangeAspect="1"/>
          </p:cNvPicPr>
          <p:nvPr/>
        </p:nvPicPr>
        <p:blipFill rotWithShape="1">
          <a:blip r:embed="rId2"/>
          <a:srcRect l="-1" r="66140" b="67155"/>
          <a:stretch/>
        </p:blipFill>
        <p:spPr>
          <a:xfrm>
            <a:off x="1492868" y="2809760"/>
            <a:ext cx="1179080" cy="1468935"/>
          </a:xfrm>
          <a:prstGeom prst="rect">
            <a:avLst/>
          </a:prstGeom>
        </p:spPr>
      </p:pic>
      <p:pic>
        <p:nvPicPr>
          <p:cNvPr id="5" name="תמונה 4"/>
          <p:cNvPicPr>
            <a:picLocks noChangeAspect="1"/>
          </p:cNvPicPr>
          <p:nvPr/>
        </p:nvPicPr>
        <p:blipFill rotWithShape="1">
          <a:blip r:embed="rId2"/>
          <a:srcRect l="121" t="15822" r="49427" b="50461"/>
          <a:stretch/>
        </p:blipFill>
        <p:spPr>
          <a:xfrm>
            <a:off x="1362695" y="4935718"/>
            <a:ext cx="1425039" cy="1223158"/>
          </a:xfrm>
          <a:prstGeom prst="rect">
            <a:avLst/>
          </a:prstGeom>
        </p:spPr>
      </p:pic>
      <p:cxnSp>
        <p:nvCxnSpPr>
          <p:cNvPr id="8" name="מחבר חץ ישר 7"/>
          <p:cNvCxnSpPr/>
          <p:nvPr/>
        </p:nvCxnSpPr>
        <p:spPr>
          <a:xfrm flipV="1">
            <a:off x="2965862" y="3457575"/>
            <a:ext cx="1713294" cy="69396"/>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תמונה 8"/>
          <p:cNvPicPr>
            <a:picLocks noChangeAspect="1"/>
          </p:cNvPicPr>
          <p:nvPr/>
        </p:nvPicPr>
        <p:blipFill>
          <a:blip r:embed="rId3"/>
          <a:stretch>
            <a:fillRect/>
          </a:stretch>
        </p:blipFill>
        <p:spPr>
          <a:xfrm>
            <a:off x="4757993" y="2809759"/>
            <a:ext cx="1076650" cy="1787843"/>
          </a:xfrm>
          <a:prstGeom prst="rect">
            <a:avLst/>
          </a:prstGeom>
        </p:spPr>
      </p:pic>
      <p:pic>
        <p:nvPicPr>
          <p:cNvPr id="10" name="תמונה 9"/>
          <p:cNvPicPr>
            <a:picLocks noChangeAspect="1"/>
          </p:cNvPicPr>
          <p:nvPr/>
        </p:nvPicPr>
        <p:blipFill>
          <a:blip r:embed="rId4"/>
          <a:stretch>
            <a:fillRect/>
          </a:stretch>
        </p:blipFill>
        <p:spPr>
          <a:xfrm>
            <a:off x="6065044" y="4597603"/>
            <a:ext cx="1518144" cy="2029409"/>
          </a:xfrm>
          <a:prstGeom prst="rect">
            <a:avLst/>
          </a:prstGeom>
        </p:spPr>
      </p:pic>
      <p:cxnSp>
        <p:nvCxnSpPr>
          <p:cNvPr id="11" name="מחבר חץ ישר 10"/>
          <p:cNvCxnSpPr/>
          <p:nvPr/>
        </p:nvCxnSpPr>
        <p:spPr>
          <a:xfrm flipV="1">
            <a:off x="3029582" y="5457826"/>
            <a:ext cx="3035462" cy="71659"/>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rotWithShape="1">
          <a:blip r:embed="rId2"/>
          <a:srcRect l="1224" t="41581" r="18865" b="20836"/>
          <a:stretch/>
        </p:blipFill>
        <p:spPr>
          <a:xfrm>
            <a:off x="935182" y="2173184"/>
            <a:ext cx="1923803" cy="1235034"/>
          </a:xfrm>
          <a:prstGeom prst="rect">
            <a:avLst/>
          </a:prstGeom>
        </p:spPr>
      </p:pic>
      <p:pic>
        <p:nvPicPr>
          <p:cNvPr id="5" name="מציין מיקום תוכן 4"/>
          <p:cNvPicPr>
            <a:picLocks noGrp="1" noChangeAspect="1"/>
          </p:cNvPicPr>
          <p:nvPr>
            <p:ph idx="1"/>
          </p:nvPr>
        </p:nvPicPr>
        <p:blipFill rotWithShape="1">
          <a:blip r:embed="rId2"/>
          <a:srcRect t="61224"/>
          <a:stretch/>
        </p:blipFill>
        <p:spPr>
          <a:xfrm>
            <a:off x="865554" y="4061361"/>
            <a:ext cx="2407444" cy="1274236"/>
          </a:xfrm>
          <a:prstGeom prst="rect">
            <a:avLst/>
          </a:prstGeom>
        </p:spPr>
      </p:pic>
      <p:pic>
        <p:nvPicPr>
          <p:cNvPr id="6" name="תמונה 5"/>
          <p:cNvPicPr>
            <a:picLocks noChangeAspect="1"/>
          </p:cNvPicPr>
          <p:nvPr/>
        </p:nvPicPr>
        <p:blipFill>
          <a:blip r:embed="rId3"/>
          <a:stretch>
            <a:fillRect/>
          </a:stretch>
        </p:blipFill>
        <p:spPr>
          <a:xfrm>
            <a:off x="5257801" y="2095164"/>
            <a:ext cx="1639490" cy="1781511"/>
          </a:xfrm>
          <a:prstGeom prst="rect">
            <a:avLst/>
          </a:prstGeom>
        </p:spPr>
      </p:pic>
      <p:cxnSp>
        <p:nvCxnSpPr>
          <p:cNvPr id="7" name="מחבר חץ ישר 6"/>
          <p:cNvCxnSpPr/>
          <p:nvPr/>
        </p:nvCxnSpPr>
        <p:spPr>
          <a:xfrm flipV="1">
            <a:off x="3080163" y="2841327"/>
            <a:ext cx="1763300" cy="72117"/>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תמונה 8"/>
          <p:cNvPicPr>
            <a:picLocks noChangeAspect="1"/>
          </p:cNvPicPr>
          <p:nvPr/>
        </p:nvPicPr>
        <p:blipFill>
          <a:blip r:embed="rId4"/>
          <a:stretch>
            <a:fillRect/>
          </a:stretch>
        </p:blipFill>
        <p:spPr>
          <a:xfrm>
            <a:off x="5229820" y="4061361"/>
            <a:ext cx="2128838" cy="2000250"/>
          </a:xfrm>
          <a:prstGeom prst="rect">
            <a:avLst/>
          </a:prstGeom>
        </p:spPr>
      </p:pic>
      <p:cxnSp>
        <p:nvCxnSpPr>
          <p:cNvPr id="10" name="מחבר חץ ישר 9"/>
          <p:cNvCxnSpPr/>
          <p:nvPr/>
        </p:nvCxnSpPr>
        <p:spPr>
          <a:xfrm>
            <a:off x="3418307" y="4770598"/>
            <a:ext cx="1811513" cy="68103"/>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617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איך נמצא את הנקודה הבאה?	</a:t>
            </a:r>
            <a:endParaRPr lang="he-IL" dirty="0"/>
          </a:p>
        </p:txBody>
      </p:sp>
      <p:sp>
        <p:nvSpPr>
          <p:cNvPr id="3" name="מציין מיקום תוכן 2"/>
          <p:cNvSpPr>
            <a:spLocks noGrp="1"/>
          </p:cNvSpPr>
          <p:nvPr>
            <p:ph idx="1"/>
          </p:nvPr>
        </p:nvSpPr>
        <p:spPr/>
        <p:txBody>
          <a:bodyPr/>
          <a:lstStyle/>
          <a:p>
            <a:pPr marL="0" indent="0" algn="r">
              <a:buNone/>
            </a:pPr>
            <a:r>
              <a:rPr lang="he-IL" dirty="0" smtClean="0"/>
              <a:t>נציב את הנקודה האחרונה בסדרה </a:t>
            </a:r>
            <a:r>
              <a:rPr lang="he-IL" dirty="0" err="1" smtClean="0"/>
              <a:t>בנוסחא</a:t>
            </a:r>
            <a:r>
              <a:rPr lang="he-IL" dirty="0" smtClean="0"/>
              <a:t> שלנו.</a:t>
            </a:r>
            <a:endParaRPr lang="he-IL" dirty="0"/>
          </a:p>
        </p:txBody>
      </p:sp>
    </p:spTree>
    <p:extLst>
      <p:ext uri="{BB962C8B-B14F-4D97-AF65-F5344CB8AC3E}">
        <p14:creationId xmlns:p14="http://schemas.microsoft.com/office/powerpoint/2010/main" val="3026408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ולבסוף?</a:t>
            </a:r>
            <a:endParaRPr lang="he-IL" dirty="0"/>
          </a:p>
        </p:txBody>
      </p:sp>
      <p:sp>
        <p:nvSpPr>
          <p:cNvPr id="3" name="מציין מיקום תוכן 2"/>
          <p:cNvSpPr>
            <a:spLocks noGrp="1"/>
          </p:cNvSpPr>
          <p:nvPr>
            <p:ph idx="1"/>
          </p:nvPr>
        </p:nvSpPr>
        <p:spPr/>
        <p:txBody>
          <a:bodyPr/>
          <a:lstStyle/>
          <a:p>
            <a:pPr marL="0" indent="0" algn="r">
              <a:buNone/>
            </a:pPr>
            <a:r>
              <a:rPr lang="he-IL" dirty="0" smtClean="0"/>
              <a:t>נשלח את </a:t>
            </a:r>
            <a:r>
              <a:rPr lang="he-IL" dirty="0" err="1" smtClean="0"/>
              <a:t>הנוסחא</a:t>
            </a:r>
            <a:r>
              <a:rPr lang="he-IL" dirty="0" smtClean="0"/>
              <a:t> והנקודות למכשירי הניטור  המלצות לחוקים החדשים.</a:t>
            </a:r>
          </a:p>
          <a:p>
            <a:pPr marL="0" indent="0" algn="r">
              <a:buNone/>
            </a:pPr>
            <a:r>
              <a:rPr lang="he-IL" dirty="0" smtClean="0"/>
              <a:t>ניקח סדרות חדשות בכל נקודת זמן קבועה.</a:t>
            </a:r>
            <a:endParaRPr lang="he-IL" dirty="0"/>
          </a:p>
        </p:txBody>
      </p:sp>
    </p:spTree>
    <p:extLst>
      <p:ext uri="{BB962C8B-B14F-4D97-AF65-F5344CB8AC3E}">
        <p14:creationId xmlns:p14="http://schemas.microsoft.com/office/powerpoint/2010/main" val="3401320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עד כאן?</a:t>
            </a:r>
            <a:endParaRPr lang="he-IL" dirty="0"/>
          </a:p>
        </p:txBody>
      </p:sp>
      <p:pic>
        <p:nvPicPr>
          <p:cNvPr id="1026" name="Picture 2" descr="תמונה קשורה"/>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7018" y="2342865"/>
            <a:ext cx="1557329" cy="17687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תמונה קשורה"/>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7535" y="2342865"/>
            <a:ext cx="1612822" cy="18317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תמונה קשורה"/>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2438400"/>
            <a:ext cx="1612822" cy="18317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14851" y="1501254"/>
            <a:ext cx="5517108" cy="646331"/>
          </a:xfrm>
          <a:prstGeom prst="rect">
            <a:avLst/>
          </a:prstGeom>
          <a:noFill/>
        </p:spPr>
        <p:txBody>
          <a:bodyPr wrap="square" rtlCol="1">
            <a:spAutoFit/>
          </a:bodyPr>
          <a:lstStyle/>
          <a:p>
            <a:r>
              <a:rPr lang="he-IL" dirty="0" smtClean="0">
                <a:solidFill>
                  <a:schemeClr val="bg1"/>
                </a:solidFill>
              </a:rPr>
              <a:t>הדרך פותרת מקרים בהם התולעת מתפשטת רק פעם אחת כל פעם:</a:t>
            </a:r>
            <a:endParaRPr lang="he-IL" dirty="0">
              <a:solidFill>
                <a:schemeClr val="bg1"/>
              </a:solidFill>
            </a:endParaRPr>
          </a:p>
        </p:txBody>
      </p:sp>
      <p:cxnSp>
        <p:nvCxnSpPr>
          <p:cNvPr id="8" name="מחבר חץ ישר 7"/>
          <p:cNvCxnSpPr/>
          <p:nvPr/>
        </p:nvCxnSpPr>
        <p:spPr>
          <a:xfrm>
            <a:off x="2984347" y="3079845"/>
            <a:ext cx="1230186" cy="409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מחבר חץ ישר 11"/>
          <p:cNvCxnSpPr/>
          <p:nvPr/>
        </p:nvCxnSpPr>
        <p:spPr>
          <a:xfrm>
            <a:off x="5510669" y="3140125"/>
            <a:ext cx="1230186" cy="409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2205682" y="2806889"/>
            <a:ext cx="442770" cy="400110"/>
          </a:xfrm>
          <a:prstGeom prst="rect">
            <a:avLst/>
          </a:prstGeom>
          <a:noFill/>
        </p:spPr>
        <p:txBody>
          <a:bodyPr wrap="square" rtlCol="1">
            <a:spAutoFit/>
          </a:bodyPr>
          <a:lstStyle/>
          <a:p>
            <a:r>
              <a:rPr lang="he-IL" sz="2000" dirty="0" smtClean="0">
                <a:solidFill>
                  <a:schemeClr val="bg1"/>
                </a:solidFill>
              </a:rPr>
              <a:t>א</a:t>
            </a:r>
            <a:endParaRPr lang="he-IL" dirty="0">
              <a:solidFill>
                <a:schemeClr val="bg1"/>
              </a:solidFill>
            </a:endParaRPr>
          </a:p>
        </p:txBody>
      </p:sp>
      <p:sp>
        <p:nvSpPr>
          <p:cNvPr id="15" name="TextBox 14"/>
          <p:cNvSpPr txBox="1"/>
          <p:nvPr/>
        </p:nvSpPr>
        <p:spPr>
          <a:xfrm>
            <a:off x="4703946" y="2793847"/>
            <a:ext cx="442770" cy="400110"/>
          </a:xfrm>
          <a:prstGeom prst="rect">
            <a:avLst/>
          </a:prstGeom>
          <a:noFill/>
        </p:spPr>
        <p:txBody>
          <a:bodyPr wrap="square" rtlCol="1">
            <a:spAutoFit/>
          </a:bodyPr>
          <a:lstStyle/>
          <a:p>
            <a:r>
              <a:rPr lang="he-IL" sz="2000" dirty="0" smtClean="0">
                <a:solidFill>
                  <a:schemeClr val="bg1"/>
                </a:solidFill>
              </a:rPr>
              <a:t>ב</a:t>
            </a:r>
            <a:endParaRPr lang="he-IL" dirty="0">
              <a:solidFill>
                <a:schemeClr val="bg1"/>
              </a:solidFill>
            </a:endParaRPr>
          </a:p>
        </p:txBody>
      </p:sp>
      <p:sp>
        <p:nvSpPr>
          <p:cNvPr id="16" name="TextBox 15"/>
          <p:cNvSpPr txBox="1"/>
          <p:nvPr/>
        </p:nvSpPr>
        <p:spPr>
          <a:xfrm>
            <a:off x="7359611" y="2879790"/>
            <a:ext cx="442770" cy="400110"/>
          </a:xfrm>
          <a:prstGeom prst="rect">
            <a:avLst/>
          </a:prstGeom>
          <a:noFill/>
        </p:spPr>
        <p:txBody>
          <a:bodyPr wrap="square" rtlCol="1">
            <a:spAutoFit/>
          </a:bodyPr>
          <a:lstStyle/>
          <a:p>
            <a:r>
              <a:rPr lang="he-IL" sz="2000" dirty="0">
                <a:solidFill>
                  <a:schemeClr val="bg1"/>
                </a:solidFill>
              </a:rPr>
              <a:t>ג</a:t>
            </a:r>
            <a:endParaRPr lang="he-IL" dirty="0">
              <a:solidFill>
                <a:schemeClr val="bg1"/>
              </a:solidFill>
            </a:endParaRPr>
          </a:p>
        </p:txBody>
      </p:sp>
    </p:spTree>
    <p:extLst>
      <p:ext uri="{BB962C8B-B14F-4D97-AF65-F5344CB8AC3E}">
        <p14:creationId xmlns:p14="http://schemas.microsoft.com/office/powerpoint/2010/main" val="98720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הבעיה</a:t>
            </a:r>
            <a:endParaRPr lang="he-IL" dirty="0"/>
          </a:p>
        </p:txBody>
      </p:sp>
      <p:sp>
        <p:nvSpPr>
          <p:cNvPr id="3" name="מציין מיקום תוכן 2"/>
          <p:cNvSpPr>
            <a:spLocks noGrp="1"/>
          </p:cNvSpPr>
          <p:nvPr>
            <p:ph idx="1"/>
          </p:nvPr>
        </p:nvSpPr>
        <p:spPr/>
        <p:txBody>
          <a:bodyPr>
            <a:normAutofit fontScale="92500" lnSpcReduction="10000"/>
          </a:bodyPr>
          <a:lstStyle/>
          <a:p>
            <a:pPr algn="r" rtl="1"/>
            <a:r>
              <a:rPr lang="he-IL" dirty="0" smtClean="0"/>
              <a:t>רשתות </a:t>
            </a:r>
            <a:r>
              <a:rPr lang="he-IL" dirty="0"/>
              <a:t>רבות </a:t>
            </a:r>
            <a:r>
              <a:rPr lang="he-IL" dirty="0" smtClean="0"/>
              <a:t>אינן </a:t>
            </a:r>
            <a:r>
              <a:rPr lang="he-IL" dirty="0"/>
              <a:t>מחוברות לאינטרנט.  דבר זה מקשה </a:t>
            </a:r>
            <a:r>
              <a:rPr lang="he-IL" dirty="0" smtClean="0"/>
              <a:t>התוקף </a:t>
            </a:r>
            <a:r>
              <a:rPr lang="he-IL" dirty="0"/>
              <a:t>להגיע למידע מעניין ברשת. </a:t>
            </a:r>
            <a:r>
              <a:rPr lang="he-IL" dirty="0" smtClean="0"/>
              <a:t>על מנת להתמודד עם עולם זה ההאקר </a:t>
            </a:r>
            <a:r>
              <a:rPr lang="he-IL" dirty="0"/>
              <a:t>תוקף את המחשבים שמחוברים לאינטרנט  ועל ידי תפעול  שלהם מגיע למחשבים שאינם רואים אינטרנט. דבר זה מבוצע לרוב  ע"י מערכת </a:t>
            </a:r>
            <a:r>
              <a:rPr lang="he-IL" dirty="0" smtClean="0"/>
              <a:t>תקיפה.</a:t>
            </a:r>
            <a:endParaRPr lang="en-US" dirty="0" smtClean="0"/>
          </a:p>
          <a:p>
            <a:pPr algn="r" rtl="1"/>
            <a:r>
              <a:rPr lang="he-IL" dirty="0" smtClean="0"/>
              <a:t>מערכת </a:t>
            </a:r>
            <a:r>
              <a:rPr lang="he-IL" dirty="0"/>
              <a:t>התקיפה משתמשת באלגוריתם קבוע אשר לומד את מבנה הרשת, לאחר מכן מתפשט בצורה קבועה ברשת  הפנימית ע"י חולשות רשת, מתקין </a:t>
            </a:r>
            <a:r>
              <a:rPr lang="he-IL" dirty="0" smtClean="0"/>
              <a:t>עליהן עותק של </a:t>
            </a:r>
            <a:r>
              <a:rPr lang="he-IL" dirty="0"/>
              <a:t>מערכת תקיפה, לאחר מכן כלל מערכות התקיפה אוספות מידע ושולחות  אותו ל"מערכת האב</a:t>
            </a:r>
            <a:r>
              <a:rPr lang="he-IL" dirty="0" smtClean="0"/>
              <a:t>". </a:t>
            </a:r>
          </a:p>
          <a:p>
            <a:pPr algn="r" rtl="1"/>
            <a:endParaRPr lang="he-IL" dirty="0"/>
          </a:p>
          <a:p>
            <a:pPr algn="r" rtl="1"/>
            <a:r>
              <a:rPr lang="he-IL" b="1" dirty="0" smtClean="0"/>
              <a:t>אין כיום מערכת שיעודה העיקרי היא התמודדות עם בעיה זו, המשלבת ידע רשתי ו</a:t>
            </a:r>
            <a:r>
              <a:rPr lang="en-US" b="1" dirty="0" smtClean="0"/>
              <a:t>host</a:t>
            </a:r>
            <a:r>
              <a:rPr lang="he-IL" b="1" dirty="0" smtClean="0"/>
              <a:t>.</a:t>
            </a:r>
            <a:endParaRPr lang="he-IL" b="1" dirty="0"/>
          </a:p>
        </p:txBody>
      </p:sp>
    </p:spTree>
    <p:extLst>
      <p:ext uri="{BB962C8B-B14F-4D97-AF65-F5344CB8AC3E}">
        <p14:creationId xmlns:p14="http://schemas.microsoft.com/office/powerpoint/2010/main" val="786128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8558" y="594989"/>
            <a:ext cx="6376205" cy="369332"/>
          </a:xfrm>
          <a:prstGeom prst="rect">
            <a:avLst/>
          </a:prstGeom>
          <a:noFill/>
        </p:spPr>
        <p:txBody>
          <a:bodyPr wrap="square" rtlCol="1">
            <a:spAutoFit/>
          </a:bodyPr>
          <a:lstStyle/>
          <a:p>
            <a:r>
              <a:rPr lang="he-IL" dirty="0" err="1" smtClean="0">
                <a:solidFill>
                  <a:schemeClr val="bg1"/>
                </a:solidFill>
              </a:rPr>
              <a:t>בדר"כ</a:t>
            </a:r>
            <a:r>
              <a:rPr lang="he-IL" dirty="0" smtClean="0">
                <a:solidFill>
                  <a:schemeClr val="bg1"/>
                </a:solidFill>
              </a:rPr>
              <a:t> התולעת מתפשטת לכמה מקומות ויוצרת כמה מסלולים</a:t>
            </a:r>
            <a:r>
              <a:rPr lang="he-IL" dirty="0">
                <a:solidFill>
                  <a:schemeClr val="bg1"/>
                </a:solidFill>
              </a:rPr>
              <a:t>:</a:t>
            </a:r>
          </a:p>
        </p:txBody>
      </p:sp>
      <p:pic>
        <p:nvPicPr>
          <p:cNvPr id="5" name="Picture 2" descr="תמונה קשורה"/>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0328" y="994190"/>
            <a:ext cx="1557329" cy="17687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תמונה קשורה"/>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9719" y="994190"/>
            <a:ext cx="1612822" cy="18317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תמונה קשורה"/>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5384" y="1089725"/>
            <a:ext cx="1612822" cy="183176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מחבר חץ ישר 7"/>
          <p:cNvCxnSpPr/>
          <p:nvPr/>
        </p:nvCxnSpPr>
        <p:spPr>
          <a:xfrm>
            <a:off x="2806531" y="1731169"/>
            <a:ext cx="1230186" cy="409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מחבר חץ ישר 8"/>
          <p:cNvCxnSpPr/>
          <p:nvPr/>
        </p:nvCxnSpPr>
        <p:spPr>
          <a:xfrm>
            <a:off x="5332853" y="1791450"/>
            <a:ext cx="1230186" cy="409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2027867" y="1458214"/>
            <a:ext cx="442770" cy="400110"/>
          </a:xfrm>
          <a:prstGeom prst="rect">
            <a:avLst/>
          </a:prstGeom>
          <a:noFill/>
        </p:spPr>
        <p:txBody>
          <a:bodyPr wrap="square" rtlCol="1">
            <a:spAutoFit/>
          </a:bodyPr>
          <a:lstStyle/>
          <a:p>
            <a:r>
              <a:rPr lang="he-IL" sz="2000" dirty="0" smtClean="0">
                <a:solidFill>
                  <a:schemeClr val="bg1"/>
                </a:solidFill>
              </a:rPr>
              <a:t>א</a:t>
            </a:r>
            <a:endParaRPr lang="he-IL" dirty="0">
              <a:solidFill>
                <a:schemeClr val="bg1"/>
              </a:solidFill>
            </a:endParaRPr>
          </a:p>
        </p:txBody>
      </p:sp>
      <p:sp>
        <p:nvSpPr>
          <p:cNvPr id="11" name="TextBox 10"/>
          <p:cNvSpPr txBox="1"/>
          <p:nvPr/>
        </p:nvSpPr>
        <p:spPr>
          <a:xfrm>
            <a:off x="4381323" y="1444145"/>
            <a:ext cx="442770" cy="400110"/>
          </a:xfrm>
          <a:prstGeom prst="rect">
            <a:avLst/>
          </a:prstGeom>
          <a:noFill/>
        </p:spPr>
        <p:txBody>
          <a:bodyPr wrap="square" rtlCol="1">
            <a:spAutoFit/>
          </a:bodyPr>
          <a:lstStyle/>
          <a:p>
            <a:r>
              <a:rPr lang="he-IL" sz="2000" dirty="0" smtClean="0">
                <a:solidFill>
                  <a:schemeClr val="bg1"/>
                </a:solidFill>
              </a:rPr>
              <a:t>ב</a:t>
            </a:r>
            <a:endParaRPr lang="he-IL" dirty="0">
              <a:solidFill>
                <a:schemeClr val="bg1"/>
              </a:solidFill>
            </a:endParaRPr>
          </a:p>
        </p:txBody>
      </p:sp>
      <p:sp>
        <p:nvSpPr>
          <p:cNvPr id="12" name="TextBox 11"/>
          <p:cNvSpPr txBox="1"/>
          <p:nvPr/>
        </p:nvSpPr>
        <p:spPr>
          <a:xfrm>
            <a:off x="6960409" y="1502522"/>
            <a:ext cx="442770" cy="400110"/>
          </a:xfrm>
          <a:prstGeom prst="rect">
            <a:avLst/>
          </a:prstGeom>
          <a:noFill/>
        </p:spPr>
        <p:txBody>
          <a:bodyPr wrap="square" rtlCol="1">
            <a:spAutoFit/>
          </a:bodyPr>
          <a:lstStyle/>
          <a:p>
            <a:r>
              <a:rPr lang="he-IL" sz="2000" dirty="0">
                <a:solidFill>
                  <a:schemeClr val="bg1"/>
                </a:solidFill>
              </a:rPr>
              <a:t>ג</a:t>
            </a:r>
            <a:endParaRPr lang="he-IL" dirty="0">
              <a:solidFill>
                <a:schemeClr val="bg1"/>
              </a:solidFill>
            </a:endParaRPr>
          </a:p>
        </p:txBody>
      </p:sp>
      <p:pic>
        <p:nvPicPr>
          <p:cNvPr id="13" name="Picture 6" descr="תמונה קשורה"/>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0637" y="2921487"/>
            <a:ext cx="1612822" cy="183176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מחבר חץ ישר 13"/>
          <p:cNvCxnSpPr/>
          <p:nvPr/>
        </p:nvCxnSpPr>
        <p:spPr>
          <a:xfrm>
            <a:off x="1934571" y="2762926"/>
            <a:ext cx="742306" cy="10744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 name="מחבר חץ ישר 16"/>
          <p:cNvCxnSpPr/>
          <p:nvPr/>
        </p:nvCxnSpPr>
        <p:spPr>
          <a:xfrm>
            <a:off x="4083458" y="3837369"/>
            <a:ext cx="1230186" cy="4094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18" name="Picture 6" descr="תמונה קשורה"/>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7405" y="2962430"/>
            <a:ext cx="1612822" cy="183176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158782" y="3313440"/>
            <a:ext cx="442770" cy="400110"/>
          </a:xfrm>
          <a:prstGeom prst="rect">
            <a:avLst/>
          </a:prstGeom>
          <a:noFill/>
        </p:spPr>
        <p:txBody>
          <a:bodyPr wrap="square" rtlCol="1">
            <a:spAutoFit/>
          </a:bodyPr>
          <a:lstStyle/>
          <a:p>
            <a:r>
              <a:rPr lang="he-IL" sz="2000" dirty="0" smtClean="0">
                <a:solidFill>
                  <a:schemeClr val="bg1"/>
                </a:solidFill>
              </a:rPr>
              <a:t>ד</a:t>
            </a:r>
            <a:endParaRPr lang="he-IL" dirty="0">
              <a:solidFill>
                <a:schemeClr val="bg1"/>
              </a:solidFill>
            </a:endParaRPr>
          </a:p>
        </p:txBody>
      </p:sp>
      <p:sp>
        <p:nvSpPr>
          <p:cNvPr id="20" name="TextBox 19"/>
          <p:cNvSpPr txBox="1"/>
          <p:nvPr/>
        </p:nvSpPr>
        <p:spPr>
          <a:xfrm>
            <a:off x="5758112" y="3300147"/>
            <a:ext cx="442770" cy="400110"/>
          </a:xfrm>
          <a:prstGeom prst="rect">
            <a:avLst/>
          </a:prstGeom>
          <a:noFill/>
        </p:spPr>
        <p:txBody>
          <a:bodyPr wrap="square" rtlCol="1">
            <a:spAutoFit/>
          </a:bodyPr>
          <a:lstStyle/>
          <a:p>
            <a:r>
              <a:rPr lang="he-IL" sz="2000" dirty="0" smtClean="0">
                <a:solidFill>
                  <a:schemeClr val="bg1"/>
                </a:solidFill>
              </a:rPr>
              <a:t>ה</a:t>
            </a:r>
            <a:endParaRPr lang="he-IL" dirty="0">
              <a:solidFill>
                <a:schemeClr val="bg1"/>
              </a:solidFill>
            </a:endParaRPr>
          </a:p>
        </p:txBody>
      </p:sp>
      <p:sp>
        <p:nvSpPr>
          <p:cNvPr id="21" name="TextBox 20"/>
          <p:cNvSpPr txBox="1"/>
          <p:nvPr/>
        </p:nvSpPr>
        <p:spPr>
          <a:xfrm>
            <a:off x="1453486" y="5063319"/>
            <a:ext cx="6786350" cy="1200329"/>
          </a:xfrm>
          <a:prstGeom prst="rect">
            <a:avLst/>
          </a:prstGeom>
          <a:noFill/>
        </p:spPr>
        <p:txBody>
          <a:bodyPr wrap="square" rtlCol="1">
            <a:spAutoFit/>
          </a:bodyPr>
          <a:lstStyle/>
          <a:p>
            <a:pPr algn="r"/>
            <a:r>
              <a:rPr lang="he-IL" dirty="0" smtClean="0">
                <a:solidFill>
                  <a:schemeClr val="bg1"/>
                </a:solidFill>
              </a:rPr>
              <a:t>בהינתן רשימת זמנים, נבדוק עבור כל תת קבוצה (שמתחילה מהאיבר הראשון בהכרח) אם היא מבחינה הגיונית יוצרת מסלול רציף, אם כן, ניצור לה פונקציה. יש לנו כמה פונקציות עכשיו, בהינתן נקודות עתידיות נבדוק איזה פונקציות לא מתאימות עד שנגיע לפונקציה אחת נכונה בלבד.</a:t>
            </a:r>
            <a:endParaRPr lang="he-IL" dirty="0">
              <a:solidFill>
                <a:schemeClr val="bg1"/>
              </a:solidFill>
            </a:endParaRPr>
          </a:p>
        </p:txBody>
      </p:sp>
    </p:spTree>
    <p:extLst>
      <p:ext uri="{BB962C8B-B14F-4D97-AF65-F5344CB8AC3E}">
        <p14:creationId xmlns:p14="http://schemas.microsoft.com/office/powerpoint/2010/main" val="202258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שאלת המחקר</a:t>
            </a:r>
            <a:endParaRPr lang="he-IL" dirty="0"/>
          </a:p>
        </p:txBody>
      </p:sp>
      <p:sp>
        <p:nvSpPr>
          <p:cNvPr id="3" name="מציין מיקום תוכן 2"/>
          <p:cNvSpPr>
            <a:spLocks noGrp="1"/>
          </p:cNvSpPr>
          <p:nvPr>
            <p:ph idx="1"/>
          </p:nvPr>
        </p:nvSpPr>
        <p:spPr/>
        <p:txBody>
          <a:bodyPr/>
          <a:lstStyle/>
          <a:p>
            <a:pPr algn="r" rtl="1"/>
            <a:r>
              <a:rPr lang="he-IL" dirty="0" smtClean="0"/>
              <a:t>שאלת החקר שלנו היא האם ישנן תקיפות שלא מזוהות ע"י ניטור היקפי ולא ע"י כלי ניטור  מקומיים אך ניתנות לזיהוי ע"י איסוף מידע מכל התחנות (אנו מתמקדים ב</a:t>
            </a:r>
            <a:r>
              <a:rPr lang="en-US" dirty="0" err="1" smtClean="0"/>
              <a:t>hids</a:t>
            </a:r>
            <a:r>
              <a:rPr lang="he-IL" dirty="0" smtClean="0"/>
              <a:t>-ים) –מהם? ישנן התקפות אשר לא נמצאות ברמת הרשת בלבד או ברמת ה</a:t>
            </a:r>
            <a:r>
              <a:rPr lang="en-US" dirty="0" smtClean="0"/>
              <a:t>host</a:t>
            </a:r>
            <a:r>
              <a:rPr lang="he-IL" dirty="0" smtClean="0"/>
              <a:t> בלבד, אך אנו סבורים שבהצלבת מידע מקבוצת </a:t>
            </a:r>
            <a:r>
              <a:rPr lang="en-US" dirty="0" err="1" smtClean="0"/>
              <a:t>hids</a:t>
            </a:r>
            <a:r>
              <a:rPr lang="he-IL" dirty="0" smtClean="0"/>
              <a:t>-ים, מתקפות אלו עשויות להתגלות. </a:t>
            </a:r>
            <a:endParaRPr lang="he-IL" dirty="0"/>
          </a:p>
        </p:txBody>
      </p:sp>
    </p:spTree>
    <p:extLst>
      <p:ext uri="{BB962C8B-B14F-4D97-AF65-F5344CB8AC3E}">
        <p14:creationId xmlns:p14="http://schemas.microsoft.com/office/powerpoint/2010/main" val="1309550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הפרויקט</a:t>
            </a:r>
            <a:endParaRPr lang="he-IL" dirty="0"/>
          </a:p>
        </p:txBody>
      </p:sp>
      <p:sp>
        <p:nvSpPr>
          <p:cNvPr id="3" name="מציין מיקום תוכן 2"/>
          <p:cNvSpPr>
            <a:spLocks noGrp="1"/>
          </p:cNvSpPr>
          <p:nvPr>
            <p:ph idx="1"/>
          </p:nvPr>
        </p:nvSpPr>
        <p:spPr/>
        <p:txBody>
          <a:bodyPr/>
          <a:lstStyle/>
          <a:p>
            <a:pPr algn="r" rtl="1"/>
            <a:r>
              <a:rPr lang="he-IL" dirty="0"/>
              <a:t>אנו מעוניינים ראשית לחקור האם ישנם סממנים המרמזים על מתקפות המתקיימות בצורה </a:t>
            </a:r>
            <a:r>
              <a:rPr lang="he-IL" dirty="0" err="1"/>
              <a:t>סיסטמטית</a:t>
            </a:r>
            <a:r>
              <a:rPr lang="he-IL" dirty="0"/>
              <a:t> (לדוגמא קשר מתמטי בין קבוצות זמנים של </a:t>
            </a:r>
            <a:r>
              <a:rPr lang="he-IL" dirty="0" err="1"/>
              <a:t>פאקטה</a:t>
            </a:r>
            <a:r>
              <a:rPr lang="he-IL" dirty="0"/>
              <a:t> שחוזרת על עצמה מכמה מערכות). בהמשך ליצור הוכחת נכונות למערכת שעשויה למצוא התקפות כאלו וכן מציעה הצעות לייעול החוקים שה</a:t>
            </a:r>
            <a:r>
              <a:rPr lang="en-US" dirty="0" err="1"/>
              <a:t>hids</a:t>
            </a:r>
            <a:r>
              <a:rPr lang="he-IL" dirty="0"/>
              <a:t>-ים מעלים כדי למצוא את ההתקפות הללו.  </a:t>
            </a:r>
          </a:p>
          <a:p>
            <a:pPr algn="r" rtl="1"/>
            <a:endParaRPr lang="he-IL" dirty="0"/>
          </a:p>
        </p:txBody>
      </p:sp>
    </p:spTree>
    <p:extLst>
      <p:ext uri="{BB962C8B-B14F-4D97-AF65-F5344CB8AC3E}">
        <p14:creationId xmlns:p14="http://schemas.microsoft.com/office/powerpoint/2010/main" val="232500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smtClean="0"/>
              <a:t>abstract</a:t>
            </a:r>
            <a:endParaRPr lang="he-IL" dirty="0"/>
          </a:p>
        </p:txBody>
      </p:sp>
      <p:sp>
        <p:nvSpPr>
          <p:cNvPr id="3" name="מציין מיקום תוכן 2"/>
          <p:cNvSpPr>
            <a:spLocks noGrp="1"/>
          </p:cNvSpPr>
          <p:nvPr>
            <p:ph idx="1"/>
          </p:nvPr>
        </p:nvSpPr>
        <p:spPr/>
        <p:txBody>
          <a:bodyPr>
            <a:normAutofit fontScale="55000" lnSpcReduction="20000"/>
          </a:bodyPr>
          <a:lstStyle/>
          <a:p>
            <a:pPr marL="0" indent="0" algn="l">
              <a:buNone/>
            </a:pPr>
            <a:r>
              <a:rPr lang="en-US" dirty="0"/>
              <a:t>Our research question is whether there are attacks which detected by neither local monitoring nor by network monitoring but can be identified by gathering information from all stations (we focus on </a:t>
            </a:r>
            <a:r>
              <a:rPr lang="en-US" dirty="0" err="1"/>
              <a:t>hids</a:t>
            </a:r>
            <a:r>
              <a:rPr lang="en-US" dirty="0"/>
              <a:t>-s) </a:t>
            </a:r>
            <a:r>
              <a:rPr lang="en-US" dirty="0" smtClean="0"/>
              <a:t>. </a:t>
            </a:r>
          </a:p>
          <a:p>
            <a:pPr marL="0" indent="0" algn="l">
              <a:buNone/>
            </a:pPr>
            <a:r>
              <a:rPr lang="en-US" dirty="0" smtClean="0"/>
              <a:t>We </a:t>
            </a:r>
            <a:r>
              <a:rPr lang="en-US" dirty="0"/>
              <a:t>believe that using cross-referencing </a:t>
            </a:r>
            <a:r>
              <a:rPr lang="en-US" dirty="0" err="1"/>
              <a:t>hids</a:t>
            </a:r>
            <a:r>
              <a:rPr lang="en-US" dirty="0"/>
              <a:t>-s outputs, these attacks may detected. we want to first investigate whether there are signs that suggest the attacks that take place in any systematic manner (</a:t>
            </a:r>
            <a:r>
              <a:rPr lang="en-US" dirty="0" err="1"/>
              <a:t>eg</a:t>
            </a:r>
            <a:r>
              <a:rPr lang="en-US" dirty="0"/>
              <a:t> mathematical correlation between the time of the packets repeated in several systems) . Next we will generate a proof of concept to the system and make it suggest rules in order to prevent these attacks. </a:t>
            </a:r>
          </a:p>
          <a:p>
            <a:pPr marL="0" indent="0" algn="l">
              <a:buNone/>
            </a:pPr>
            <a:r>
              <a:rPr lang="en-US" dirty="0"/>
              <a:t>As for the motivation for systematic network attacks, today many networks (except single computers) are not connected to the Internet, which makes it difficult for the attacker to attack it directly. To do this, the hacker attacks the computers that are connected to the Internet and by operating them to computers that do not see Internet. This is usually done by the attack system. The attack system uses a fixed algorithm that studies the network structure, then spreads continuously on the internal network by various network weaknesses, installs a copy of the attack system, then the attack systems collect information and send it to the parent system. The information collected is concentrated in the original attacker. </a:t>
            </a:r>
          </a:p>
          <a:p>
            <a:pPr marL="0" indent="0" algn="l">
              <a:buNone/>
            </a:pPr>
            <a:r>
              <a:rPr lang="en-US" dirty="0"/>
              <a:t>We will establish a company's network with some </a:t>
            </a:r>
            <a:r>
              <a:rPr lang="en-US" dirty="0" err="1"/>
              <a:t>hids</a:t>
            </a:r>
            <a:r>
              <a:rPr lang="en-US" dirty="0"/>
              <a:t> that report in two levels: 1. Silent alert - that will reach only us (to our algorithm) 2. noisy warning - will also report the real </a:t>
            </a:r>
            <a:r>
              <a:rPr lang="en-US" dirty="0" err="1"/>
              <a:t>siem</a:t>
            </a:r>
            <a:r>
              <a:rPr lang="en-US" dirty="0"/>
              <a:t> server of the company. </a:t>
            </a:r>
          </a:p>
          <a:p>
            <a:pPr marL="0" indent="0" algn="l">
              <a:buNone/>
            </a:pPr>
            <a:r>
              <a:rPr lang="en-US" dirty="0"/>
              <a:t>We describe our suggested </a:t>
            </a:r>
            <a:r>
              <a:rPr lang="en-US" dirty="0" err="1"/>
              <a:t>algorithem</a:t>
            </a:r>
            <a:r>
              <a:rPr lang="en-US" dirty="0"/>
              <a:t> in the attached </a:t>
            </a:r>
            <a:r>
              <a:rPr lang="en-US" dirty="0" err="1"/>
              <a:t>github</a:t>
            </a:r>
            <a:r>
              <a:rPr lang="en-US" dirty="0"/>
              <a:t> page. </a:t>
            </a:r>
          </a:p>
          <a:p>
            <a:pPr marL="0" indent="0" algn="l">
              <a:buNone/>
            </a:pPr>
            <a:endParaRPr lang="he-IL" dirty="0"/>
          </a:p>
        </p:txBody>
      </p:sp>
    </p:spTree>
    <p:extLst>
      <p:ext uri="{BB962C8B-B14F-4D97-AF65-F5344CB8AC3E}">
        <p14:creationId xmlns:p14="http://schemas.microsoft.com/office/powerpoint/2010/main" val="63133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                                </a:t>
            </a:r>
            <a:r>
              <a:rPr lang="he-IL" dirty="0" smtClean="0"/>
              <a:t>המחקר</a:t>
            </a:r>
            <a:endParaRPr lang="he-IL" dirty="0"/>
          </a:p>
        </p:txBody>
      </p:sp>
      <p:sp>
        <p:nvSpPr>
          <p:cNvPr id="4" name="מציין מיקום תוכן 3"/>
          <p:cNvSpPr>
            <a:spLocks noGrp="1"/>
          </p:cNvSpPr>
          <p:nvPr>
            <p:ph idx="1"/>
          </p:nvPr>
        </p:nvSpPr>
        <p:spPr>
          <a:xfrm>
            <a:off x="448965" y="1443835"/>
            <a:ext cx="8229600" cy="4983352"/>
          </a:xfrm>
          <a:prstGeom prst="rect">
            <a:avLst/>
          </a:prstGeom>
        </p:spPr>
        <p:txBody>
          <a:bodyPr wrap="square">
            <a:spAutoFit/>
          </a:bodyPr>
          <a:lstStyle/>
          <a:p>
            <a:pPr marL="0" indent="0" algn="r">
              <a:lnSpc>
                <a:spcPct val="107000"/>
              </a:lnSpc>
              <a:spcAft>
                <a:spcPts val="800"/>
              </a:spcAft>
              <a:buNone/>
            </a:pPr>
            <a:r>
              <a:rPr lang="he-IL" sz="2800" u="sng" dirty="0">
                <a:latin typeface="Calibri" panose="020F0502020204030204" pitchFamily="34" charset="0"/>
                <a:ea typeface="Calibri" panose="020F0502020204030204" pitchFamily="34" charset="0"/>
              </a:rPr>
              <a:t>תוצאות המחקר:</a:t>
            </a:r>
            <a:endParaRPr lang="en-US" sz="2800" dirty="0">
              <a:latin typeface="Calibri" panose="020F0502020204030204" pitchFamily="34" charset="0"/>
              <a:ea typeface="Calibri" panose="020F0502020204030204" pitchFamily="34" charset="0"/>
              <a:cs typeface="Arial" panose="020B0604020202020204" pitchFamily="34" charset="0"/>
            </a:endParaRPr>
          </a:p>
          <a:p>
            <a:pPr marL="0" indent="0" algn="r">
              <a:lnSpc>
                <a:spcPct val="107000"/>
              </a:lnSpc>
              <a:spcAft>
                <a:spcPts val="800"/>
              </a:spcAft>
              <a:buNone/>
            </a:pPr>
            <a:r>
              <a:rPr lang="he-IL" sz="2800" dirty="0">
                <a:latin typeface="Calibri" panose="020F0502020204030204" pitchFamily="34" charset="0"/>
                <a:ea typeface="Calibri" panose="020F0502020204030204" pitchFamily="34" charset="0"/>
              </a:rPr>
              <a:t>במהלך הסריקה נקראו דוחות תקיפה רבים ואף התבצע ייעוץ עם אנשים מהתעשייה ומקהילת </a:t>
            </a:r>
            <a:r>
              <a:rPr lang="he-IL" sz="2800" dirty="0" err="1">
                <a:latin typeface="Calibri" panose="020F0502020204030204" pitchFamily="34" charset="0"/>
                <a:ea typeface="Calibri" panose="020F0502020204030204" pitchFamily="34" charset="0"/>
              </a:rPr>
              <a:t>הבטחון</a:t>
            </a:r>
            <a:r>
              <a:rPr lang="he-IL" sz="2800" dirty="0">
                <a:latin typeface="Calibri" panose="020F0502020204030204" pitchFamily="34" charset="0"/>
                <a:ea typeface="Calibri" panose="020F0502020204030204" pitchFamily="34" charset="0"/>
              </a:rPr>
              <a:t>. במחקר התגלו למעלה מ-10 מכניזמים </a:t>
            </a:r>
            <a:r>
              <a:rPr lang="he-IL" sz="2800" dirty="0" err="1">
                <a:latin typeface="Calibri" panose="020F0502020204030204" pitchFamily="34" charset="0"/>
                <a:ea typeface="Calibri" panose="020F0502020204030204" pitchFamily="34" charset="0"/>
              </a:rPr>
              <a:t>יחודיים</a:t>
            </a:r>
            <a:r>
              <a:rPr lang="he-IL" sz="2800" dirty="0">
                <a:latin typeface="Calibri" panose="020F0502020204030204" pitchFamily="34" charset="0"/>
                <a:ea typeface="Calibri" panose="020F0502020204030204" pitchFamily="34" charset="0"/>
              </a:rPr>
              <a:t>, </a:t>
            </a:r>
            <a:r>
              <a:rPr lang="he-IL" sz="2800" dirty="0" err="1">
                <a:latin typeface="Calibri" panose="020F0502020204030204" pitchFamily="34" charset="0"/>
                <a:ea typeface="Calibri" panose="020F0502020204030204" pitchFamily="34" charset="0"/>
              </a:rPr>
              <a:t>בינהם</a:t>
            </a:r>
            <a:r>
              <a:rPr lang="he-IL" sz="2800" dirty="0" smtClean="0">
                <a:latin typeface="Calibri" panose="020F0502020204030204" pitchFamily="34" charset="0"/>
                <a:ea typeface="Calibri" panose="020F0502020204030204" pitchFamily="34" charset="0"/>
              </a:rPr>
              <a:t>:</a:t>
            </a:r>
            <a:endParaRPr lang="en-US" sz="2800" dirty="0" smtClean="0">
              <a:latin typeface="Calibri" panose="020F0502020204030204" pitchFamily="34" charset="0"/>
              <a:ea typeface="Calibri" panose="020F0502020204030204" pitchFamily="34" charset="0"/>
            </a:endParaRPr>
          </a:p>
          <a:p>
            <a:pPr marL="0" indent="0" algn="r">
              <a:lnSpc>
                <a:spcPct val="107000"/>
              </a:lnSpc>
              <a:spcAft>
                <a:spcPts val="800"/>
              </a:spcAft>
              <a:buNone/>
            </a:pPr>
            <a:endParaRPr lang="en-US" sz="2400" b="1" dirty="0">
              <a:latin typeface="Calibri" panose="020F0502020204030204" pitchFamily="34" charset="0"/>
              <a:ea typeface="Calibri" panose="020F0502020204030204" pitchFamily="34" charset="0"/>
              <a:cs typeface="Arial" panose="020B0604020202020204" pitchFamily="34" charset="0"/>
            </a:endParaRPr>
          </a:p>
          <a:p>
            <a:pPr marL="0" lvl="0" indent="0" algn="r">
              <a:lnSpc>
                <a:spcPct val="107000"/>
              </a:lnSpc>
              <a:spcAft>
                <a:spcPts val="800"/>
              </a:spcAft>
              <a:buNone/>
            </a:pPr>
            <a:r>
              <a:rPr lang="he-IL" sz="2400" b="1" dirty="0" smtClean="0">
                <a:latin typeface="Calibri" panose="020F0502020204030204" pitchFamily="34" charset="0"/>
                <a:ea typeface="Calibri" panose="020F0502020204030204" pitchFamily="34" charset="0"/>
              </a:rPr>
              <a:t>1.יציאה </a:t>
            </a:r>
            <a:r>
              <a:rPr lang="he-IL" sz="2400" b="1" dirty="0">
                <a:latin typeface="Calibri" panose="020F0502020204030204" pitchFamily="34" charset="0"/>
                <a:ea typeface="Calibri" panose="020F0502020204030204" pitchFamily="34" charset="0"/>
              </a:rPr>
              <a:t>מונוטונית כל זמן קבוע לטווח הרשת לכתובות לא מוכרות</a:t>
            </a:r>
            <a:endParaRPr lang="en-US" sz="2400" b="1" dirty="0">
              <a:latin typeface="Calibri" panose="020F0502020204030204" pitchFamily="34" charset="0"/>
              <a:ea typeface="Calibri" panose="020F0502020204030204" pitchFamily="34" charset="0"/>
              <a:cs typeface="Arial" panose="020B0604020202020204" pitchFamily="34" charset="0"/>
            </a:endParaRPr>
          </a:p>
          <a:p>
            <a:pPr marL="0" lvl="0" indent="0" algn="r">
              <a:lnSpc>
                <a:spcPct val="107000"/>
              </a:lnSpc>
              <a:spcAft>
                <a:spcPts val="800"/>
              </a:spcAft>
              <a:buNone/>
            </a:pPr>
            <a:r>
              <a:rPr lang="en-US" sz="2400" b="1" dirty="0" smtClean="0">
                <a:latin typeface="Calibri" panose="020F0502020204030204" pitchFamily="34" charset="0"/>
                <a:ea typeface="Calibri" panose="020F0502020204030204" pitchFamily="34" charset="0"/>
              </a:rPr>
              <a:t> </a:t>
            </a:r>
            <a:r>
              <a:rPr lang="he-IL" sz="2400" b="1" dirty="0" smtClean="0">
                <a:latin typeface="Calibri" panose="020F0502020204030204" pitchFamily="34" charset="0"/>
                <a:ea typeface="Calibri" panose="020F0502020204030204" pitchFamily="34" charset="0"/>
              </a:rPr>
              <a:t>בעל </a:t>
            </a:r>
            <a:r>
              <a:rPr lang="he-IL" sz="2400" b="1" dirty="0" err="1" smtClean="0">
                <a:latin typeface="Calibri" panose="020F0502020204030204" pitchFamily="34" charset="0"/>
                <a:ea typeface="Calibri" panose="020F0502020204030204" pitchFamily="34" charset="0"/>
              </a:rPr>
              <a:t>סטרטיפיקס</a:t>
            </a:r>
            <a:r>
              <a:rPr lang="he-IL" sz="2400" b="1" dirty="0" smtClean="0">
                <a:latin typeface="Calibri" panose="020F0502020204030204" pitchFamily="34" charset="0"/>
                <a:ea typeface="Calibri" panose="020F0502020204030204" pitchFamily="34" charset="0"/>
              </a:rPr>
              <a:t> לא חתום</a:t>
            </a:r>
            <a:r>
              <a:rPr lang="en-US" sz="2400" b="1" dirty="0" smtClean="0">
                <a:latin typeface="Calibri" panose="020F0502020204030204" pitchFamily="34" charset="0"/>
                <a:ea typeface="Calibri" panose="020F0502020204030204" pitchFamily="34" charset="0"/>
              </a:rPr>
              <a:t> </a:t>
            </a:r>
            <a:r>
              <a:rPr lang="en-US" sz="2400" b="1" dirty="0" err="1" smtClean="0">
                <a:latin typeface="Calibri" panose="020F0502020204030204" pitchFamily="34" charset="0"/>
                <a:ea typeface="Calibri" panose="020F0502020204030204" pitchFamily="34" charset="0"/>
              </a:rPr>
              <a:t>Ssl</a:t>
            </a:r>
            <a:r>
              <a:rPr lang="he-IL" sz="2400" b="1" dirty="0" smtClean="0">
                <a:latin typeface="Calibri" panose="020F0502020204030204" pitchFamily="34" charset="0"/>
                <a:ea typeface="Calibri" panose="020F0502020204030204" pitchFamily="34" charset="0"/>
              </a:rPr>
              <a:t>2.יציאה מהרשת בפרוטוקול </a:t>
            </a:r>
          </a:p>
          <a:p>
            <a:pPr marL="0" lvl="0" indent="0" algn="r">
              <a:lnSpc>
                <a:spcPct val="107000"/>
              </a:lnSpc>
              <a:spcAft>
                <a:spcPts val="800"/>
              </a:spcAft>
              <a:buNone/>
            </a:pPr>
            <a:r>
              <a:rPr lang="en-US" sz="2400" b="1" dirty="0" smtClean="0">
                <a:latin typeface="Calibri" panose="020F0502020204030204" pitchFamily="34" charset="0"/>
                <a:ea typeface="Calibri" panose="020F0502020204030204" pitchFamily="34" charset="0"/>
              </a:rPr>
              <a:t>  </a:t>
            </a:r>
            <a:r>
              <a:rPr lang="he-IL" sz="2400" b="1" dirty="0" smtClean="0">
                <a:latin typeface="Calibri" panose="020F0502020204030204" pitchFamily="34" charset="0"/>
                <a:ea typeface="Calibri" panose="020F0502020204030204" pitchFamily="34" charset="0"/>
              </a:rPr>
              <a:t> לא צפוי בצורה מונוטונית.</a:t>
            </a:r>
            <a:r>
              <a:rPr lang="en-US" sz="2400" b="1" dirty="0" smtClean="0">
                <a:latin typeface="Calibri" panose="020F0502020204030204" pitchFamily="34" charset="0"/>
                <a:ea typeface="Calibri" panose="020F0502020204030204" pitchFamily="34" charset="0"/>
              </a:rPr>
              <a:t>User agent</a:t>
            </a:r>
            <a:r>
              <a:rPr lang="he-IL" sz="2400" b="1" dirty="0" smtClean="0">
                <a:latin typeface="Calibri" panose="020F0502020204030204" pitchFamily="34" charset="0"/>
                <a:ea typeface="Calibri" panose="020F0502020204030204" pitchFamily="34" charset="0"/>
              </a:rPr>
              <a:t>3. יציאה מ</a:t>
            </a:r>
            <a:endParaRPr lang="he-IL" sz="2400" b="1" dirty="0">
              <a:latin typeface="Calibri" panose="020F0502020204030204" pitchFamily="34" charset="0"/>
              <a:ea typeface="Calibri" panose="020F0502020204030204" pitchFamily="34" charset="0"/>
            </a:endParaRPr>
          </a:p>
          <a:p>
            <a:pPr marL="0" lvl="0" indent="0" algn="r">
              <a:lnSpc>
                <a:spcPct val="107000"/>
              </a:lnSpc>
              <a:spcAft>
                <a:spcPts val="800"/>
              </a:spcAft>
              <a:buNone/>
            </a:pPr>
            <a:r>
              <a:rPr lang="he-IL" sz="2400" b="1" dirty="0" smtClean="0">
                <a:latin typeface="Calibri" panose="020F0502020204030204" pitchFamily="34" charset="0"/>
                <a:ea typeface="Calibri" panose="020F0502020204030204" pitchFamily="34" charset="0"/>
              </a:rPr>
              <a:t>4.קריאת </a:t>
            </a:r>
            <a:r>
              <a:rPr lang="he-IL" sz="2400" b="1" dirty="0">
                <a:latin typeface="Calibri" panose="020F0502020204030204" pitchFamily="34" charset="0"/>
                <a:ea typeface="Calibri" panose="020F0502020204030204" pitchFamily="34" charset="0"/>
              </a:rPr>
              <a:t>מידע משרת ברשת מכתובות מחו"ל</a:t>
            </a:r>
            <a:endParaRPr lang="en-US" sz="2400" b="1"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58509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המערכת שלנו</a:t>
            </a:r>
            <a:endParaRPr lang="he-IL" dirty="0"/>
          </a:p>
        </p:txBody>
      </p:sp>
      <p:sp>
        <p:nvSpPr>
          <p:cNvPr id="3" name="מציין מיקום תוכן 2"/>
          <p:cNvSpPr>
            <a:spLocks noGrp="1"/>
          </p:cNvSpPr>
          <p:nvPr>
            <p:ph idx="1"/>
          </p:nvPr>
        </p:nvSpPr>
        <p:spPr/>
        <p:txBody>
          <a:bodyPr/>
          <a:lstStyle/>
          <a:p>
            <a:pPr algn="r" rtl="1"/>
            <a:r>
              <a:rPr lang="he-IL" dirty="0" smtClean="0"/>
              <a:t>על כל מחשב יש </a:t>
            </a:r>
            <a:r>
              <a:rPr lang="en-US" dirty="0" err="1" smtClean="0"/>
              <a:t>hids</a:t>
            </a:r>
            <a:r>
              <a:rPr lang="he-IL" dirty="0" smtClean="0"/>
              <a:t>.</a:t>
            </a:r>
          </a:p>
          <a:p>
            <a:pPr algn="r" rtl="1"/>
            <a:endParaRPr lang="he-IL" dirty="0"/>
          </a:p>
          <a:p>
            <a:pPr algn="r" rtl="1"/>
            <a:r>
              <a:rPr lang="he-IL" dirty="0" smtClean="0"/>
              <a:t>שימוש בפלטפורמה שנקראת </a:t>
            </a:r>
            <a:r>
              <a:rPr lang="en-US" dirty="0" smtClean="0"/>
              <a:t>.create</a:t>
            </a:r>
            <a:endParaRPr lang="he-IL" dirty="0" smtClean="0"/>
          </a:p>
          <a:p>
            <a:pPr algn="r" rtl="1"/>
            <a:endParaRPr lang="he-IL" dirty="0"/>
          </a:p>
        </p:txBody>
      </p:sp>
      <p:pic>
        <p:nvPicPr>
          <p:cNvPr id="6" name="מציין מיקום תוכן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916191"/>
            <a:ext cx="2726283" cy="3554712"/>
          </a:xfrm>
          <a:prstGeom prst="rect">
            <a:avLst/>
          </a:prstGeom>
        </p:spPr>
      </p:pic>
    </p:spTree>
    <p:extLst>
      <p:ext uri="{BB962C8B-B14F-4D97-AF65-F5344CB8AC3E}">
        <p14:creationId xmlns:p14="http://schemas.microsoft.com/office/powerpoint/2010/main" val="427016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האלגוריתם</a:t>
            </a:r>
            <a:endParaRPr lang="he-IL" dirty="0"/>
          </a:p>
        </p:txBody>
      </p:sp>
      <p:pic>
        <p:nvPicPr>
          <p:cNvPr id="4" name="מציין מיקום תוכן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046" y="1828799"/>
            <a:ext cx="3930554" cy="4175839"/>
          </a:xfrm>
          <a:prstGeom prst="rect">
            <a:avLst/>
          </a:prstGeom>
        </p:spPr>
      </p:pic>
      <p:sp>
        <p:nvSpPr>
          <p:cNvPr id="5" name="חץ למטה 4"/>
          <p:cNvSpPr/>
          <p:nvPr/>
        </p:nvSpPr>
        <p:spPr>
          <a:xfrm rot="12385818">
            <a:off x="1805188" y="3570730"/>
            <a:ext cx="317310" cy="8325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חץ למטה 5"/>
          <p:cNvSpPr/>
          <p:nvPr/>
        </p:nvSpPr>
        <p:spPr>
          <a:xfrm rot="8734570">
            <a:off x="3387054" y="3615862"/>
            <a:ext cx="317310" cy="8325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חץ למטה 6"/>
          <p:cNvSpPr/>
          <p:nvPr/>
        </p:nvSpPr>
        <p:spPr>
          <a:xfrm rot="10800000">
            <a:off x="2538417" y="3572274"/>
            <a:ext cx="317310" cy="8325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TextBox 8"/>
          <p:cNvSpPr txBox="1"/>
          <p:nvPr/>
        </p:nvSpPr>
        <p:spPr>
          <a:xfrm>
            <a:off x="1567109" y="2884588"/>
            <a:ext cx="1142662" cy="646331"/>
          </a:xfrm>
          <a:prstGeom prst="rect">
            <a:avLst/>
          </a:prstGeom>
          <a:noFill/>
        </p:spPr>
        <p:txBody>
          <a:bodyPr wrap="square" rtlCol="1">
            <a:spAutoFit/>
          </a:bodyPr>
          <a:lstStyle/>
          <a:p>
            <a:r>
              <a:rPr lang="en-US" dirty="0" smtClean="0"/>
              <a:t>Database (elk)</a:t>
            </a:r>
            <a:endParaRPr lang="he-IL" dirty="0"/>
          </a:p>
        </p:txBody>
      </p:sp>
    </p:spTree>
    <p:extLst>
      <p:ext uri="{BB962C8B-B14F-4D97-AF65-F5344CB8AC3E}">
        <p14:creationId xmlns:p14="http://schemas.microsoft.com/office/powerpoint/2010/main" val="2398673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smtClean="0"/>
              <a:t>                    Elk                                       					</a:t>
            </a:r>
            <a:endParaRPr lang="he-IL" dirty="0"/>
          </a:p>
        </p:txBody>
      </p:sp>
      <p:sp>
        <p:nvSpPr>
          <p:cNvPr id="3" name="מציין מיקום תוכן 2"/>
          <p:cNvSpPr>
            <a:spLocks noGrp="1"/>
          </p:cNvSpPr>
          <p:nvPr>
            <p:ph idx="1"/>
          </p:nvPr>
        </p:nvSpPr>
        <p:spPr/>
        <p:txBody>
          <a:bodyPr/>
          <a:lstStyle/>
          <a:p>
            <a:r>
              <a:rPr lang="en-US" dirty="0" smtClean="0"/>
              <a:t> Logstash</a:t>
            </a:r>
            <a:r>
              <a:rPr lang="en-US" dirty="0"/>
              <a:t>, ElasticSearch </a:t>
            </a:r>
            <a:r>
              <a:rPr lang="he-IL" dirty="0" smtClean="0"/>
              <a:t>ו</a:t>
            </a:r>
            <a:r>
              <a:rPr lang="en-US" dirty="0" smtClean="0"/>
              <a:t> Kibana</a:t>
            </a:r>
            <a:endParaRPr lang="he-IL" dirty="0" smtClean="0"/>
          </a:p>
          <a:p>
            <a:endParaRPr lang="he-IL" dirty="0"/>
          </a:p>
          <a:p>
            <a:endParaRPr lang="he-IL" dirty="0"/>
          </a:p>
        </p:txBody>
      </p:sp>
      <p:cxnSp>
        <p:nvCxnSpPr>
          <p:cNvPr id="5" name="מחבר חץ ישר 4"/>
          <p:cNvCxnSpPr/>
          <p:nvPr/>
        </p:nvCxnSpPr>
        <p:spPr>
          <a:xfrm>
            <a:off x="3657600" y="2397268"/>
            <a:ext cx="0" cy="92804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1364993" y="3297224"/>
            <a:ext cx="1369463" cy="1200329"/>
          </a:xfrm>
          <a:prstGeom prst="rect">
            <a:avLst/>
          </a:prstGeom>
          <a:noFill/>
        </p:spPr>
        <p:txBody>
          <a:bodyPr wrap="square" rtlCol="1">
            <a:spAutoFit/>
          </a:bodyPr>
          <a:lstStyle/>
          <a:p>
            <a:r>
              <a:rPr lang="he-IL" dirty="0">
                <a:solidFill>
                  <a:schemeClr val="tx2">
                    <a:lumMod val="60000"/>
                    <a:lumOff val="40000"/>
                  </a:schemeClr>
                </a:solidFill>
              </a:rPr>
              <a:t>איסוף, </a:t>
            </a:r>
            <a:r>
              <a:rPr lang="he-IL" dirty="0" err="1">
                <a:solidFill>
                  <a:schemeClr val="tx2">
                    <a:lumMod val="60000"/>
                    <a:lumOff val="40000"/>
                  </a:schemeClr>
                </a:solidFill>
              </a:rPr>
              <a:t>פרסור</a:t>
            </a:r>
            <a:r>
              <a:rPr lang="he-IL" dirty="0">
                <a:solidFill>
                  <a:schemeClr val="tx2">
                    <a:lumMod val="60000"/>
                    <a:lumOff val="40000"/>
                  </a:schemeClr>
                </a:solidFill>
              </a:rPr>
              <a:t> ושליחה של נתונים, בעיקר לוגים</a:t>
            </a:r>
          </a:p>
        </p:txBody>
      </p:sp>
      <p:cxnSp>
        <p:nvCxnSpPr>
          <p:cNvPr id="7" name="מחבר חץ ישר 6"/>
          <p:cNvCxnSpPr/>
          <p:nvPr/>
        </p:nvCxnSpPr>
        <p:spPr>
          <a:xfrm>
            <a:off x="5486400" y="2275196"/>
            <a:ext cx="0" cy="92804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 name="מחבר חץ ישר 7"/>
          <p:cNvCxnSpPr/>
          <p:nvPr/>
        </p:nvCxnSpPr>
        <p:spPr>
          <a:xfrm>
            <a:off x="1919216" y="2275196"/>
            <a:ext cx="0" cy="9280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3193792" y="3325316"/>
            <a:ext cx="1683008" cy="1477328"/>
          </a:xfrm>
          <a:prstGeom prst="rect">
            <a:avLst/>
          </a:prstGeom>
          <a:noFill/>
        </p:spPr>
        <p:txBody>
          <a:bodyPr wrap="square" rtlCol="1">
            <a:spAutoFit/>
          </a:bodyPr>
          <a:lstStyle/>
          <a:p>
            <a:r>
              <a:rPr lang="he-IL" dirty="0">
                <a:solidFill>
                  <a:schemeClr val="tx2">
                    <a:lumMod val="60000"/>
                    <a:lumOff val="40000"/>
                  </a:schemeClr>
                </a:solidFill>
              </a:rPr>
              <a:t>מנוע לאינדוקס וחיפוש בטקסט </a:t>
            </a:r>
            <a:r>
              <a:rPr lang="he-IL" dirty="0" smtClean="0">
                <a:solidFill>
                  <a:schemeClr val="tx2">
                    <a:lumMod val="60000"/>
                    <a:lumOff val="40000"/>
                  </a:schemeClr>
                </a:solidFill>
              </a:rPr>
              <a:t>המאפשר </a:t>
            </a:r>
            <a:r>
              <a:rPr lang="he-IL" dirty="0">
                <a:solidFill>
                  <a:schemeClr val="tx2">
                    <a:lumMod val="60000"/>
                    <a:lumOff val="40000"/>
                  </a:schemeClr>
                </a:solidFill>
              </a:rPr>
              <a:t>גם יכולות אנליטיות רבות</a:t>
            </a:r>
          </a:p>
        </p:txBody>
      </p:sp>
      <p:sp>
        <p:nvSpPr>
          <p:cNvPr id="10" name="TextBox 9"/>
          <p:cNvSpPr txBox="1"/>
          <p:nvPr/>
        </p:nvSpPr>
        <p:spPr>
          <a:xfrm>
            <a:off x="5280872" y="3353560"/>
            <a:ext cx="1729528" cy="1477328"/>
          </a:xfrm>
          <a:prstGeom prst="rect">
            <a:avLst/>
          </a:prstGeom>
          <a:noFill/>
        </p:spPr>
        <p:txBody>
          <a:bodyPr wrap="square" rtlCol="1">
            <a:spAutoFit/>
          </a:bodyPr>
          <a:lstStyle/>
          <a:p>
            <a:r>
              <a:rPr lang="he-IL" dirty="0" err="1">
                <a:solidFill>
                  <a:schemeClr val="tx2">
                    <a:lumMod val="60000"/>
                    <a:lumOff val="40000"/>
                  </a:schemeClr>
                </a:solidFill>
              </a:rPr>
              <a:t>מפלטרת</a:t>
            </a:r>
            <a:r>
              <a:rPr lang="he-IL" dirty="0">
                <a:solidFill>
                  <a:schemeClr val="tx2">
                    <a:lumMod val="60000"/>
                    <a:lumOff val="40000"/>
                  </a:schemeClr>
                </a:solidFill>
              </a:rPr>
              <a:t> לפי בקשתינו ומציגה </a:t>
            </a:r>
            <a:r>
              <a:rPr lang="he-IL" dirty="0" err="1">
                <a:solidFill>
                  <a:schemeClr val="tx2">
                    <a:lumMod val="60000"/>
                    <a:lumOff val="40000"/>
                  </a:schemeClr>
                </a:solidFill>
              </a:rPr>
              <a:t>וויזואליזציות</a:t>
            </a:r>
            <a:r>
              <a:rPr lang="he-IL" dirty="0">
                <a:solidFill>
                  <a:schemeClr val="tx2">
                    <a:lumMod val="60000"/>
                    <a:lumOff val="40000"/>
                  </a:schemeClr>
                </a:solidFill>
              </a:rPr>
              <a:t> שונות </a:t>
            </a:r>
            <a:r>
              <a:rPr lang="he-IL" dirty="0" smtClean="0">
                <a:solidFill>
                  <a:schemeClr val="tx2">
                    <a:lumMod val="60000"/>
                    <a:lumOff val="40000"/>
                  </a:schemeClr>
                </a:solidFill>
              </a:rPr>
              <a:t>בהתבסס על הנתונים</a:t>
            </a:r>
            <a:endParaRPr lang="he-IL" dirty="0">
              <a:solidFill>
                <a:schemeClr val="tx2">
                  <a:lumMod val="60000"/>
                  <a:lumOff val="40000"/>
                </a:schemeClr>
              </a:solidFill>
            </a:endParaRPr>
          </a:p>
        </p:txBody>
      </p:sp>
    </p:spTree>
    <p:extLst>
      <p:ext uri="{BB962C8B-B14F-4D97-AF65-F5344CB8AC3E}">
        <p14:creationId xmlns:p14="http://schemas.microsoft.com/office/powerpoint/2010/main" val="3410605665"/>
      </p:ext>
    </p:extLst>
  </p:cSld>
  <p:clrMapOvr>
    <a:masterClrMapping/>
  </p:clrMapOvr>
</p:sld>
</file>

<file path=ppt/theme/theme1.xml><?xml version="1.0" encoding="utf-8"?>
<a:theme xmlns:a="http://schemas.openxmlformats.org/drawingml/2006/main" name="20417-tech-finger-prin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ppttemplate</Template>
  <TotalTime>0</TotalTime>
  <Words>898</Words>
  <Application>Microsoft Office PowerPoint</Application>
  <PresentationFormat>‫הצגה על המסך (4:3)</PresentationFormat>
  <Paragraphs>76</Paragraphs>
  <Slides>20</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20</vt:i4>
      </vt:variant>
    </vt:vector>
  </HeadingPairs>
  <TitlesOfParts>
    <vt:vector size="25" baseType="lpstr">
      <vt:lpstr>Arial</vt:lpstr>
      <vt:lpstr>Calibri</vt:lpstr>
      <vt:lpstr>Microsoft Himalaya</vt:lpstr>
      <vt:lpstr>Microsoft New Tai Lue</vt:lpstr>
      <vt:lpstr>20417-tech-finger-print-1</vt:lpstr>
      <vt:lpstr>idsiter</vt:lpstr>
      <vt:lpstr>הבעיה</vt:lpstr>
      <vt:lpstr>שאלת המחקר</vt:lpstr>
      <vt:lpstr>הפרויקט</vt:lpstr>
      <vt:lpstr>abstract</vt:lpstr>
      <vt:lpstr>                                המחקר</vt:lpstr>
      <vt:lpstr>המערכת שלנו</vt:lpstr>
      <vt:lpstr>האלגוריתם</vt:lpstr>
      <vt:lpstr>                    Elk                                            </vt:lpstr>
      <vt:lpstr>   נוסחת האינטרפולציה של ניוטון </vt:lpstr>
      <vt:lpstr>נוסחת האינטרפולציה המשך</vt:lpstr>
      <vt:lpstr>קשייה</vt:lpstr>
      <vt:lpstr>הדגמה</vt:lpstr>
      <vt:lpstr>ומה קורה אם בהמשך הגיעו עוד נקודות?</vt:lpstr>
      <vt:lpstr>על בסיס רעיון זה, אנו שידרגנו את האלגוריתם</vt:lpstr>
      <vt:lpstr>מצגת של PowerPoint</vt:lpstr>
      <vt:lpstr>איך נמצא את הנקודה הבאה? </vt:lpstr>
      <vt:lpstr>ולבסוף?</vt:lpstr>
      <vt:lpstr>עד כאן?</vt:lpstr>
      <vt:lpstr>מצגת של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2015-06-03T18:37:46Z</dcterms:created>
  <dcterms:modified xsi:type="dcterms:W3CDTF">2017-05-31T20:14:09Z</dcterms:modified>
</cp:coreProperties>
</file>