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2"/>
  </p:notesMasterIdLst>
  <p:sldIdLst>
    <p:sldId id="264" r:id="rId2"/>
    <p:sldId id="265"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10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0EA98-5831-4853-B862-C702E6EB345C}" type="slidenum">
              <a:rPr lang="en-US" smtClean="0"/>
              <a:t>8</a:t>
            </a:fld>
            <a:endParaRPr lang="en-US"/>
          </a:p>
        </p:txBody>
      </p:sp>
    </p:spTree>
    <p:extLst>
      <p:ext uri="{BB962C8B-B14F-4D97-AF65-F5344CB8AC3E}">
        <p14:creationId xmlns:p14="http://schemas.microsoft.com/office/powerpoint/2010/main" val="375350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876299" y="1076325"/>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48598" name="object 5"/>
          <p:cNvSpPr/>
          <p:nvPr/>
        </p:nvSpPr>
        <p:spPr>
          <a:xfrm>
            <a:off x="8162987" y="481964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599" name="object 6"/>
          <p:cNvSpPr/>
          <p:nvPr/>
        </p:nvSpPr>
        <p:spPr>
          <a:xfrm>
            <a:off x="1247774" y="522922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600" name="object 7"/>
          <p:cNvSpPr txBox="1">
            <a:spLocks noGrp="1"/>
          </p:cNvSpPr>
          <p:nvPr>
            <p:ph type="ctrTitle"/>
          </p:nvPr>
        </p:nvSpPr>
        <p:spPr>
          <a:xfrm>
            <a:off x="2619374" y="2692555"/>
            <a:ext cx="5800851" cy="1370888"/>
          </a:xfrm>
          <a:prstGeom prst="rect">
            <a:avLst/>
          </a:prstGeom>
        </p:spPr>
        <p:txBody>
          <a:bodyPr vert="horz" wrap="square" lIns="0" tIns="16510" rIns="0" bIns="0" rtlCol="0">
            <a:spAutoFit/>
          </a:bodyPr>
          <a:lstStyle/>
          <a:p>
            <a:pPr marL="2870835" indent="0">
              <a:lnSpc>
                <a:spcPct val="100000"/>
              </a:lnSpc>
              <a:spcBef>
                <a:spcPts val="130"/>
              </a:spcBef>
              <a:buNone/>
            </a:pPr>
            <a:r>
              <a:rPr lang="en-US" sz="4400" spc="15" dirty="0" err="1"/>
              <a:t>Alagumani</a:t>
            </a:r>
            <a:r>
              <a:rPr lang="en-US" sz="4400" spc="15" dirty="0"/>
              <a:t> M</a:t>
            </a:r>
            <a:endParaRPr spc="15" dirty="0"/>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marR="0" lvl="0" indent="0" algn="l" defTabSz="914400" rtl="0" eaLnBrk="1" fontAlgn="auto" latinLnBrk="0" hangingPunct="1">
              <a:lnSpc>
                <a:spcPct val="100000"/>
              </a:lnSpc>
              <a:spcBef>
                <a:spcPts val="55"/>
              </a:spcBef>
              <a:spcAft>
                <a:spcPts val="0"/>
              </a:spcAft>
              <a:buClrTx/>
              <a:buSzTx/>
              <a:buFontTx/>
              <a:buNone/>
            </a:pPr>
            <a:fld id="{81D60167-4931-47E6-BA6A-407CBD079E47}" type="slidenum">
              <a:rPr kumimoji="0" sz="1100" b="0" i="0" u="none" strike="noStrike" kern="1200" cap="none" spc="10" normalizeH="0" baseline="0" noProof="0" dirty="0">
                <a:ln>
                  <a:noFill/>
                </a:ln>
                <a:solidFill>
                  <a:srgbClr val="2D936B"/>
                </a:solidFill>
                <a:effectLst/>
                <a:uLnTx/>
                <a:uFillTx/>
                <a:latin typeface="Trebuchet MS"/>
                <a:ea typeface="+mn-ea"/>
              </a:rPr>
              <a:pPr marL="38100" marR="0" lvl="0" indent="0" algn="l" defTabSz="914400" rtl="0" eaLnBrk="1" fontAlgn="auto" latinLnBrk="0" hangingPunct="1">
                <a:lnSpc>
                  <a:spcPct val="100000"/>
                </a:lnSpc>
                <a:spcBef>
                  <a:spcPts val="55"/>
                </a:spcBef>
                <a:spcAft>
                  <a:spcPts val="0"/>
                </a:spcAft>
                <a:buClrTx/>
                <a:buSzTx/>
                <a:buFontTx/>
                <a:buNone/>
              </a:pPr>
              <a:t>1</a:t>
            </a:fld>
            <a:endParaRPr kumimoji="0" sz="1100" b="0" i="0" u="none" strike="noStrike" kern="1200" cap="none" spc="10" normalizeH="0" baseline="0" noProof="0" dirty="0">
              <a:ln>
                <a:noFill/>
              </a:ln>
              <a:solidFill>
                <a:srgbClr val="2D936B"/>
              </a:solidFill>
              <a:effectLst/>
              <a:uLnTx/>
              <a:uFillTx/>
              <a:latin typeface="Trebuchet MS"/>
              <a:ea typeface="+mn-ea"/>
            </a:endParaRPr>
          </a:p>
        </p:txBody>
      </p:sp>
      <p:grpSp>
        <p:nvGrpSpPr>
          <p:cNvPr id="20" name="object 2"/>
          <p:cNvGrpSpPr/>
          <p:nvPr/>
        </p:nvGrpSpPr>
        <p:grpSpPr>
          <a:xfrm rot="178907">
            <a:off x="2005178" y="4152899"/>
            <a:ext cx="1743075" cy="1333500"/>
            <a:chOff x="742950" y="1104900"/>
            <a:chExt cx="1743075" cy="1333500"/>
          </a:xfrm>
        </p:grpSpPr>
        <p:sp>
          <p:nvSpPr>
            <p:cNvPr id="104860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60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48604" name="object 5"/>
          <p:cNvSpPr/>
          <p:nvPr/>
        </p:nvSpPr>
        <p:spPr>
          <a:xfrm rot="2175825">
            <a:off x="7543185" y="948558"/>
            <a:ext cx="977941" cy="7935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605" name="object 5"/>
          <p:cNvSpPr/>
          <p:nvPr/>
        </p:nvSpPr>
        <p:spPr>
          <a:xfrm rot="2538916">
            <a:off x="8655936" y="600076"/>
            <a:ext cx="680976" cy="58865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7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10"/>
          <p:cNvSpPr txBox="1"/>
          <p:nvPr/>
        </p:nvSpPr>
        <p:spPr>
          <a:xfrm>
            <a:off x="694963" y="1295460"/>
            <a:ext cx="8065293" cy="4893647"/>
          </a:xfrm>
          <a:prstGeom prst="rect">
            <a:avLst/>
          </a:prstGeom>
          <a:noFill/>
        </p:spPr>
        <p:txBody>
          <a:bodyPr wrap="square">
            <a:spAutoFit/>
          </a:bodyPr>
          <a:lstStyle/>
          <a:p>
            <a:pPr marL="457200" indent="-457200" algn="l">
              <a:buFont typeface="+mj-lt"/>
              <a:buAutoNum type="arabicPeriod"/>
            </a:pPr>
            <a:r>
              <a:rPr lang="en-US" sz="2400" dirty="0">
                <a:solidFill>
                  <a:srgbClr val="0D0D0D"/>
                </a:solidFill>
                <a:latin typeface="Söhne"/>
              </a:rPr>
              <a:t>Extract valuable insights from customer feedback to drive strategic decisions.</a:t>
            </a:r>
          </a:p>
          <a:p>
            <a:pPr marL="457200" indent="-457200" algn="l">
              <a:buFont typeface="+mj-lt"/>
              <a:buAutoNum type="arabicPeriod"/>
            </a:pPr>
            <a:r>
              <a:rPr lang="en-US" sz="2400" dirty="0">
                <a:solidFill>
                  <a:srgbClr val="0D0D0D"/>
                </a:solidFill>
                <a:latin typeface="Söhne"/>
              </a:rPr>
              <a:t>Identify areas for enhancement based on sentiment analysis to continually refine products.</a:t>
            </a:r>
          </a:p>
          <a:p>
            <a:pPr marL="457200" indent="-457200" algn="l">
              <a:buFont typeface="+mj-lt"/>
              <a:buAutoNum type="arabicPeriod"/>
            </a:pPr>
            <a:r>
              <a:rPr lang="en-US" sz="2400" dirty="0">
                <a:solidFill>
                  <a:srgbClr val="0D0D0D"/>
                </a:solidFill>
                <a:latin typeface="Söhne"/>
              </a:rPr>
              <a:t>Tailor marketing strategies based on sentiment trends to resonate with target audiences effectively.</a:t>
            </a:r>
          </a:p>
          <a:p>
            <a:pPr marL="457200" indent="-457200" algn="l">
              <a:buFont typeface="+mj-lt"/>
              <a:buAutoNum type="arabicPeriod"/>
            </a:pPr>
            <a:r>
              <a:rPr lang="en-US" sz="2400" dirty="0">
                <a:solidFill>
                  <a:srgbClr val="0D0D0D"/>
                </a:solidFill>
                <a:latin typeface="Söhne"/>
              </a:rPr>
              <a:t>Address issues highlighted in reviews to boost overall satisfaction and loyalty.</a:t>
            </a:r>
          </a:p>
          <a:p>
            <a:pPr marL="457200" indent="-457200" algn="l">
              <a:buFont typeface="+mj-lt"/>
              <a:buAutoNum type="arabicPeriod"/>
            </a:pPr>
            <a:endParaRPr lang="en-US" sz="2400" dirty="0">
              <a:solidFill>
                <a:srgbClr val="0D0D0D"/>
              </a:solidFill>
              <a:latin typeface="Söhne"/>
            </a:endParaRPr>
          </a:p>
          <a:p>
            <a:pPr algn="l"/>
            <a:r>
              <a:rPr lang="en-US" sz="2400" b="0" i="0" dirty="0">
                <a:solidFill>
                  <a:srgbClr val="0D0D0D"/>
                </a:solidFill>
                <a:effectLst/>
                <a:latin typeface="Söhne"/>
              </a:rPr>
              <a:t>Actionable insights drive product enhancement, informed marketing strategies, enhanced satisfaction, and proactive reputation management, fostering customer loyalty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3"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8236712" y="41767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7807385" y="3694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8836441" y="4831556"/>
            <a:ext cx="195326" cy="24288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1399156" y="1309834"/>
            <a:ext cx="6722553" cy="2509661"/>
          </a:xfrm>
          <a:prstGeom prst="rect">
            <a:avLst/>
          </a:prstGeom>
        </p:spPr>
        <p:txBody>
          <a:bodyPr vert="horz" wrap="square" lIns="0" tIns="16510" rIns="0" bIns="0" rtlCol="0">
            <a:spAutoFit/>
          </a:bodyPr>
          <a:lstStyle/>
          <a:p>
            <a:pPr marL="12700">
              <a:lnSpc>
                <a:spcPct val="100000"/>
              </a:lnSpc>
              <a:spcBef>
                <a:spcPts val="130"/>
              </a:spcBef>
            </a:pPr>
            <a:r>
              <a:rPr lang="en-US" sz="5400" b="1" i="0" dirty="0">
                <a:solidFill>
                  <a:srgbClr val="0D0D0D"/>
                </a:solidFill>
                <a:effectLst/>
                <a:latin typeface="Söhne"/>
              </a:rPr>
              <a:t>AI-</a:t>
            </a:r>
            <a:r>
              <a:rPr lang="en-US" sz="5400" dirty="0">
                <a:solidFill>
                  <a:srgbClr val="0D0D0D"/>
                </a:solidFill>
                <a:latin typeface="Söhne"/>
              </a:rPr>
              <a:t>Sentimental Analysis For Product Reviews</a:t>
            </a:r>
            <a:endParaRPr dirty="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p:nvPr/>
        </p:nvSpPr>
        <p:spPr>
          <a:xfrm>
            <a:off x="720313" y="1928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3"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r:embed="rId3" cstate="print"/>
            <a:stretch>
              <a:fillRect/>
            </a:stretch>
          </p:blipFill>
          <p:spPr>
            <a:xfrm>
              <a:off x="466725" y="6410325"/>
              <a:ext cx="3705225" cy="295275"/>
            </a:xfrm>
            <a:prstGeom prst="rect">
              <a:avLst/>
            </a:prstGeom>
          </p:spPr>
        </p:pic>
        <p:pic>
          <p:nvPicPr>
            <p:cNvPr id="209715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object 17"/>
          <p:cNvSpPr txBox="1"/>
          <p:nvPr/>
        </p:nvSpPr>
        <p:spPr>
          <a:xfrm>
            <a:off x="2732624" y="1532124"/>
            <a:ext cx="5330257" cy="484250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Problem Statement</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Project Overview</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End Users</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Solution and Value Proposition</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The Wow Factor</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Modeling</a:t>
            </a:r>
            <a:endParaRPr sz="2800" dirty="0"/>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7" name="object 17"/>
          <p:cNvSpPr txBox="1"/>
          <p:nvPr/>
        </p:nvSpPr>
        <p:spPr>
          <a:xfrm>
            <a:off x="830725" y="1924459"/>
            <a:ext cx="7534275" cy="327910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400" b="0" dirty="0">
                <a:solidFill>
                  <a:srgbClr val="0D0D0D"/>
                </a:solidFill>
                <a:latin typeface="Arial" panose="020B0604020202020204" pitchFamily="34" charset="0"/>
                <a:cs typeface="Arial" panose="020B0604020202020204" pitchFamily="34" charset="0"/>
              </a:rPr>
              <a:t>The objective of this project is to develop a sentiment analysis system that can automatically classify product reviews into positive, negative, or neutral sentiments. The dataset consists of a collection of product reviews gathered from different sources, including e-commerce websites, social media platforms, and review aggregators. Each review is labeled with its corresponding sentiment (positive, negative, or neutral).</a:t>
            </a: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7"/>
          <p:cNvSpPr txBox="1">
            <a:spLocks noGrp="1"/>
          </p:cNvSpPr>
          <p:nvPr>
            <p:ph type="title"/>
          </p:nvPr>
        </p:nvSpPr>
        <p:spPr>
          <a:xfrm>
            <a:off x="565270" y="347243"/>
            <a:ext cx="8372668" cy="593367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br>
              <a:rPr lang="en-US" sz="4250" spc="-20" dirty="0"/>
            </a:br>
            <a:br>
              <a:rPr lang="en-US" sz="2800" spc="-20" dirty="0"/>
            </a:br>
            <a:r>
              <a:rPr lang="en-US" sz="2400" b="0" spc="-20" dirty="0"/>
              <a:t>This project aims to develop a sentiment analysis system for analyzing product reviews from various sources such as e-commerce websites and social media platforms. The system will automatically classify reviews into positive, negative, or neutral sentiments to provide insights into customer satisfaction and product perception.</a:t>
            </a:r>
            <a:br>
              <a:rPr lang="en-US" sz="2400" b="0" spc="-20" dirty="0"/>
            </a:br>
            <a:br>
              <a:rPr lang="en-US" sz="4250" spc="-20" dirty="0"/>
            </a:br>
            <a:br>
              <a:rPr lang="en-US" sz="4250" spc="-20" dirty="0"/>
            </a:br>
            <a:br>
              <a:rPr lang="en-US" sz="4250" spc="-20" dirty="0"/>
            </a:br>
            <a:endParaRPr sz="4250" dirty="0"/>
          </a:p>
        </p:txBody>
      </p:sp>
      <p:pic>
        <p:nvPicPr>
          <p:cNvPr id="2097158" name="object 8"/>
          <p:cNvPicPr>
            <a:picLocks/>
          </p:cNvPicPr>
          <p:nvPr/>
        </p:nvPicPr>
        <p:blipFill rotWithShape="1">
          <a:blip r:embed="rId3" cstate="print"/>
          <a:srcRect l="74327"/>
          <a:stretch/>
        </p:blipFill>
        <p:spPr>
          <a:xfrm rot="5196684">
            <a:off x="1530991" y="7153005"/>
            <a:ext cx="550203" cy="969620"/>
          </a:xfrm>
          <a:prstGeom prst="rect">
            <a:avLst/>
          </a:prstGeom>
        </p:spPr>
      </p:pic>
      <p:sp>
        <p:nvSpPr>
          <p:cNvPr id="104865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9" name="object 6"/>
          <p:cNvPicPr>
            <a:picLocks/>
          </p:cNvPicPr>
          <p:nvPr/>
        </p:nvPicPr>
        <p:blipFill>
          <a:blip r:embed="rId2" cstate="print"/>
          <a:stretch>
            <a:fillRect/>
          </a:stretch>
        </p:blipFill>
        <p:spPr>
          <a:xfrm>
            <a:off x="723900" y="6172200"/>
            <a:ext cx="2181225" cy="485775"/>
          </a:xfrm>
          <a:prstGeom prst="rect">
            <a:avLst/>
          </a:prstGeom>
        </p:spPr>
      </p:pic>
      <p:sp>
        <p:nvSpPr>
          <p:cNvPr id="104865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7" name="TextBox 11"/>
          <p:cNvSpPr txBox="1"/>
          <p:nvPr/>
        </p:nvSpPr>
        <p:spPr>
          <a:xfrm>
            <a:off x="592428" y="1889246"/>
            <a:ext cx="8761121" cy="4154984"/>
          </a:xfrm>
          <a:prstGeom prst="rect">
            <a:avLst/>
          </a:prstGeom>
          <a:noFill/>
        </p:spPr>
        <p:txBody>
          <a:bodyPr wrap="square">
            <a:spAutoFit/>
          </a:bodyPr>
          <a:lstStyle/>
          <a:p>
            <a:r>
              <a:rPr lang="en-US" sz="2400" dirty="0"/>
              <a:t>Sentiment analysis for product reviews utilizes artificial intelligence algorithms to assess the emotional tone of end users' feedback, typically expressed in the form of written text. This process involves natural language processing (NLP) techniques to understand the sentiment conveyed in the reviews, allowing companies to gauge customer satisfaction and sentiment trends over </a:t>
            </a:r>
            <a:r>
              <a:rPr lang="en-US" sz="2400" dirty="0" err="1"/>
              <a:t>time.The</a:t>
            </a:r>
            <a:r>
              <a:rPr lang="en-US" sz="2400" dirty="0"/>
              <a:t> first step in sentiment analysis is data collection, where a large volume of product reviews from various sources such as e-commerce websites, social media platforms, and review forums are gathered. These reviews are then preprocessed to clean the data, remove noise, and standardize the text format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0" y="1476375"/>
            <a:ext cx="2695574" cy="3248025"/>
          </a:xfrm>
          <a:prstGeom prst="rect">
            <a:avLst/>
          </a:prstGeom>
        </p:spPr>
      </p:pic>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1"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2" name="TextBox 10"/>
          <p:cNvSpPr txBox="1"/>
          <p:nvPr/>
        </p:nvSpPr>
        <p:spPr>
          <a:xfrm>
            <a:off x="3343275" y="1910259"/>
            <a:ext cx="6191250" cy="2554545"/>
          </a:xfrm>
          <a:prstGeom prst="rect">
            <a:avLst/>
          </a:prstGeom>
          <a:noFill/>
        </p:spPr>
        <p:txBody>
          <a:bodyPr wrap="square">
            <a:spAutoFit/>
          </a:bodyPr>
          <a:lstStyle/>
          <a:p>
            <a:r>
              <a:rPr lang="en-US" sz="2000" dirty="0"/>
              <a:t>Our sentiment analysis model utilizes advanced machine learning algorithms, such as deep learning architectures like recurrent neural networks (RNNs) or transformer-based models like BERT, trained on large labeled datasets. These models learn to recognize patterns and relationships between words and sentiments, enabling them to accurately classify text into positive, negative, or neutral categories.</a:t>
            </a:r>
          </a:p>
        </p:txBody>
      </p:sp>
      <p:sp>
        <p:nvSpPr>
          <p:cNvPr id="1048663" name="TextBox 12"/>
          <p:cNvSpPr txBox="1"/>
          <p:nvPr/>
        </p:nvSpPr>
        <p:spPr>
          <a:xfrm>
            <a:off x="2955130" y="4443829"/>
            <a:ext cx="6488907" cy="2123658"/>
          </a:xfrm>
          <a:prstGeom prst="rect">
            <a:avLst/>
          </a:prstGeom>
          <a:noFill/>
        </p:spPr>
        <p:txBody>
          <a:bodyPr wrap="square">
            <a:spAutoFit/>
          </a:bodyPr>
          <a:lstStyle/>
          <a:p>
            <a:pPr algn="l"/>
            <a:r>
              <a:rPr lang="en-US" sz="2400" b="1" i="0" dirty="0">
                <a:solidFill>
                  <a:srgbClr val="0D0D0D"/>
                </a:solidFill>
                <a:effectLst/>
                <a:latin typeface="Söhne"/>
              </a:rPr>
              <a:t>Value Proposition:</a:t>
            </a:r>
          </a:p>
          <a:p>
            <a:pPr marL="342900" indent="-342900" algn="l">
              <a:buFont typeface="+mj-lt"/>
              <a:buAutoNum type="arabicPeriod"/>
            </a:pPr>
            <a:r>
              <a:rPr lang="en-US" b="0" i="0" dirty="0">
                <a:solidFill>
                  <a:srgbClr val="0D0D0D"/>
                </a:solidFill>
                <a:effectLst/>
                <a:latin typeface="Söhne"/>
              </a:rPr>
              <a:t>Decode emotions expressed in reviews to grasp customer sentiment effectively.</a:t>
            </a:r>
          </a:p>
          <a:p>
            <a:pPr marL="342900" indent="-342900" algn="l">
              <a:buFont typeface="+mj-lt"/>
              <a:buAutoNum type="arabicPeriod"/>
            </a:pPr>
            <a:r>
              <a:rPr lang="en-US" b="0" i="0" dirty="0">
                <a:solidFill>
                  <a:srgbClr val="0D0D0D"/>
                </a:solidFill>
                <a:effectLst/>
                <a:latin typeface="Söhne"/>
              </a:rPr>
              <a:t>Identify areas needing enhancement based on feedback for continual product refinement.</a:t>
            </a:r>
          </a:p>
          <a:p>
            <a:pPr marL="342900" indent="-342900" algn="l">
              <a:buFont typeface="+mj-lt"/>
              <a:buAutoNum type="arabicPeriod"/>
            </a:pPr>
            <a:r>
              <a:rPr lang="en-US" b="0" i="0" dirty="0">
                <a:solidFill>
                  <a:srgbClr val="0D0D0D"/>
                </a:solidFill>
                <a:effectLst/>
                <a:latin typeface="Söhne"/>
              </a:rPr>
              <a:t>Customize marketing efforts by leveraging positive sentiment and addressing concerns.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3" cstate="print"/>
          <a:stretch>
            <a:fillRect/>
          </a:stretch>
        </p:blipFill>
        <p:spPr>
          <a:xfrm>
            <a:off x="66675" y="3381373"/>
            <a:ext cx="2466975" cy="3419475"/>
          </a:xfrm>
          <a:prstGeom prst="rect">
            <a:avLst/>
          </a:prstGeom>
        </p:spPr>
      </p:pic>
      <p:sp>
        <p:nvSpPr>
          <p:cNvPr id="1048667"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6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TextBox 9"/>
          <p:cNvSpPr txBox="1"/>
          <p:nvPr/>
        </p:nvSpPr>
        <p:spPr>
          <a:xfrm>
            <a:off x="2526030" y="1997839"/>
            <a:ext cx="6100762" cy="3785652"/>
          </a:xfrm>
          <a:prstGeom prst="rect">
            <a:avLst/>
          </a:prstGeom>
          <a:noFill/>
        </p:spPr>
        <p:txBody>
          <a:bodyPr wrap="square">
            <a:spAutoFit/>
          </a:bodyPr>
          <a:lstStyle/>
          <a:p>
            <a:r>
              <a:rPr lang="en-US" sz="2400" dirty="0"/>
              <a:t> AI-powered sentiment analysis for product reviews delivers wow-worthy insights by unraveling the emotional nuances within customer feedback. With precision and efficiency, we decode sentiments, driving impactful improvements, tailored marketing strategies, and proactive reputation management. Harness the power of sentiment analysis to elevate your brand and exceed customer expectations.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7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3" name="object 8"/>
          <p:cNvSpPr txBox="1"/>
          <p:nvPr/>
        </p:nvSpPr>
        <p:spPr>
          <a:xfrm>
            <a:off x="868564" y="68851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4" name="TextBox 10"/>
          <p:cNvSpPr txBox="1"/>
          <p:nvPr/>
        </p:nvSpPr>
        <p:spPr>
          <a:xfrm>
            <a:off x="1504682" y="1984435"/>
            <a:ext cx="7215657" cy="2677656"/>
          </a:xfrm>
          <a:prstGeom prst="rect">
            <a:avLst/>
          </a:prstGeom>
          <a:noFill/>
        </p:spPr>
        <p:txBody>
          <a:bodyPr wrap="square">
            <a:spAutoFit/>
          </a:bodyPr>
          <a:lstStyle/>
          <a:p>
            <a:r>
              <a:rPr lang="en-US" sz="2400" dirty="0"/>
              <a:t>In our AI sentiment analysis for product reviews, we utilize advanced machine learning models, such as deep neural networks and transformers, trained on vast labeled datasets. These models effectively classify text into sentiment categories, providing valuable insights to guide product enhancements, marketing strategies, and customer experience initiatives.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587</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1_Office Theme</vt:lpstr>
      <vt:lpstr>Alagumani M</vt:lpstr>
      <vt:lpstr>AI-Sentimental Analysis For Product Reviews</vt:lpstr>
      <vt:lpstr>AGENDA</vt:lpstr>
      <vt:lpstr>PROBLEM STATEMENT</vt:lpstr>
      <vt:lpstr>PROJECT OVERVIEW  This project aims to develop a sentiment analysis system for analyzing product reviews from various sources such as e-commerce websites and social media platforms. The system will automatically classify reviews into positive, negative, or neutral sentiments to provide insights into customer satisfaction and product perception.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Dhesika S</dc:title>
  <dc:creator>student</dc:creator>
  <cp:lastModifiedBy>student</cp:lastModifiedBy>
  <cp:revision>2</cp:revision>
  <dcterms:created xsi:type="dcterms:W3CDTF">2024-04-04T23:36:47Z</dcterms:created>
  <dcterms:modified xsi:type="dcterms:W3CDTF">2024-04-12T05:50:41Z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70af21e4ae5740238474e1f30499fa0a</vt:lpwstr>
  </property>
</Properties>
</file>