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306" r:id="rId8"/>
    <p:sldId id="1284" r:id="rId9"/>
    <p:sldId id="1307" r:id="rId10"/>
    <p:sldId id="1285" r:id="rId11"/>
    <p:sldId id="1303" r:id="rId12"/>
    <p:sldId id="1286" r:id="rId13"/>
    <p:sldId id="1287" r:id="rId14"/>
    <p:sldId id="1308" r:id="rId15"/>
    <p:sldId id="1292"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8" userDrawn="1">
          <p15:clr>
            <a:srgbClr val="A4A3A4"/>
          </p15:clr>
        </p15:guide>
        <p15:guide id="2" pos="144" userDrawn="1">
          <p15:clr>
            <a:srgbClr val="A4A3A4"/>
          </p15:clr>
        </p15:guide>
        <p15:guide id="3" orient="horz" pos="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5" d="100"/>
          <a:sy n="145" d="100"/>
        </p:scale>
        <p:origin x="624" y="108"/>
      </p:cViewPr>
      <p:guideLst>
        <p:guide orient="horz" pos="668"/>
        <p:guide pos="144"/>
        <p:guide orient="horz" pos="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4:26:15.827"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14:28:19.291" idx="2">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0135" y="3956050"/>
            <a:ext cx="2251710" cy="455295"/>
          </a:xfrm>
          <a:prstGeom prst="rect">
            <a:avLst/>
          </a:prstGeom>
        </p:spPr>
        <p:style>
          <a:lnRef idx="2">
            <a:schemeClr val="accent1"/>
          </a:lnRef>
          <a:fillRef idx="0">
            <a:srgbClr val="FFFFFF"/>
          </a:fillRef>
          <a:effectRef idx="0">
            <a:srgbClr val="FFFFFF"/>
          </a:effectRef>
          <a:fontRef idx="minor">
            <a:schemeClr val="tx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:E.ELUMALAI</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      412321205303</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003693" y="4114437"/>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Sri Ramanujar Enginnering Collage - (4123)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endParaRPr lang="en-US" sz="1000" dirty="0">
              <a:latin typeface="+mn-lt"/>
            </a:endParaRP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endParaRPr lang="en-US" sz="1000" dirty="0">
              <a:latin typeface="+mn-lt"/>
            </a:endParaRP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endParaRPr lang="en-US" sz="1000" dirty="0">
              <a:latin typeface="+mn-lt"/>
            </a:endParaRP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endParaRPr lang="en-US" sz="1000" dirty="0">
              <a:latin typeface="+mn-lt"/>
            </a:endParaRPr>
          </a:p>
          <a:p>
            <a:pPr lvl="1"/>
            <a:r>
              <a:rPr lang="en-US" sz="1000" dirty="0">
                <a:latin typeface="+mn-lt"/>
              </a:rPr>
              <a:t>Django's migration system is used to manage database schema changes and updates.</a:t>
            </a:r>
            <a:endParaRPr lang="en-US" sz="1000" dirty="0">
              <a:latin typeface="+mn-lt"/>
            </a:endParaRP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endParaRPr lang="en-US" sz="1000" dirty="0">
              <a:latin typeface="+mn-lt"/>
            </a:endParaRPr>
          </a:p>
          <a:p>
            <a:pPr lvl="1"/>
            <a:r>
              <a:rPr lang="en-US" sz="1000" dirty="0">
                <a:latin typeface="+mn-lt"/>
              </a:rPr>
              <a:t>Templates are written in HTML and utilize CSS for styling. They contain placeholders for dynamic data that is passed from the views.</a:t>
            </a:r>
            <a:endParaRPr lang="en-US" sz="1000" dirty="0">
              <a:latin typeface="+mn-lt"/>
            </a:endParaRP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endParaRPr lang="en-US" sz="1000" dirty="0">
              <a:latin typeface="+mn-lt"/>
            </a:endParaRPr>
          </a:p>
          <a:p>
            <a:pPr lvl="1"/>
            <a:r>
              <a:rPr lang="en-US" sz="1000" dirty="0">
                <a:latin typeface="+mn-lt"/>
              </a:rPr>
              <a:t>CSS is used to style the templates, ensuring consistency in design and layout across different pages of the website.</a:t>
            </a:r>
            <a:endParaRPr lang="en-US" sz="1000" dirty="0">
              <a:latin typeface="+mn-lt"/>
            </a:endParaRPr>
          </a:p>
          <a:p>
            <a:pPr lvl="1"/>
            <a:r>
              <a:rPr lang="en-US" sz="1000" dirty="0">
                <a:latin typeface="+mn-lt"/>
              </a:rPr>
              <a:t>Responsive design principles are applied to ensure compatibility with various devices and screen sizes.</a:t>
            </a:r>
            <a:endParaRPr lang="en-US" sz="1000" dirty="0">
              <a:latin typeface="+mn-lt"/>
            </a:endParaRP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endParaRPr lang="en-US" sz="1000" dirty="0">
              <a:latin typeface="+mn-lt"/>
            </a:endParaRPr>
          </a:p>
          <a:p>
            <a:pPr lvl="1"/>
            <a:r>
              <a:rPr lang="en-US" sz="1000" dirty="0">
                <a:latin typeface="+mn-lt"/>
              </a:rPr>
              <a:t>Authentication and authorization mechanisms are implemented to ensure secure access to user data and functionalities.</a:t>
            </a:r>
            <a:endParaRPr lang="en-US" sz="1000" dirty="0">
              <a:latin typeface="+mn-lt"/>
            </a:endParaRPr>
          </a:p>
          <a:p>
            <a:pPr lvl="1"/>
            <a:r>
              <a:rPr lang="en-US" sz="1000" dirty="0">
                <a:latin typeface="+mn-lt"/>
              </a:rPr>
              <a:t>Business logic for features such as music discovery, recommendations, and social interactions is implemented in the backend.</a:t>
            </a:r>
            <a:endParaRPr lang="en-US" sz="1000" dirty="0">
              <a:latin typeface="+mn-lt"/>
            </a:endParaRPr>
          </a:p>
          <a:p>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endParaRPr lang="en-US" sz="1000" dirty="0">
              <a:latin typeface="+mn-lt"/>
            </a:endParaRPr>
          </a:p>
          <a:p>
            <a:pPr lvl="1"/>
            <a:r>
              <a:rPr lang="en-US" sz="1000" dirty="0">
                <a:latin typeface="+mn-lt"/>
              </a:rPr>
              <a:t>They can browse artists, albums, and songs, view detailed information, and listen to music previews.</a:t>
            </a:r>
            <a:endParaRPr lang="en-US" sz="1000" dirty="0">
              <a:latin typeface="+mn-lt"/>
            </a:endParaRPr>
          </a:p>
          <a:p>
            <a:pPr lvl="1"/>
            <a:r>
              <a:rPr lang="en-US" sz="1000" dirty="0">
                <a:latin typeface="+mn-lt"/>
              </a:rPr>
              <a:t>Social features allow users to follow each other, comment on tracks, like/dislike songs, and share music content.</a:t>
            </a:r>
            <a:endParaRPr lang="en-US" sz="1000" dirty="0">
              <a:latin typeface="+mn-lt"/>
            </a:endParaRPr>
          </a:p>
          <a:p>
            <a:pPr lvl="1"/>
            <a:r>
              <a:rPr lang="en-US" sz="1000" dirty="0">
                <a:latin typeface="+mn-lt"/>
              </a:rPr>
              <a:t>The website provides a seamless user experience with smooth navigation, responsive design, and intuitive controls.</a:t>
            </a:r>
            <a:endParaRPr lang="en-US" sz="1000" dirty="0">
              <a:latin typeface="+mn-lt"/>
            </a:endParaRPr>
          </a:p>
          <a:p>
            <a:pPr lvl="1"/>
            <a:r>
              <a:rPr lang="en-US" sz="1000" dirty="0">
                <a:latin typeface="+mn-lt"/>
              </a:rPr>
              <a:t>Performance optimizations ensure fast loading times and minimal latency, even with a growing database and user base.</a:t>
            </a:r>
            <a:endParaRPr lang="en-US" sz="1000" dirty="0">
              <a:latin typeface="+mn-lt"/>
            </a:endParaRPr>
          </a:p>
          <a:p>
            <a:pPr lvl="1"/>
            <a:r>
              <a:rPr lang="en-US" sz="1000" dirty="0">
                <a:latin typeface="+mn-lt"/>
              </a:rPr>
              <a:t>Security measures protect user data and prevent unauthorized access, ensuring a safe and secure environment for users.</a:t>
            </a:r>
            <a:endParaRPr lang="en-US" sz="1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descr="WhatsApp Image 2024-04-10 at 10.44.46"/>
          <p:cNvPicPr>
            <a:picLocks noChangeAspect="1"/>
          </p:cNvPicPr>
          <p:nvPr/>
        </p:nvPicPr>
        <p:blipFill>
          <a:blip r:embed="rId1"/>
          <a:srcRect t="9993"/>
          <a:stretch>
            <a:fillRect/>
          </a:stretch>
        </p:blipFill>
        <p:spPr>
          <a:xfrm>
            <a:off x="1286510" y="1209675"/>
            <a:ext cx="6426200" cy="3340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descr="WhatsApp Image 2024-04-10 at 10.55.37"/>
          <p:cNvPicPr>
            <a:picLocks noChangeAspect="1"/>
          </p:cNvPicPr>
          <p:nvPr/>
        </p:nvPicPr>
        <p:blipFill>
          <a:blip r:embed="rId1"/>
          <a:srcRect l="4900" t="23704" r="1473" b="12963"/>
          <a:stretch>
            <a:fillRect/>
          </a:stretch>
        </p:blipFill>
        <p:spPr>
          <a:xfrm>
            <a:off x="1423035" y="1267460"/>
            <a:ext cx="6297295" cy="3257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331595" y="1267460"/>
            <a:ext cx="6246495" cy="351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p:cNvPicPr>
            <a:picLocks noChangeAspect="1"/>
          </p:cNvPicPr>
          <p:nvPr/>
        </p:nvPicPr>
        <p:blipFill>
          <a:blip r:embed="rId1"/>
          <a:stretch>
            <a:fillRect/>
          </a:stretch>
        </p:blipFill>
        <p:spPr>
          <a:xfrm>
            <a:off x="1298575" y="1167765"/>
            <a:ext cx="6313805" cy="3551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endParaRPr lang="en-US" sz="1000" dirty="0">
              <a:latin typeface="+mn-lt"/>
            </a:endParaRP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endParaRPr lang="en-US" sz="1000" dirty="0">
              <a:latin typeface="+mn-lt"/>
            </a:endParaRP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endParaRPr lang="en-US" sz="1000" dirty="0">
              <a:latin typeface="+mn-lt"/>
            </a:endParaRPr>
          </a:p>
          <a:p>
            <a:pPr lvl="1"/>
            <a:r>
              <a:rPr lang="en-US" sz="1000" dirty="0">
                <a:latin typeface="+mn-lt"/>
              </a:rPr>
              <a:t>Implement UI enhancements, such as smoother transitions, interactive animations, and intuitive gestures, to enhance usability and engagement.</a:t>
            </a:r>
            <a:endParaRPr lang="en-US" sz="1000" dirty="0">
              <a:latin typeface="+mn-lt"/>
            </a:endParaRP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endParaRPr lang="en-US" sz="1000" dirty="0">
              <a:latin typeface="+mn-lt"/>
            </a:endParaRPr>
          </a:p>
          <a:p>
            <a:pPr lvl="1"/>
            <a:endParaRPr lang="en-US" sz="1000" dirty="0">
              <a:latin typeface="+mn-lt"/>
            </a:endParaRPr>
          </a:p>
          <a:p>
            <a:endParaRPr lang="en-US" sz="10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TextBox 1"/>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endParaRPr lang="en-US" sz="1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endParaRPr lang="en-US" sz="1000" dirty="0">
              <a:latin typeface="+mn-lt"/>
            </a:endParaRPr>
          </a:p>
          <a:p>
            <a:r>
              <a:rPr lang="en-US" sz="1000" dirty="0">
                <a:latin typeface="+mn-lt"/>
              </a:rPr>
              <a:t>1. User Registration and Authentication:</a:t>
            </a:r>
            <a:endParaRPr lang="en-US" sz="1000" dirty="0">
              <a:latin typeface="+mn-lt"/>
            </a:endParaRPr>
          </a:p>
          <a:p>
            <a:pPr lvl="1"/>
            <a:r>
              <a:rPr lang="en-US" sz="1000" dirty="0">
                <a:latin typeface="+mn-lt"/>
              </a:rPr>
              <a:t>Allow users to register accounts securely.</a:t>
            </a:r>
            <a:endParaRPr lang="en-US" sz="1000" dirty="0">
              <a:latin typeface="+mn-lt"/>
            </a:endParaRPr>
          </a:p>
          <a:p>
            <a:pPr lvl="1"/>
            <a:r>
              <a:rPr lang="en-US" sz="1000" dirty="0">
                <a:latin typeface="+mn-lt"/>
              </a:rPr>
              <a:t>Implement authentication mechanisms to ensure user data privacy and security.</a:t>
            </a:r>
            <a:endParaRPr lang="en-US" sz="1000" dirty="0">
              <a:latin typeface="+mn-lt"/>
            </a:endParaRPr>
          </a:p>
          <a:p>
            <a:r>
              <a:rPr lang="en-US" sz="1000" dirty="0">
                <a:latin typeface="+mn-lt"/>
              </a:rPr>
              <a:t>2. Music Library Management:</a:t>
            </a:r>
            <a:endParaRPr lang="en-US" sz="1000" dirty="0">
              <a:latin typeface="+mn-lt"/>
            </a:endParaRPr>
          </a:p>
          <a:p>
            <a:pPr lvl="1"/>
            <a:r>
              <a:rPr lang="en-US" sz="1000" dirty="0">
                <a:latin typeface="+mn-lt"/>
              </a:rPr>
              <a:t>Enable users to upload, organize, and manage their music library.</a:t>
            </a:r>
            <a:endParaRPr lang="en-US" sz="1000" dirty="0">
              <a:latin typeface="+mn-lt"/>
            </a:endParaRPr>
          </a:p>
          <a:p>
            <a:pPr lvl="1"/>
            <a:r>
              <a:rPr lang="en-US" sz="1000" dirty="0">
                <a:latin typeface="+mn-lt"/>
              </a:rPr>
              <a:t>Support various audio file formats for upload and playback.</a:t>
            </a:r>
            <a:endParaRPr lang="en-US" sz="1000" dirty="0">
              <a:latin typeface="+mn-lt"/>
            </a:endParaRPr>
          </a:p>
          <a:p>
            <a:r>
              <a:rPr lang="en-US" sz="1000" dirty="0">
                <a:latin typeface="+mn-lt"/>
              </a:rPr>
              <a:t>3. Music Discovery:</a:t>
            </a:r>
            <a:endParaRPr lang="en-US" sz="1000" dirty="0">
              <a:latin typeface="+mn-lt"/>
            </a:endParaRPr>
          </a:p>
          <a:p>
            <a:pPr lvl="1"/>
            <a:r>
              <a:rPr lang="en-US" sz="1000" dirty="0">
                <a:latin typeface="+mn-lt"/>
              </a:rPr>
              <a:t>Implement recommendation algorithms to suggest music based on user preferences, browsing history, and listening habits.</a:t>
            </a:r>
            <a:endParaRPr lang="en-US" sz="1000" dirty="0">
              <a:latin typeface="+mn-lt"/>
            </a:endParaRPr>
          </a:p>
          <a:p>
            <a:pPr lvl="1"/>
            <a:r>
              <a:rPr lang="en-US" sz="1000" dirty="0">
                <a:latin typeface="+mn-lt"/>
              </a:rPr>
              <a:t>Provide browsing capabilities such as genre-based exploration, artist profiles, and trending tracks.</a:t>
            </a:r>
            <a:endParaRPr lang="en-US" sz="1000" dirty="0">
              <a:latin typeface="+mn-lt"/>
            </a:endParaRPr>
          </a:p>
          <a:p>
            <a:r>
              <a:rPr lang="en-US" sz="1000" dirty="0">
                <a:latin typeface="+mn-lt"/>
              </a:rPr>
              <a:t>4. Streaming and Playback:</a:t>
            </a:r>
            <a:endParaRPr lang="en-US" sz="1000" dirty="0">
              <a:latin typeface="+mn-lt"/>
            </a:endParaRPr>
          </a:p>
          <a:p>
            <a:pPr lvl="1"/>
            <a:r>
              <a:rPr lang="en-US" sz="1000" dirty="0">
                <a:latin typeface="+mn-lt"/>
              </a:rPr>
              <a:t>Enable smooth streaming and playback of music tracks with minimal buffering.</a:t>
            </a:r>
            <a:endParaRPr lang="en-US" sz="1000" dirty="0">
              <a:latin typeface="+mn-lt"/>
            </a:endParaRPr>
          </a:p>
          <a:p>
            <a:pPr lvl="1"/>
            <a:r>
              <a:rPr lang="en-US" sz="1000" dirty="0">
                <a:latin typeface="+mn-lt"/>
              </a:rPr>
              <a:t>Implement controls for play, pause, skip, and volume adjustment.</a:t>
            </a:r>
            <a:endParaRPr lang="en-US" sz="1000" dirty="0">
              <a:latin typeface="+mn-lt"/>
            </a:endParaRPr>
          </a:p>
          <a:p>
            <a:pPr lvl="1"/>
            <a:r>
              <a:rPr lang="en-US" sz="1000" dirty="0">
                <a:latin typeface="+mn-lt"/>
              </a:rPr>
              <a:t>Support features like repeat, shuffle, and creating playlists.</a:t>
            </a:r>
            <a:endParaRPr lang="en-US" sz="1000" dirty="0">
              <a:latin typeface="+mn-lt"/>
            </a:endParaRPr>
          </a:p>
          <a:p>
            <a:r>
              <a:rPr lang="en-US" sz="1000" dirty="0">
                <a:latin typeface="+mn-lt"/>
              </a:rPr>
              <a:t>5. Search Functionality:</a:t>
            </a:r>
            <a:endParaRPr lang="en-US" sz="1000" dirty="0">
              <a:latin typeface="+mn-lt"/>
            </a:endParaRPr>
          </a:p>
          <a:p>
            <a:pPr lvl="1"/>
            <a:r>
              <a:rPr lang="en-US" sz="1000" dirty="0">
                <a:latin typeface="+mn-lt"/>
              </a:rPr>
              <a:t>Implement a robust search feature allowing users to find specific songs, albums, artists, or genres quickly.</a:t>
            </a:r>
            <a:endParaRPr lang="en-US" sz="1000" dirty="0">
              <a:latin typeface="+mn-lt"/>
            </a:endParaRPr>
          </a:p>
          <a:p>
            <a:r>
              <a:rPr lang="en-US" sz="1000" dirty="0">
                <a:latin typeface="+mn-lt"/>
              </a:rPr>
              <a:t>6. Social Features:</a:t>
            </a:r>
            <a:endParaRPr lang="en-US" sz="1000" dirty="0">
              <a:latin typeface="+mn-lt"/>
            </a:endParaRPr>
          </a:p>
          <a:p>
            <a:pPr lvl="1"/>
            <a:r>
              <a:rPr lang="en-US" sz="1000" dirty="0">
                <a:latin typeface="+mn-lt"/>
              </a:rPr>
              <a:t>Enable users to share their favorite tracks, playlists, and recommendations with friends.</a:t>
            </a:r>
            <a:endParaRPr lang="en-US" sz="1000" dirty="0">
              <a:latin typeface="+mn-lt"/>
            </a:endParaRPr>
          </a:p>
          <a:p>
            <a:pPr lvl="1"/>
            <a:r>
              <a:rPr lang="en-US" sz="1000" dirty="0">
                <a:latin typeface="+mn-lt"/>
              </a:rPr>
              <a:t>Implement social features like following other users, commenting on tracks, and liking/disliking songs.</a:t>
            </a:r>
            <a:endParaRPr lang="en-US" sz="1000" dirty="0">
              <a:latin typeface="+mn-lt"/>
            </a:endParaRPr>
          </a:p>
          <a:p>
            <a:endParaRPr lang="en-US" sz="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endParaRPr lang="en-US" sz="1000" dirty="0">
              <a:latin typeface="+mn-lt"/>
            </a:endParaRPr>
          </a:p>
          <a:p>
            <a:pPr lvl="1"/>
            <a:r>
              <a:rPr lang="en-US" sz="1000" dirty="0">
                <a:latin typeface="+mn-lt"/>
              </a:rPr>
              <a:t>Create an intuitive and visually appealing user interface (UI) with responsive design to ensure compatibility across devices.</a:t>
            </a:r>
            <a:endParaRPr lang="en-US" sz="1000" dirty="0">
              <a:latin typeface="+mn-lt"/>
            </a:endParaRPr>
          </a:p>
          <a:p>
            <a:pPr lvl="1"/>
            <a:r>
              <a:rPr lang="en-US" sz="1000" dirty="0">
                <a:latin typeface="+mn-lt"/>
              </a:rPr>
              <a:t>Ensure accessibility and usability for users with diverse needs.</a:t>
            </a:r>
            <a:endParaRPr lang="en-US" sz="1000" dirty="0">
              <a:latin typeface="+mn-lt"/>
            </a:endParaRPr>
          </a:p>
          <a:p>
            <a:r>
              <a:rPr lang="en-US" sz="1000" dirty="0">
                <a:latin typeface="+mn-lt"/>
              </a:rPr>
              <a:t>9. Performance and Scalability:</a:t>
            </a:r>
            <a:endParaRPr lang="en-US" sz="1000" dirty="0">
              <a:latin typeface="+mn-lt"/>
            </a:endParaRPr>
          </a:p>
          <a:p>
            <a:pPr lvl="1"/>
            <a:r>
              <a:rPr lang="en-US" sz="1000" dirty="0">
                <a:latin typeface="+mn-lt"/>
              </a:rPr>
              <a:t>Optimize application performance to minimize latency and ensure smooth user interactions.</a:t>
            </a:r>
            <a:endParaRPr lang="en-US" sz="1000" dirty="0">
              <a:latin typeface="+mn-lt"/>
            </a:endParaRPr>
          </a:p>
          <a:p>
            <a:pPr lvl="1"/>
            <a:r>
              <a:rPr lang="en-US" sz="1000" dirty="0">
                <a:latin typeface="+mn-lt"/>
              </a:rPr>
              <a:t>Design the application architecture to scale efficiently as the user base and content library grow.</a:t>
            </a:r>
            <a:endParaRPr lang="en-US" sz="1000" dirty="0">
              <a:latin typeface="+mn-lt"/>
            </a:endParaRPr>
          </a:p>
          <a:p>
            <a:r>
              <a:rPr lang="en-US" sz="1000" dirty="0">
                <a:latin typeface="+mn-lt"/>
              </a:rPr>
              <a:t>10. Security:</a:t>
            </a:r>
            <a:endParaRPr lang="en-US" sz="1000" dirty="0">
              <a:latin typeface="+mn-lt"/>
            </a:endParaRPr>
          </a:p>
          <a:p>
            <a:pPr lvl="1"/>
            <a:r>
              <a:rPr lang="en-US" sz="1000" dirty="0">
                <a:latin typeface="+mn-lt"/>
              </a:rPr>
              <a:t>Implement measures to protect user data, prevent unauthorized access, and secure communication between the client and server.</a:t>
            </a:r>
            <a:endParaRPr lang="en-US" sz="1000" dirty="0">
              <a:latin typeface="+mn-lt"/>
            </a:endParaRPr>
          </a:p>
          <a:p>
            <a:pPr lvl="1"/>
            <a:r>
              <a:rPr lang="en-US" sz="1000" dirty="0">
                <a:latin typeface="+mn-lt"/>
              </a:rPr>
              <a:t>Apply best practices for data encryption, secure authentication, and protection against common security threats like XSS and CSRF attacks.</a:t>
            </a:r>
            <a:endParaRPr lang="en-US" sz="1000" dirty="0">
              <a:latin typeface="+mn-lt"/>
            </a:endParaRPr>
          </a:p>
          <a:p>
            <a:r>
              <a:rPr lang="en-US" sz="1000" dirty="0">
                <a:latin typeface="+mn-lt"/>
              </a:rPr>
              <a:t>11. Testing and Quality Assurance:</a:t>
            </a:r>
            <a:endParaRPr lang="en-US" sz="1000" dirty="0">
              <a:latin typeface="+mn-lt"/>
            </a:endParaRPr>
          </a:p>
          <a:p>
            <a:pPr lvl="1"/>
            <a:r>
              <a:rPr lang="en-US" sz="1000" dirty="0">
                <a:latin typeface="+mn-lt"/>
              </a:rPr>
              <a:t>Conduct thorough testing to ensure the functionality, performance, and security of the application.</a:t>
            </a:r>
            <a:endParaRPr lang="en-US" sz="1000" dirty="0">
              <a:latin typeface="+mn-lt"/>
            </a:endParaRPr>
          </a:p>
          <a:p>
            <a:pPr lvl="1"/>
            <a:r>
              <a:rPr lang="en-US" sz="1000" dirty="0">
                <a:latin typeface="+mn-lt"/>
              </a:rPr>
              <a:t>Implement automated testing procedures and perform manual testing to identify and resolve any issues.</a:t>
            </a:r>
            <a:endParaRPr lang="en-US" sz="1000" dirty="0">
              <a:latin typeface="+mn-lt"/>
            </a:endParaRPr>
          </a:p>
          <a:p>
            <a:r>
              <a:rPr lang="en-US" sz="1000" dirty="0">
                <a:latin typeface="+mn-lt"/>
              </a:rPr>
              <a:t>Deployment and Maintenance:</a:t>
            </a:r>
            <a:endParaRPr lang="en-US" sz="1000" dirty="0">
              <a:latin typeface="+mn-lt"/>
            </a:endParaRPr>
          </a:p>
          <a:p>
            <a:pPr lvl="1"/>
            <a:r>
              <a:rPr lang="en-US" sz="1000" dirty="0">
                <a:latin typeface="+mn-lt"/>
              </a:rPr>
              <a:t>Deploy the application on a reliable hosting platform, ensuring high availability and scalability.</a:t>
            </a:r>
            <a:endParaRPr lang="en-US" sz="1000" dirty="0">
              <a:latin typeface="+mn-lt"/>
            </a:endParaRPr>
          </a:p>
          <a:p>
            <a:pPr lvl="1"/>
            <a:r>
              <a:rPr lang="en-US" sz="1000" dirty="0">
                <a:latin typeface="+mn-lt"/>
              </a:rPr>
              <a:t>Provide ongoing maintenance and support to address bugs, add new features, and incorporate user feedback.</a:t>
            </a:r>
            <a:endParaRPr lang="en-US" sz="1000" dirty="0">
              <a:latin typeface="+mn-lt"/>
            </a:endParaRPr>
          </a:p>
          <a:p>
            <a:endParaRPr lang="en-US" sz="1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endParaRPr lang="en-US" sz="1000" dirty="0">
              <a:latin typeface="+mn-lt"/>
            </a:endParaRPr>
          </a:p>
          <a:p>
            <a:pPr lvl="1"/>
            <a:r>
              <a:rPr lang="en-US" sz="1000" dirty="0">
                <a:latin typeface="+mn-lt"/>
              </a:rPr>
              <a:t>HTML templates are utilized to create different pages such as the homepage, artist profiles, album pages, and user dashboard.</a:t>
            </a:r>
            <a:endParaRPr lang="en-US" sz="1000" dirty="0">
              <a:latin typeface="+mn-lt"/>
            </a:endParaRPr>
          </a:p>
          <a:p>
            <a:pPr lvl="1"/>
            <a:r>
              <a:rPr lang="en-US" sz="1000" dirty="0">
                <a:latin typeface="+mn-lt"/>
              </a:rPr>
              <a:t>CSS is used to style various elements including fonts, colors, layout, and responsiveness for different screen sizes.</a:t>
            </a:r>
            <a:endParaRPr lang="en-US" sz="1000" dirty="0">
              <a:latin typeface="+mn-lt"/>
            </a:endParaRPr>
          </a:p>
          <a:p>
            <a:pPr lvl="1"/>
            <a:r>
              <a:rPr lang="en-US" sz="1000" dirty="0">
                <a:latin typeface="+mn-lt"/>
              </a:rPr>
              <a:t>Components like navigation bars, search bars, and player controls are designed and styled using HTML and CSS.</a:t>
            </a:r>
            <a:endParaRPr lang="en-US" sz="1000" dirty="0">
              <a:latin typeface="+mn-lt"/>
            </a:endParaRP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endParaRPr lang="en-US" sz="1000" dirty="0">
              <a:latin typeface="+mn-lt"/>
            </a:endParaRPr>
          </a:p>
          <a:p>
            <a:pPr lvl="1"/>
            <a:r>
              <a:rPr lang="en-US" sz="1000" dirty="0">
                <a:latin typeface="+mn-lt"/>
              </a:rPr>
              <a:t>Django provides features such as URL routing, view functions, models, and templates rendering, facilitating rapid development and clean code organization.</a:t>
            </a:r>
            <a:endParaRPr lang="en-US" sz="1000" dirty="0">
              <a:latin typeface="+mn-lt"/>
            </a:endParaRPr>
          </a:p>
          <a:p>
            <a:pPr lvl="1"/>
            <a:r>
              <a:rPr lang="en-US" sz="1000" dirty="0">
                <a:latin typeface="+mn-lt"/>
              </a:rPr>
              <a:t>Models are created to represent database tables for entities such as users, artists, albums, songs, playlists, and user interactions.</a:t>
            </a:r>
            <a:endParaRPr lang="en-US" sz="1000" dirty="0">
              <a:latin typeface="+mn-lt"/>
            </a:endParaRPr>
          </a:p>
          <a:p>
            <a:pPr lvl="1"/>
            <a:r>
              <a:rPr lang="en-US" sz="1000" dirty="0">
                <a:latin typeface="+mn-lt"/>
              </a:rPr>
              <a:t>Views are implemented to handle user requests, interact with the database, and render HTML templates.</a:t>
            </a:r>
            <a:endParaRPr lang="en-US" sz="1000" dirty="0">
              <a:latin typeface="+mn-lt"/>
            </a:endParaRPr>
          </a:p>
          <a:p>
            <a:pPr lvl="1"/>
            <a:r>
              <a:rPr lang="en-US" sz="1000" dirty="0">
                <a:latin typeface="+mn-lt"/>
              </a:rPr>
              <a:t>Django's built-in authentication system is utilized for user registration, login, and authentication functionalities.</a:t>
            </a:r>
            <a:endParaRPr lang="en-US" sz="1000" dirty="0">
              <a:latin typeface="+mn-lt"/>
            </a:endParaRP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endParaRPr lang="en-US" sz="1000" dirty="0">
              <a:latin typeface="+mn-lt"/>
            </a:endParaRPr>
          </a:p>
          <a:p>
            <a:pPr lvl="1"/>
            <a:r>
              <a:rPr lang="en-US" sz="1000" dirty="0">
                <a:latin typeface="+mn-lt"/>
              </a:rPr>
              <a:t>A relational database management system (such as SQLite, PostgreSQL, or MySQL) is chosen to store data related to users, music tracks, playlists, and other entities.</a:t>
            </a:r>
            <a:endParaRPr lang="en-US" sz="1000" dirty="0">
              <a:latin typeface="+mn-lt"/>
            </a:endParaRPr>
          </a:p>
          <a:p>
            <a:pPr lvl="1"/>
            <a:r>
              <a:rPr lang="en-US" sz="1000" dirty="0">
                <a:latin typeface="+mn-lt"/>
              </a:rPr>
              <a:t>Database migrations are managed using Django's built-in migration tool to keep the database schema in sync with the changes in models.</a:t>
            </a:r>
            <a:endParaRPr lang="en-US" sz="1000" dirty="0">
              <a:latin typeface="+mn-lt"/>
            </a:endParaRPr>
          </a:p>
          <a:p>
            <a:endParaRPr lang="en-US" sz="1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endParaRPr lang="en-US" sz="1000" dirty="0">
              <a:latin typeface="+mn-lt"/>
            </a:endParaRPr>
          </a:p>
          <a:p>
            <a:pPr lvl="1"/>
            <a:r>
              <a:rPr lang="en-US" sz="1000" dirty="0">
                <a:latin typeface="+mn-lt"/>
              </a:rPr>
              <a:t>File uploads or links to audio files are stored in a designated location or as URLs, and references to these files are maintained in the database.</a:t>
            </a:r>
            <a:endParaRPr lang="en-US" sz="1000" dirty="0">
              <a:latin typeface="+mn-lt"/>
            </a:endParaRPr>
          </a:p>
          <a:p>
            <a:pPr lvl="1"/>
            <a:r>
              <a:rPr lang="en-US" sz="1000" dirty="0">
                <a:latin typeface="+mn-lt"/>
              </a:rPr>
              <a:t>Integration with external APIs (such as music metadata providers or streaming platforms) may be implemented to fetch additional information about artists, albums, or tracks.</a:t>
            </a:r>
            <a:endParaRPr lang="en-US" sz="1000" dirty="0">
              <a:latin typeface="+mn-lt"/>
            </a:endParaRP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endParaRPr lang="en-US" sz="1000" dirty="0">
              <a:latin typeface="+mn-lt"/>
            </a:endParaRPr>
          </a:p>
          <a:p>
            <a:pPr lvl="1"/>
            <a:r>
              <a:rPr lang="en-US" sz="1000" dirty="0">
                <a:latin typeface="+mn-lt"/>
              </a:rPr>
              <a:t>Features for browsing music content, searching for specific tracks or artists, and discovering new music based on genres or recommendations are implemented.</a:t>
            </a:r>
            <a:endParaRPr lang="en-US" sz="1000" dirty="0">
              <a:latin typeface="+mn-lt"/>
            </a:endParaRPr>
          </a:p>
          <a:p>
            <a:pPr lvl="1"/>
            <a:r>
              <a:rPr lang="en-US" sz="1000" dirty="0">
                <a:latin typeface="+mn-lt"/>
              </a:rPr>
              <a:t>Users can create, edit, and delete playlists, add songs to their playlists, and manage their music library.</a:t>
            </a:r>
            <a:endParaRPr lang="en-US" sz="1000" dirty="0">
              <a:latin typeface="+mn-lt"/>
            </a:endParaRPr>
          </a:p>
          <a:p>
            <a:pPr lvl="1"/>
            <a:r>
              <a:rPr lang="en-US" sz="1000" dirty="0">
                <a:latin typeface="+mn-lt"/>
              </a:rPr>
              <a:t>Social features such as following other users, liking or commenting on tracks, and sharing music content may be included to enhance user engagement.</a:t>
            </a:r>
            <a:endParaRPr lang="en-US" sz="1000" dirty="0">
              <a:latin typeface="+mn-lt"/>
            </a:endParaRP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endParaRPr lang="en-US" sz="1000" dirty="0">
              <a:latin typeface="+mn-lt"/>
            </a:endParaRPr>
          </a:p>
          <a:p>
            <a:pPr lvl="1"/>
            <a:r>
              <a:rPr lang="en-US" sz="1000" dirty="0">
                <a:latin typeface="+mn-lt"/>
              </a:rPr>
              <a:t>User passwords are securely hashed using strong cryptographic algorithms to protect user accounts.</a:t>
            </a:r>
            <a:endParaRPr lang="en-US" sz="1000" dirty="0">
              <a:latin typeface="+mn-lt"/>
            </a:endParaRPr>
          </a:p>
          <a:p>
            <a:pPr lvl="1"/>
            <a:r>
              <a:rPr lang="en-US" sz="1000" dirty="0">
                <a:latin typeface="+mn-lt"/>
              </a:rPr>
              <a:t>Access control mechanisms are implemented to restrict certain functionalities or content based on user roles and permissions.</a:t>
            </a:r>
            <a:endParaRPr lang="en-US" sz="1000" dirty="0">
              <a:latin typeface="+mn-lt"/>
            </a:endParaRP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endParaRPr lang="en-US" sz="1000" dirty="0">
              <a:latin typeface="+mn-lt"/>
            </a:endParaRPr>
          </a:p>
          <a:p>
            <a:pPr lvl="1"/>
            <a:r>
              <a:rPr lang="en-US" sz="1000" dirty="0">
                <a:latin typeface="+mn-lt"/>
              </a:rPr>
              <a:t>Deployment configurations and settings are adjusted to ensure proper functioning in a production environment.</a:t>
            </a:r>
            <a:endParaRPr lang="en-US" sz="1000" dirty="0">
              <a:latin typeface="+mn-lt"/>
            </a:endParaRPr>
          </a:p>
          <a:p>
            <a:pPr lvl="1"/>
            <a:r>
              <a:rPr lang="en-US" sz="1000" dirty="0">
                <a:latin typeface="+mn-lt"/>
              </a:rPr>
              <a:t>Continuous integration and deployment (CI/CD) pipelines may be set up to automate the deployment process and ensure smooth updates.</a:t>
            </a:r>
            <a:endParaRPr lang="en-US" sz="1000" dirty="0">
              <a:latin typeface="+mn-lt"/>
            </a:endParaRPr>
          </a:p>
          <a:p>
            <a:endParaRPr lang="en-US" sz="1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endParaRPr lang="en-US" sz="900" dirty="0"/>
          </a:p>
          <a:p>
            <a:pPr lvl="1"/>
            <a:r>
              <a:rPr lang="en-US" sz="900" dirty="0"/>
              <a:t>Passwords are hashed for security, and users receive confirmation emails for account verification.</a:t>
            </a:r>
            <a:endParaRPr lang="en-US" sz="900" dirty="0"/>
          </a:p>
          <a:p>
            <a:r>
              <a:rPr lang="en-US" sz="900" b="1" dirty="0"/>
              <a:t>Homepage and Navigation:</a:t>
            </a:r>
            <a:endParaRPr lang="en-US" sz="900" dirty="0"/>
          </a:p>
          <a:p>
            <a:pPr lvl="1"/>
            <a:r>
              <a:rPr lang="en-US" sz="900" dirty="0"/>
              <a:t>The homepage displays featured artists, trending tracks, and recently added albums.</a:t>
            </a:r>
            <a:endParaRPr lang="en-US" sz="900" dirty="0"/>
          </a:p>
          <a:p>
            <a:pPr lvl="1"/>
            <a:r>
              <a:rPr lang="en-US" sz="900" dirty="0"/>
              <a:t>Navigation bars and search functionality allow users to explore different sections of the website easily.</a:t>
            </a:r>
            <a:endParaRPr lang="en-US" sz="900" dirty="0"/>
          </a:p>
          <a:p>
            <a:r>
              <a:rPr lang="en-US" sz="900" b="1" dirty="0"/>
              <a:t>Artist Profiles and Albums:</a:t>
            </a:r>
            <a:endParaRPr lang="en-US" sz="900" dirty="0"/>
          </a:p>
          <a:p>
            <a:pPr lvl="1"/>
            <a:r>
              <a:rPr lang="en-US" sz="900" dirty="0"/>
              <a:t>Each artist has a dedicated profile page showcasing their biography, discography, and popular tracks.</a:t>
            </a:r>
            <a:endParaRPr lang="en-US" sz="900" dirty="0"/>
          </a:p>
          <a:p>
            <a:pPr lvl="1"/>
            <a:r>
              <a:rPr lang="en-US" sz="900" dirty="0"/>
              <a:t>Users can browse through albums, view </a:t>
            </a:r>
            <a:r>
              <a:rPr lang="en-US" sz="900" dirty="0" err="1"/>
              <a:t>tracklists</a:t>
            </a:r>
            <a:r>
              <a:rPr lang="en-US" sz="900" dirty="0"/>
              <a:t>, and listen to previews.</a:t>
            </a:r>
            <a:endParaRPr lang="en-US" sz="900" dirty="0"/>
          </a:p>
          <a:p>
            <a:r>
              <a:rPr lang="en-US" sz="900" b="1" dirty="0"/>
              <a:t>Music Library Management:</a:t>
            </a:r>
            <a:endParaRPr lang="en-US" sz="900" dirty="0"/>
          </a:p>
          <a:p>
            <a:pPr lvl="1"/>
            <a:r>
              <a:rPr lang="en-US" sz="900" dirty="0"/>
              <a:t>Registered users have access to their personalized music libraries.</a:t>
            </a:r>
            <a:endParaRPr lang="en-US" sz="900" dirty="0"/>
          </a:p>
          <a:p>
            <a:pPr lvl="1"/>
            <a:r>
              <a:rPr lang="en-US" sz="900" dirty="0"/>
              <a:t>They can upload their music files, create playlists, and organize their collections.</a:t>
            </a:r>
            <a:endParaRPr lang="en-US" sz="900" dirty="0"/>
          </a:p>
          <a:p>
            <a:r>
              <a:rPr lang="en-US" sz="900" b="1" dirty="0"/>
              <a:t>Music Discovery and Recommendations:</a:t>
            </a:r>
            <a:endParaRPr lang="en-US" sz="900" dirty="0"/>
          </a:p>
          <a:p>
            <a:pPr lvl="1"/>
            <a:r>
              <a:rPr lang="en-US" sz="900" dirty="0"/>
              <a:t>The website suggests music based on user preferences, browsing history, and listening habits.</a:t>
            </a:r>
            <a:endParaRPr lang="en-US" sz="900" dirty="0"/>
          </a:p>
          <a:p>
            <a:pPr lvl="1"/>
            <a:r>
              <a:rPr lang="en-US" sz="900" dirty="0"/>
              <a:t>Recommendations include similar artists, related albums, and personalized playlists.</a:t>
            </a:r>
            <a:endParaRPr lang="en-US" sz="900" dirty="0"/>
          </a:p>
          <a:p>
            <a:r>
              <a:rPr lang="en-US" sz="900" b="1" dirty="0"/>
              <a:t>Streaming and Playback:</a:t>
            </a:r>
            <a:endParaRPr lang="en-US" sz="900" dirty="0"/>
          </a:p>
          <a:p>
            <a:pPr lvl="1"/>
            <a:r>
              <a:rPr lang="en-US" sz="900" dirty="0"/>
              <a:t>Users can stream music tracks directly on the website with a built-in audio player.</a:t>
            </a:r>
            <a:endParaRPr lang="en-US" sz="900" dirty="0"/>
          </a:p>
          <a:p>
            <a:pPr lvl="1"/>
            <a:r>
              <a:rPr lang="en-US" sz="900" dirty="0"/>
              <a:t>Playback controls allow users to play, pause, skip tracks, adjust volume, and toggle shuffle/repeat modes.</a:t>
            </a:r>
            <a:endParaRPr lang="en-US" sz="900" dirty="0"/>
          </a:p>
          <a:p>
            <a:r>
              <a:rPr lang="en-US" sz="900" b="1" dirty="0"/>
              <a:t>Social Features:</a:t>
            </a:r>
            <a:endParaRPr lang="en-US" sz="900" dirty="0"/>
          </a:p>
          <a:p>
            <a:pPr lvl="1"/>
            <a:r>
              <a:rPr lang="en-US" sz="900" dirty="0"/>
              <a:t>Users can follow other members, discover their playlists, and share music recommendations.</a:t>
            </a:r>
            <a:endParaRPr lang="en-US" sz="900" dirty="0"/>
          </a:p>
          <a:p>
            <a:pPr lvl="1"/>
            <a:r>
              <a:rPr lang="en-US" sz="900" dirty="0"/>
              <a:t>Social interactions like commenting on tracks, liking/disliking songs, and reposting content enhance user engagement.</a:t>
            </a:r>
            <a:endParaRPr lang="en-US" sz="900" dirty="0"/>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endParaRPr lang="en-US" sz="900" dirty="0"/>
          </a:p>
          <a:p>
            <a:pPr lvl="1"/>
            <a:r>
              <a:rPr lang="en-US" sz="900" dirty="0"/>
              <a:t>Accessibility features are implemented to accommodate users with disabilities, including screen readers and keyboard navigation.</a:t>
            </a:r>
            <a:endParaRPr lang="en-US" sz="900" dirty="0"/>
          </a:p>
          <a:p>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endParaRPr lang="en-US" sz="1000" dirty="0">
              <a:latin typeface="+mn-lt"/>
            </a:endParaRPr>
          </a:p>
          <a:p>
            <a:pPr lvl="1"/>
            <a:r>
              <a:rPr lang="en-US" sz="1000" dirty="0">
                <a:latin typeface="+mn-lt"/>
              </a:rPr>
              <a:t>Database queries are optimized to minimize latency and improve website performance.</a:t>
            </a:r>
            <a:endParaRPr lang="en-US" sz="1000" dirty="0">
              <a:latin typeface="+mn-lt"/>
            </a:endParaRP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endParaRPr lang="en-US" sz="1000" dirty="0">
              <a:latin typeface="+mn-lt"/>
            </a:endParaRPr>
          </a:p>
          <a:p>
            <a:pPr lvl="1"/>
            <a:r>
              <a:rPr lang="en-US" sz="1000" dirty="0">
                <a:latin typeface="+mn-lt"/>
              </a:rPr>
              <a:t>Measures include HTTPS encryption, CSRF protection, input validation, and secure password storage.</a:t>
            </a:r>
            <a:endParaRPr lang="en-US" sz="1000" dirty="0">
              <a:latin typeface="+mn-lt"/>
            </a:endParaRP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endParaRPr lang="en-US" sz="1000" dirty="0">
              <a:latin typeface="+mn-lt"/>
            </a:endParaRPr>
          </a:p>
          <a:p>
            <a:pPr lvl="1"/>
            <a:r>
              <a:rPr lang="en-US" sz="1000" dirty="0">
                <a:latin typeface="+mn-lt"/>
              </a:rPr>
              <a:t>Deployment configurations are optimized for performance, and monitoring tools are implemented to track website metrics.</a:t>
            </a:r>
            <a:endParaRPr lang="en-US" sz="1000" dirty="0">
              <a:latin typeface="+mn-lt"/>
            </a:endParaRPr>
          </a:p>
          <a:p>
            <a:endParaRPr lang="en-US" sz="10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15333</Words>
  <Application>WPS Presentation</Application>
  <PresentationFormat>On-screen Show (16:9)</PresentationFormat>
  <Paragraphs>241</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PowerPoint 演示文稿</vt:lpstr>
      <vt:lpstr>Project Overview</vt:lpstr>
      <vt:lpstr>PowerPoint 演示文稿</vt:lpstr>
      <vt:lpstr>Proposed Solution</vt:lpstr>
      <vt:lpstr>PowerPoint 演示文稿</vt:lpstr>
      <vt:lpstr>Technology Used</vt:lpstr>
      <vt:lpstr>Modelling &amp; Results</vt:lpstr>
      <vt:lpstr>PowerPoint 演示文稿</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29</cp:revision>
  <dcterms:created xsi:type="dcterms:W3CDTF">2024-04-08T08:36:00Z</dcterms:created>
  <dcterms:modified xsi:type="dcterms:W3CDTF">2024-04-10T05:28:55Z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7AC96F66B7B64A7BA96F4AD2F23713DE_13</vt:lpwstr>
  </property>
  <property fmtid="{D5CDD505-2E9C-101B-9397-08002B2CF9AE}" pid="4" name="KSOProductBuildVer">
    <vt:lpwstr>1033-12.2.0.16731</vt:lpwstr>
  </property>
</Properties>
</file>