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hXqszg3RhzYSlDB67yLUnYZ57A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 txBox="1"/>
          <p:nvPr>
            <p:ph idx="12" type="sldNum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 type="obj">
  <p:cSld name="OBJECT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title"/>
          </p:nvPr>
        </p:nvSpPr>
        <p:spPr>
          <a:xfrm>
            <a:off x="3224905" y="2900766"/>
            <a:ext cx="2694189" cy="513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rgbClr val="E46B0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body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title"/>
          </p:nvPr>
        </p:nvSpPr>
        <p:spPr>
          <a:xfrm>
            <a:off x="3224905" y="2900766"/>
            <a:ext cx="2694189" cy="513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rgbClr val="E46B0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3224905" y="2900766"/>
            <a:ext cx="2694189" cy="513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rgbClr val="E46B0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0" y="1062035"/>
            <a:ext cx="9143981" cy="107949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0"/>
          <p:cNvSpPr txBox="1"/>
          <p:nvPr>
            <p:ph type="title"/>
          </p:nvPr>
        </p:nvSpPr>
        <p:spPr>
          <a:xfrm>
            <a:off x="3224905" y="2900766"/>
            <a:ext cx="2694189" cy="513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E46B0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0"/>
          <p:cNvSpPr txBox="1"/>
          <p:nvPr>
            <p:ph idx="1" type="body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0.jpg"/><Relationship Id="rId5" Type="http://schemas.openxmlformats.org/officeDocument/2006/relationships/image" Target="../media/image3.jpg"/><Relationship Id="rId6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hyperlink" Target="mailto:my_mail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/>
          <p:nvPr>
            <p:ph type="title"/>
          </p:nvPr>
        </p:nvSpPr>
        <p:spPr>
          <a:xfrm>
            <a:off x="380990" y="3330346"/>
            <a:ext cx="8381999" cy="505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>
                <a:solidFill>
                  <a:srgbClr val="5F497A"/>
                </a:solidFill>
              </a:rPr>
              <a:t>Телеграм бот для пошуку вакансій</a:t>
            </a:r>
            <a:endParaRPr>
              <a:solidFill>
                <a:srgbClr val="5F497A"/>
              </a:solidFill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6232512" y="5302105"/>
            <a:ext cx="2911469" cy="15558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7070711" y="76199"/>
            <a:ext cx="1909758" cy="190817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1"/>
          <p:cNvGrpSpPr/>
          <p:nvPr/>
        </p:nvGrpSpPr>
        <p:grpSpPr>
          <a:xfrm>
            <a:off x="0" y="0"/>
            <a:ext cx="9143981" cy="2168519"/>
            <a:chOff x="0" y="0"/>
            <a:chExt cx="9143981" cy="2168519"/>
          </a:xfrm>
        </p:grpSpPr>
        <p:sp>
          <p:nvSpPr>
            <p:cNvPr id="53" name="Google Shape;53;p1"/>
            <p:cNvSpPr/>
            <p:nvPr/>
          </p:nvSpPr>
          <p:spPr>
            <a:xfrm>
              <a:off x="0" y="0"/>
              <a:ext cx="5645138" cy="206057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0" y="2060570"/>
              <a:ext cx="9143981" cy="10794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1"/>
          <p:cNvSpPr txBox="1"/>
          <p:nvPr/>
        </p:nvSpPr>
        <p:spPr>
          <a:xfrm>
            <a:off x="323849" y="4887143"/>
            <a:ext cx="5676900" cy="453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КМ-73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uk-UA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Малайреу Маріанна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3943338" y="6368277"/>
            <a:ext cx="847090" cy="228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400">
                <a:solidFill>
                  <a:srgbClr val="233F60"/>
                </a:solidFill>
                <a:latin typeface="Arial"/>
                <a:ea typeface="Arial"/>
                <a:cs typeface="Arial"/>
                <a:sym typeface="Arial"/>
              </a:rPr>
              <a:t>Київ 2020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838200" y="2349070"/>
            <a:ext cx="7663480" cy="1041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5080" rtl="0" algn="ctr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800">
                <a:solidFill>
                  <a:srgbClr val="233F60"/>
                </a:solidFill>
                <a:latin typeface="Arial"/>
                <a:ea typeface="Arial"/>
                <a:cs typeface="Arial"/>
                <a:sym typeface="Arial"/>
              </a:rPr>
              <a:t>НТУУ «Київський політехнічний інститут імені Ігоря Сікорського»</a:t>
            </a:r>
            <a:endParaRPr/>
          </a:p>
          <a:p>
            <a:pPr indent="0" lvl="0" marL="12700" marR="5080" rtl="0" algn="ctr">
              <a:lnSpc>
                <a:spcPct val="91666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b="1" lang="uk-UA" sz="1800">
                <a:solidFill>
                  <a:srgbClr val="233F60"/>
                </a:solidFill>
                <a:latin typeface="Arial"/>
                <a:ea typeface="Arial"/>
                <a:cs typeface="Arial"/>
                <a:sym typeface="Arial"/>
              </a:rPr>
              <a:t>  Кафедра Прикладної математики</a:t>
            </a:r>
            <a:endParaRPr/>
          </a:p>
          <a:p>
            <a:pPr indent="0" lvl="0" marL="12700" marR="5080" rtl="0" algn="l">
              <a:lnSpc>
                <a:spcPct val="91666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33F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91666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73025" y="102596"/>
            <a:ext cx="43896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solidFill>
                  <a:srgbClr val="5F497A"/>
                </a:solidFill>
              </a:rPr>
              <a:t>Актуальність проблеми</a:t>
            </a:r>
            <a:endParaRPr sz="2800">
              <a:solidFill>
                <a:srgbClr val="5F497A"/>
              </a:solidFill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310446" y="1261440"/>
            <a:ext cx="1156970" cy="228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uk-UA" sz="1400">
                <a:solidFill>
                  <a:srgbClr val="5F497A"/>
                </a:solidFill>
                <a:latin typeface="Arial"/>
                <a:ea typeface="Arial"/>
                <a:cs typeface="Arial"/>
                <a:sym typeface="Arial"/>
              </a:rPr>
              <a:t>Опис, як було</a:t>
            </a:r>
            <a:endParaRPr sz="1400">
              <a:solidFill>
                <a:srgbClr val="5F497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94025" y="1731441"/>
            <a:ext cx="2699409" cy="2357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-285750" lvl="0" marL="298450" marR="508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uk-UA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Пошук підходящих вакансій на декількох платформах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5080" rtl="0" algn="l">
              <a:lnSpc>
                <a:spcPct val="117857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uk-UA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Пошук роботи через посередників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5080" rtl="0" algn="l">
              <a:lnSpc>
                <a:spcPct val="117857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uk-UA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Пошук вакансій на дошках оголошень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98450" marR="5080" rtl="0" algn="l">
              <a:lnSpc>
                <a:spcPct val="117857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98450" marR="5080" rtl="0" algn="l">
              <a:lnSpc>
                <a:spcPct val="117857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98450" marR="5080" rtl="0" algn="l">
              <a:lnSpc>
                <a:spcPct val="117857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98450" marR="5080" rtl="0" algn="l">
              <a:lnSpc>
                <a:spcPct val="117857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3276866" y="1277175"/>
            <a:ext cx="1381760" cy="228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uk-UA" sz="1400">
                <a:solidFill>
                  <a:srgbClr val="B2A0C7"/>
                </a:solidFill>
                <a:latin typeface="Arial"/>
                <a:ea typeface="Arial"/>
                <a:cs typeface="Arial"/>
                <a:sym typeface="Arial"/>
              </a:rPr>
              <a:t>Список проблем</a:t>
            </a:r>
            <a:endParaRPr sz="1400">
              <a:solidFill>
                <a:srgbClr val="B2A0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3094367" y="1776840"/>
            <a:ext cx="2773033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59079" lvl="0" marL="271145" marR="0" rtl="0" algn="l">
              <a:lnSpc>
                <a:spcPct val="118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i="1" lang="uk-UA" sz="14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Втрата часу на перегляд декількох сайтів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0" marL="271145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i="1" lang="uk-UA" sz="14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Одна й та сама вакансія на декількох ресурсах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0" marL="271145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i="1" lang="uk-UA" sz="14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Велика кількість неактуальної інформації</a:t>
            </a:r>
            <a:endParaRPr/>
          </a:p>
          <a:p>
            <a:pPr indent="-170179" lvl="0" marL="271145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6321297" y="1277175"/>
            <a:ext cx="2531745" cy="4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0" lvl="0" marL="12700" marR="508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uk-UA" sz="1400">
                <a:solidFill>
                  <a:srgbClr val="CCC0D9"/>
                </a:solidFill>
                <a:latin typeface="Arial"/>
                <a:ea typeface="Arial"/>
                <a:cs typeface="Arial"/>
                <a:sym typeface="Arial"/>
              </a:rPr>
              <a:t>Які ключові рішення потрібні і  для чого</a:t>
            </a:r>
            <a:endParaRPr sz="1400">
              <a:solidFill>
                <a:srgbClr val="CCC0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5867400" y="1849632"/>
            <a:ext cx="3168629" cy="1767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-259079" lvl="0" marL="271145" marR="27559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i="1" lang="uk-UA" sz="1400">
                <a:solidFill>
                  <a:srgbClr val="00AF4F"/>
                </a:solidFill>
                <a:latin typeface="Arial"/>
                <a:ea typeface="Arial"/>
                <a:cs typeface="Arial"/>
                <a:sym typeface="Arial"/>
              </a:rPr>
              <a:t>Введення бажаної позиції та виведення результатів з декількох ресурсів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0" marL="271145" marR="160655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i="1" lang="uk-UA" sz="1400">
                <a:solidFill>
                  <a:srgbClr val="00AF4F"/>
                </a:solidFill>
                <a:latin typeface="Arial"/>
                <a:ea typeface="Arial"/>
                <a:cs typeface="Arial"/>
                <a:sym typeface="Arial"/>
              </a:rPr>
              <a:t>Можливість пошуку роботи за категоріями</a:t>
            </a:r>
            <a:endParaRPr/>
          </a:p>
          <a:p>
            <a:pPr indent="-259079" lvl="0" marL="271145" marR="160655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i="1" lang="uk-UA" sz="1400">
                <a:solidFill>
                  <a:srgbClr val="00AF4F"/>
                </a:solidFill>
                <a:latin typeface="Arial"/>
                <a:ea typeface="Arial"/>
                <a:cs typeface="Arial"/>
                <a:sym typeface="Arial"/>
              </a:rPr>
              <a:t>Автоматичне збереження вакансії, що сподобалась</a:t>
            </a:r>
            <a:endParaRPr/>
          </a:p>
          <a:p>
            <a:pPr indent="0" lvl="0" marL="12066" marR="160655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42545" y="2602192"/>
            <a:ext cx="28792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446" y="4359894"/>
            <a:ext cx="3106571" cy="1838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5600" y="3527266"/>
            <a:ext cx="1873538" cy="3330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31341" y="4431519"/>
            <a:ext cx="2859935" cy="1611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/>
          <p:nvPr/>
        </p:nvSpPr>
        <p:spPr>
          <a:xfrm>
            <a:off x="0" y="1062035"/>
            <a:ext cx="9143981" cy="1079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"/>
          <p:cNvSpPr txBox="1"/>
          <p:nvPr>
            <p:ph type="title"/>
          </p:nvPr>
        </p:nvSpPr>
        <p:spPr>
          <a:xfrm>
            <a:off x="73025" y="115275"/>
            <a:ext cx="62529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solidFill>
                  <a:srgbClr val="5F497A"/>
                </a:solidFill>
              </a:rPr>
              <a:t>Мета та завдання проекту</a:t>
            </a:r>
            <a:endParaRPr sz="2800">
              <a:solidFill>
                <a:srgbClr val="5F497A"/>
              </a:solidFill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255173" y="1576384"/>
            <a:ext cx="8458201" cy="751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Мета полягає у </a:t>
            </a:r>
            <a:r>
              <a:rPr lang="uk-UA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створенні телеграм – боту , який автоматизує процес  знаходження бажаної вакансії та збереження її у своєму аккаунті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227741" y="2764752"/>
            <a:ext cx="6934200" cy="26673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Завдання проекту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6" marR="0" rtl="0" algn="l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Реалізація пошуку вакансії за назвою</a:t>
            </a:r>
            <a:endParaRPr/>
          </a:p>
          <a:p>
            <a:pPr indent="-342900" lvl="0" marL="354966" marR="0" rtl="0" algn="l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Реалізація пошуку вакансії за ключовими словами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6" marR="0" rtl="0" algn="l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Реалізація пошуку вакансії за вибраною категорією</a:t>
            </a:r>
            <a:endParaRPr/>
          </a:p>
          <a:p>
            <a:pPr indent="-342900" lvl="0" marL="354966" marR="0" rtl="0" algn="l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Реалізація  процесу збереження вподобаної вакансії</a:t>
            </a:r>
            <a:endParaRPr/>
          </a:p>
          <a:p>
            <a:pPr indent="-228600" lvl="0" marL="354966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457200" y="228600"/>
            <a:ext cx="83820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uk-UA">
                <a:solidFill>
                  <a:srgbClr val="5F497A"/>
                </a:solidFill>
              </a:rPr>
              <a:t>Бізнес правила</a:t>
            </a:r>
            <a:endParaRPr b="0">
              <a:solidFill>
                <a:srgbClr val="5F497A"/>
              </a:solidFill>
            </a:endParaRPr>
          </a:p>
        </p:txBody>
      </p:sp>
      <p:sp>
        <p:nvSpPr>
          <p:cNvPr id="86" name="Google Shape;86;p4"/>
          <p:cNvSpPr txBox="1"/>
          <p:nvPr>
            <p:ph idx="1" type="body"/>
          </p:nvPr>
        </p:nvSpPr>
        <p:spPr>
          <a:xfrm>
            <a:off x="1559599" y="1524000"/>
            <a:ext cx="4056600" cy="27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0" y="828537"/>
            <a:ext cx="9143981" cy="1079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225" y="228600"/>
            <a:ext cx="7707325" cy="66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type="title"/>
          </p:nvPr>
        </p:nvSpPr>
        <p:spPr>
          <a:xfrm>
            <a:off x="73025" y="-5"/>
            <a:ext cx="33561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solidFill>
                  <a:srgbClr val="5F497A"/>
                </a:solidFill>
              </a:rPr>
              <a:t>Ієрархія процесів</a:t>
            </a:r>
            <a:endParaRPr sz="2800">
              <a:solidFill>
                <a:srgbClr val="5F497A"/>
              </a:solidFill>
            </a:endParaRPr>
          </a:p>
        </p:txBody>
      </p:sp>
      <p:pic>
        <p:nvPicPr>
          <p:cNvPr id="94" name="Google Shape;9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" y="1219200"/>
            <a:ext cx="876300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title"/>
          </p:nvPr>
        </p:nvSpPr>
        <p:spPr>
          <a:xfrm>
            <a:off x="73024" y="339788"/>
            <a:ext cx="2289176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solidFill>
                  <a:srgbClr val="5F497A"/>
                </a:solidFill>
                <a:latin typeface="Arial"/>
                <a:ea typeface="Arial"/>
                <a:cs typeface="Arial"/>
                <a:sym typeface="Arial"/>
              </a:rPr>
              <a:t>Use Case</a:t>
            </a:r>
            <a:endParaRPr sz="2800">
              <a:solidFill>
                <a:srgbClr val="5F497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050" y="1253050"/>
            <a:ext cx="6073953" cy="54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type="title"/>
          </p:nvPr>
        </p:nvSpPr>
        <p:spPr>
          <a:xfrm>
            <a:off x="330825" y="344081"/>
            <a:ext cx="2136776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solidFill>
                  <a:srgbClr val="5F497A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sz="2800">
              <a:solidFill>
                <a:srgbClr val="5F497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19200"/>
            <a:ext cx="4702935" cy="305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2934" y="3655502"/>
            <a:ext cx="4364865" cy="3040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type="title"/>
          </p:nvPr>
        </p:nvSpPr>
        <p:spPr>
          <a:xfrm>
            <a:off x="73024" y="339788"/>
            <a:ext cx="4270376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solidFill>
                  <a:srgbClr val="5F497A"/>
                </a:solidFill>
              </a:rPr>
              <a:t>Прототипи інтерфейсу</a:t>
            </a:r>
            <a:endParaRPr sz="2800">
              <a:solidFill>
                <a:srgbClr val="5F497A"/>
              </a:solidFill>
            </a:endParaRPr>
          </a:p>
        </p:txBody>
      </p:sp>
      <p:pic>
        <p:nvPicPr>
          <p:cNvPr id="113" name="Google Shape;113;p8"/>
          <p:cNvPicPr preferRelativeResize="0"/>
          <p:nvPr/>
        </p:nvPicPr>
        <p:blipFill rotWithShape="1">
          <a:blip r:embed="rId3">
            <a:alphaModFix/>
          </a:blip>
          <a:srcRect b="707" l="0" r="-1794" t="2936"/>
          <a:stretch/>
        </p:blipFill>
        <p:spPr>
          <a:xfrm>
            <a:off x="83756" y="1349031"/>
            <a:ext cx="2971800" cy="5000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8"/>
          <p:cNvPicPr preferRelativeResize="0"/>
          <p:nvPr/>
        </p:nvPicPr>
        <p:blipFill rotWithShape="1">
          <a:blip r:embed="rId4">
            <a:alphaModFix/>
          </a:blip>
          <a:srcRect b="0" l="0" r="0" t="3333"/>
          <a:stretch/>
        </p:blipFill>
        <p:spPr>
          <a:xfrm>
            <a:off x="3200400" y="1349031"/>
            <a:ext cx="2794062" cy="4801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8"/>
          <p:cNvPicPr preferRelativeResize="0"/>
          <p:nvPr/>
        </p:nvPicPr>
        <p:blipFill rotWithShape="1">
          <a:blip r:embed="rId5">
            <a:alphaModFix/>
          </a:blip>
          <a:srcRect b="0" l="0" r="0" t="3333"/>
          <a:stretch/>
        </p:blipFill>
        <p:spPr>
          <a:xfrm>
            <a:off x="6139306" y="1339372"/>
            <a:ext cx="2815915" cy="4839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/>
          <p:nvPr/>
        </p:nvSpPr>
        <p:spPr>
          <a:xfrm>
            <a:off x="304800" y="2460259"/>
            <a:ext cx="3956628" cy="29302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 txBox="1"/>
          <p:nvPr>
            <p:ph type="title"/>
          </p:nvPr>
        </p:nvSpPr>
        <p:spPr>
          <a:xfrm>
            <a:off x="2094490" y="1252448"/>
            <a:ext cx="433387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400">
                <a:solidFill>
                  <a:srgbClr val="5F497A"/>
                </a:solidFill>
              </a:rPr>
              <a:t>Дякую за увагу</a:t>
            </a:r>
            <a:r>
              <a:rPr lang="uk-UA" sz="4400">
                <a:solidFill>
                  <a:srgbClr val="5F497A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4400">
              <a:solidFill>
                <a:srgbClr val="5F497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9"/>
          <p:cNvSpPr txBox="1"/>
          <p:nvPr/>
        </p:nvSpPr>
        <p:spPr>
          <a:xfrm>
            <a:off x="990600" y="5791200"/>
            <a:ext cx="8001000" cy="40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2468880" lvl="0" marL="12700" marR="5080" rtl="0" algn="r">
              <a:lnSpc>
                <a:spcPct val="115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malaireumariana1@gmail.com </a:t>
            </a:r>
            <a:r>
              <a:rPr lang="uk-UA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2020-02-15T09:54:47Z</dcterms:created>
  <dc:creator>Asus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2020-02-15T00:00:00Z</vt:filetime>
  </property>
</Properties>
</file>