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60" r:id="rId8"/>
    <p:sldId id="261" r:id="rId9"/>
    <p:sldId id="286" r:id="rId10"/>
    <p:sldId id="287" r:id="rId11"/>
    <p:sldId id="288" r:id="rId12"/>
    <p:sldId id="289" r:id="rId13"/>
    <p:sldId id="290" r:id="rId14"/>
    <p:sldId id="29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10/22/2022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GB" dirty="0"/>
              <a:t>Self driving car</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fontScale="85000" lnSpcReduction="20000"/>
          </a:bodyPr>
          <a:lstStyle/>
          <a:p>
            <a:pPr marL="0" indent="0">
              <a:buNone/>
            </a:pPr>
            <a:r>
              <a:rPr lang="en-GB" dirty="0"/>
              <a:t>P</a:t>
            </a:r>
            <a:r>
              <a:rPr lang="en-US" dirty="0"/>
              <a:t>resented by: </a:t>
            </a:r>
          </a:p>
          <a:p>
            <a:pPr marL="0" indent="0">
              <a:buNone/>
            </a:pPr>
            <a:r>
              <a:rPr lang="en-US" dirty="0" err="1"/>
              <a:t>Bassel</a:t>
            </a:r>
            <a:r>
              <a:rPr lang="en-US" dirty="0"/>
              <a:t> Khaled </a:t>
            </a:r>
            <a:r>
              <a:rPr lang="en-US" dirty="0" err="1"/>
              <a:t>Abdelhaleem</a:t>
            </a:r>
            <a:r>
              <a:rPr lang="en-US" dirty="0"/>
              <a:t> </a:t>
            </a:r>
          </a:p>
          <a:p>
            <a:pPr marL="0" indent="0">
              <a:buNone/>
            </a:pPr>
            <a:r>
              <a:rPr lang="en-US" dirty="0"/>
              <a:t>Malak Khaled Ibrahim </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E935B8-65CF-CEEC-DD70-3A27C74AA4F2}"/>
              </a:ext>
            </a:extLst>
          </p:cNvPr>
          <p:cNvSpPr>
            <a:spLocks noGrp="1"/>
          </p:cNvSpPr>
          <p:nvPr>
            <p:ph type="body" idx="1"/>
          </p:nvPr>
        </p:nvSpPr>
        <p:spPr/>
        <p:txBody>
          <a:bodyPr/>
          <a:lstStyle/>
          <a:p>
            <a:r>
              <a:rPr lang="en-US" dirty="0"/>
              <a:t>Concluding project  </a:t>
            </a:r>
          </a:p>
        </p:txBody>
      </p:sp>
      <p:sp>
        <p:nvSpPr>
          <p:cNvPr id="3" name="Slide Number Placeholder 2">
            <a:extLst>
              <a:ext uri="{FF2B5EF4-FFF2-40B4-BE49-F238E27FC236}">
                <a16:creationId xmlns:a16="http://schemas.microsoft.com/office/drawing/2014/main" id="{6F615AFB-5254-6E35-1E1A-EFCDEB2CBA8A}"/>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itle 3">
            <a:extLst>
              <a:ext uri="{FF2B5EF4-FFF2-40B4-BE49-F238E27FC236}">
                <a16:creationId xmlns:a16="http://schemas.microsoft.com/office/drawing/2014/main" id="{CD64245F-007B-9BF6-F186-94285824E70E}"/>
              </a:ext>
            </a:extLst>
          </p:cNvPr>
          <p:cNvSpPr>
            <a:spLocks noGrp="1"/>
          </p:cNvSpPr>
          <p:nvPr>
            <p:ph type="title"/>
          </p:nvPr>
        </p:nvSpPr>
        <p:spPr/>
        <p:txBody>
          <a:bodyPr/>
          <a:lstStyle/>
          <a:p>
            <a:r>
              <a:rPr lang="en-US" dirty="0"/>
              <a:t>Conclusion </a:t>
            </a:r>
          </a:p>
        </p:txBody>
      </p:sp>
    </p:spTree>
    <p:extLst>
      <p:ext uri="{BB962C8B-B14F-4D97-AF65-F5344CB8AC3E}">
        <p14:creationId xmlns:p14="http://schemas.microsoft.com/office/powerpoint/2010/main" val="1636154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E931-06B3-29A5-4AD1-B76DCADF6F6B}"/>
              </a:ext>
            </a:extLst>
          </p:cNvPr>
          <p:cNvSpPr>
            <a:spLocks noGrp="1"/>
          </p:cNvSpPr>
          <p:nvPr>
            <p:ph type="title"/>
          </p:nvPr>
        </p:nvSpPr>
        <p:spPr>
          <a:xfrm>
            <a:off x="444500" y="542925"/>
            <a:ext cx="11214100" cy="757130"/>
          </a:xfrm>
        </p:spPr>
        <p:txBody>
          <a:bodyPr/>
          <a:lstStyle/>
          <a:p>
            <a:r>
              <a:rPr lang="en-US" sz="4800" dirty="0"/>
              <a:t>Conclusion </a:t>
            </a:r>
          </a:p>
        </p:txBody>
      </p:sp>
      <p:sp>
        <p:nvSpPr>
          <p:cNvPr id="3" name="Slide Number Placeholder 2">
            <a:extLst>
              <a:ext uri="{FF2B5EF4-FFF2-40B4-BE49-F238E27FC236}">
                <a16:creationId xmlns:a16="http://schemas.microsoft.com/office/drawing/2014/main" id="{615504FB-D1DB-8987-332E-F265DAB960F9}"/>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4568CDD1-D2E6-2A7E-8242-BFEF873FED93}"/>
              </a:ext>
            </a:extLst>
          </p:cNvPr>
          <p:cNvSpPr>
            <a:spLocks noGrp="1"/>
          </p:cNvSpPr>
          <p:nvPr>
            <p:ph type="body" sz="quarter" idx="13"/>
          </p:nvPr>
        </p:nvSpPr>
        <p:spPr/>
        <p:txBody>
          <a:bodyPr/>
          <a:lstStyle/>
          <a:p>
            <a:r>
              <a:rPr lang="en-US" sz="2400" dirty="0"/>
              <a:t>We did learn a lot during the implementation of this project. Also faced a lot of challenges which helped us learn more about how different modules work and interact together. </a:t>
            </a:r>
          </a:p>
          <a:p>
            <a:r>
              <a:rPr lang="en-US" sz="2400" dirty="0"/>
              <a:t>This project helped us use different techniques like :</a:t>
            </a:r>
          </a:p>
          <a:p>
            <a:pPr lvl="1"/>
            <a:r>
              <a:rPr lang="en-US" sz="2400" dirty="0"/>
              <a:t>Using simulation to check for problems </a:t>
            </a:r>
          </a:p>
          <a:p>
            <a:pPr lvl="1"/>
            <a:r>
              <a:rPr lang="en-US" sz="2400" dirty="0"/>
              <a:t>Using some sort of debugging to check for errors in code </a:t>
            </a:r>
          </a:p>
        </p:txBody>
      </p:sp>
    </p:spTree>
    <p:extLst>
      <p:ext uri="{BB962C8B-B14F-4D97-AF65-F5344CB8AC3E}">
        <p14:creationId xmlns:p14="http://schemas.microsoft.com/office/powerpoint/2010/main" val="2763064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Introduction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Brief explanation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Introduction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We chose this project as a team because after finishing the interfacing sessions we wanted to implement something challenging where we can apply what we studied plus implement hardware connections.</a:t>
            </a:r>
          </a:p>
          <a:p>
            <a:r>
              <a:rPr lang="en-US" sz="2000" dirty="0"/>
              <a:t>The self driving car is a car that moves forward in an idle state when an obstacle is detected based on a specific distance measured using the ultrasonic sensor, the car stops.</a:t>
            </a:r>
          </a:p>
          <a:p>
            <a:r>
              <a:rPr lang="en-US" sz="2000" dirty="0"/>
              <a:t>When the car stops the servo motor then must rotate left and right for the ultrasonic sensor to measure which direction to go to, the wheels then rotate in this direction.</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Components used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Discussing the components used in this project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57130"/>
          </a:xfrm>
        </p:spPr>
        <p:txBody>
          <a:bodyPr/>
          <a:lstStyle/>
          <a:p>
            <a:r>
              <a:rPr lang="en-US" sz="4800" dirty="0"/>
              <a:t>Components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Amit learning kit </a:t>
            </a:r>
          </a:p>
          <a:p>
            <a:r>
              <a:rPr lang="en-US" dirty="0"/>
              <a:t>1x car kit</a:t>
            </a:r>
          </a:p>
          <a:p>
            <a:r>
              <a:rPr lang="en-US" dirty="0"/>
              <a:t>1x Servo motor</a:t>
            </a:r>
          </a:p>
          <a:p>
            <a:r>
              <a:rPr lang="en-US" dirty="0"/>
              <a:t>1x ultrasonic sensor </a:t>
            </a:r>
          </a:p>
          <a:p>
            <a:r>
              <a:rPr lang="en-US" dirty="0"/>
              <a:t>1x lcd (2*16)</a:t>
            </a:r>
          </a:p>
          <a:p>
            <a:r>
              <a:rPr lang="en-US" dirty="0"/>
              <a:t>2x dc motor </a:t>
            </a:r>
          </a:p>
          <a:p>
            <a:endParaRPr lang="en-US" dirty="0"/>
          </a:p>
          <a:p>
            <a:endParaRPr lang="en-US" dirty="0"/>
          </a:p>
          <a:p>
            <a:endParaRPr lang="en-US" dirty="0"/>
          </a:p>
          <a:p>
            <a:endParaRPr lang="en-US" dirty="0"/>
          </a:p>
        </p:txBody>
      </p:sp>
      <p:pic>
        <p:nvPicPr>
          <p:cNvPr id="1026" name="Picture 2" descr="2 Wheels Ultrasonic Smart Robot Car Chassis Tracking Car Kit For Arduino -  Buy Car Kit For Arduino,Car Chassis,Ultrasonic Smart Robot Car Chassis  Product on Alibaba.com">
            <a:extLst>
              <a:ext uri="{FF2B5EF4-FFF2-40B4-BE49-F238E27FC236}">
                <a16:creationId xmlns:a16="http://schemas.microsoft.com/office/drawing/2014/main" id="{B91AF4C6-7D25-7D83-A01E-56212840C0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11704" r="53704" b="12148"/>
          <a:stretch/>
        </p:blipFill>
        <p:spPr bwMode="auto">
          <a:xfrm rot="16200000">
            <a:off x="8682916" y="681914"/>
            <a:ext cx="2234987" cy="38941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79C9CBD-235A-21D2-F4D4-6575AC4F96FA}"/>
              </a:ext>
            </a:extLst>
          </p:cNvPr>
          <p:cNvPicPr>
            <a:picLocks noChangeAspect="1"/>
          </p:cNvPicPr>
          <p:nvPr/>
        </p:nvPicPr>
        <p:blipFill rotWithShape="1">
          <a:blip r:embed="rId3"/>
          <a:srcRect l="47926" t="54370" r="37555" b="13333"/>
          <a:stretch/>
        </p:blipFill>
        <p:spPr>
          <a:xfrm>
            <a:off x="7853318" y="3796400"/>
            <a:ext cx="995680" cy="2214880"/>
          </a:xfrm>
          <a:prstGeom prst="rect">
            <a:avLst/>
          </a:prstGeom>
        </p:spPr>
      </p:pic>
      <p:pic>
        <p:nvPicPr>
          <p:cNvPr id="1028" name="Picture 4" descr="LCD (Character LCD 2x16) Blue - RAM Electronics">
            <a:extLst>
              <a:ext uri="{FF2B5EF4-FFF2-40B4-BE49-F238E27FC236}">
                <a16:creationId xmlns:a16="http://schemas.microsoft.com/office/drawing/2014/main" id="{D5C80E0D-415E-F107-7C77-A0DBD4A47A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23" b="15889"/>
          <a:stretch/>
        </p:blipFill>
        <p:spPr bwMode="auto">
          <a:xfrm>
            <a:off x="9061362" y="3957955"/>
            <a:ext cx="2686138" cy="130725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3137A03E-6D3D-97C4-C8AB-A7D54D9CE563}"/>
              </a:ext>
            </a:extLst>
          </p:cNvPr>
          <p:cNvCxnSpPr/>
          <p:nvPr/>
        </p:nvCxnSpPr>
        <p:spPr>
          <a:xfrm>
            <a:off x="6410960" y="1940560"/>
            <a:ext cx="2650402" cy="40640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F7F9A5E-AB25-4B83-D06D-149059DA2180}"/>
              </a:ext>
            </a:extLst>
          </p:cNvPr>
          <p:cNvCxnSpPr/>
          <p:nvPr/>
        </p:nvCxnSpPr>
        <p:spPr>
          <a:xfrm>
            <a:off x="5700756" y="3761211"/>
            <a:ext cx="2650402" cy="40640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2A022C-EBD8-5ECD-66C0-5DBAAC1FF18A}"/>
              </a:ext>
            </a:extLst>
          </p:cNvPr>
          <p:cNvCxnSpPr/>
          <p:nvPr/>
        </p:nvCxnSpPr>
        <p:spPr>
          <a:xfrm>
            <a:off x="5602287" y="4683045"/>
            <a:ext cx="2650402" cy="40640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22F0AA8-8B98-BF32-EB9A-237444460ACB}"/>
              </a:ext>
            </a:extLst>
          </p:cNvPr>
          <p:cNvCxnSpPr/>
          <p:nvPr/>
        </p:nvCxnSpPr>
        <p:spPr>
          <a:xfrm>
            <a:off x="6528117" y="2929083"/>
            <a:ext cx="2650402" cy="40640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662D48-F892-7ED8-1E7D-28622FBDAEA9}"/>
              </a:ext>
            </a:extLst>
          </p:cNvPr>
          <p:cNvSpPr txBox="1"/>
          <p:nvPr/>
        </p:nvSpPr>
        <p:spPr>
          <a:xfrm>
            <a:off x="5930582" y="1571228"/>
            <a:ext cx="1095375" cy="369332"/>
          </a:xfrm>
          <a:prstGeom prst="rect">
            <a:avLst/>
          </a:prstGeom>
          <a:noFill/>
        </p:spPr>
        <p:txBody>
          <a:bodyPr wrap="square" rtlCol="0">
            <a:spAutoFit/>
          </a:bodyPr>
          <a:lstStyle/>
          <a:p>
            <a:r>
              <a:rPr lang="en-US" dirty="0">
                <a:solidFill>
                  <a:schemeClr val="accent1">
                    <a:lumMod val="60000"/>
                    <a:lumOff val="40000"/>
                  </a:schemeClr>
                </a:solidFill>
              </a:rPr>
              <a:t>Car kit </a:t>
            </a:r>
          </a:p>
        </p:txBody>
      </p:sp>
      <p:sp>
        <p:nvSpPr>
          <p:cNvPr id="23" name="TextBox 22">
            <a:extLst>
              <a:ext uri="{FF2B5EF4-FFF2-40B4-BE49-F238E27FC236}">
                <a16:creationId xmlns:a16="http://schemas.microsoft.com/office/drawing/2014/main" id="{273A32E0-D0C2-C4B8-ECD2-19014B8CB310}"/>
              </a:ext>
            </a:extLst>
          </p:cNvPr>
          <p:cNvSpPr txBox="1"/>
          <p:nvPr/>
        </p:nvSpPr>
        <p:spPr>
          <a:xfrm>
            <a:off x="5926753" y="2519554"/>
            <a:ext cx="1598929" cy="369332"/>
          </a:xfrm>
          <a:prstGeom prst="rect">
            <a:avLst/>
          </a:prstGeom>
          <a:noFill/>
        </p:spPr>
        <p:txBody>
          <a:bodyPr wrap="square" rtlCol="0">
            <a:spAutoFit/>
          </a:bodyPr>
          <a:lstStyle/>
          <a:p>
            <a:r>
              <a:rPr lang="en-US" dirty="0">
                <a:solidFill>
                  <a:schemeClr val="accent1">
                    <a:lumMod val="60000"/>
                    <a:lumOff val="40000"/>
                  </a:schemeClr>
                </a:solidFill>
              </a:rPr>
              <a:t>DC motor </a:t>
            </a:r>
          </a:p>
        </p:txBody>
      </p:sp>
      <p:sp>
        <p:nvSpPr>
          <p:cNvPr id="24" name="TextBox 23">
            <a:extLst>
              <a:ext uri="{FF2B5EF4-FFF2-40B4-BE49-F238E27FC236}">
                <a16:creationId xmlns:a16="http://schemas.microsoft.com/office/drawing/2014/main" id="{3AD73FDD-3F0E-C580-6449-F3B89E94DB07}"/>
              </a:ext>
            </a:extLst>
          </p:cNvPr>
          <p:cNvSpPr txBox="1"/>
          <p:nvPr/>
        </p:nvSpPr>
        <p:spPr>
          <a:xfrm>
            <a:off x="5265738" y="3358132"/>
            <a:ext cx="1598929" cy="369332"/>
          </a:xfrm>
          <a:prstGeom prst="rect">
            <a:avLst/>
          </a:prstGeom>
          <a:noFill/>
        </p:spPr>
        <p:txBody>
          <a:bodyPr wrap="square" rtlCol="0">
            <a:spAutoFit/>
          </a:bodyPr>
          <a:lstStyle/>
          <a:p>
            <a:r>
              <a:rPr lang="en-US" dirty="0">
                <a:solidFill>
                  <a:schemeClr val="accent1">
                    <a:lumMod val="60000"/>
                    <a:lumOff val="40000"/>
                  </a:schemeClr>
                </a:solidFill>
              </a:rPr>
              <a:t>Ultrasonic  </a:t>
            </a:r>
          </a:p>
        </p:txBody>
      </p:sp>
      <p:sp>
        <p:nvSpPr>
          <p:cNvPr id="25" name="TextBox 24">
            <a:extLst>
              <a:ext uri="{FF2B5EF4-FFF2-40B4-BE49-F238E27FC236}">
                <a16:creationId xmlns:a16="http://schemas.microsoft.com/office/drawing/2014/main" id="{CA54EB8A-E58C-B8C9-F3E5-51FCF3ACE413}"/>
              </a:ext>
            </a:extLst>
          </p:cNvPr>
          <p:cNvSpPr txBox="1"/>
          <p:nvPr/>
        </p:nvSpPr>
        <p:spPr>
          <a:xfrm>
            <a:off x="5173120" y="4279966"/>
            <a:ext cx="1095375" cy="369332"/>
          </a:xfrm>
          <a:prstGeom prst="rect">
            <a:avLst/>
          </a:prstGeom>
          <a:noFill/>
        </p:spPr>
        <p:txBody>
          <a:bodyPr wrap="square" rtlCol="0">
            <a:spAutoFit/>
          </a:bodyPr>
          <a:lstStyle/>
          <a:p>
            <a:r>
              <a:rPr lang="en-US" dirty="0">
                <a:solidFill>
                  <a:schemeClr val="accent1">
                    <a:lumMod val="60000"/>
                    <a:lumOff val="40000"/>
                  </a:schemeClr>
                </a:solidFill>
              </a:rPr>
              <a:t>Servo</a:t>
            </a:r>
          </a:p>
        </p:txBody>
      </p:sp>
      <p:sp>
        <p:nvSpPr>
          <p:cNvPr id="26" name="TextBox 25">
            <a:extLst>
              <a:ext uri="{FF2B5EF4-FFF2-40B4-BE49-F238E27FC236}">
                <a16:creationId xmlns:a16="http://schemas.microsoft.com/office/drawing/2014/main" id="{ECE2A819-6D8F-AAE8-D738-200BB024E936}"/>
              </a:ext>
            </a:extLst>
          </p:cNvPr>
          <p:cNvSpPr txBox="1"/>
          <p:nvPr/>
        </p:nvSpPr>
        <p:spPr>
          <a:xfrm>
            <a:off x="9572625" y="5291999"/>
            <a:ext cx="1348241" cy="369332"/>
          </a:xfrm>
          <a:prstGeom prst="rect">
            <a:avLst/>
          </a:prstGeom>
          <a:noFill/>
        </p:spPr>
        <p:txBody>
          <a:bodyPr wrap="square" rtlCol="0">
            <a:spAutoFit/>
          </a:bodyPr>
          <a:lstStyle/>
          <a:p>
            <a:r>
              <a:rPr lang="en-US" dirty="0">
                <a:solidFill>
                  <a:schemeClr val="accent1">
                    <a:lumMod val="60000"/>
                    <a:lumOff val="40000"/>
                  </a:schemeClr>
                </a:solidFill>
              </a:rPr>
              <a:t>LCD (2*16)</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Modules used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Discussing the different parts of the code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5326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Modules used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6"/>
            <a:ext cx="6718300" cy="4080090"/>
          </a:xfrm>
        </p:spPr>
        <p:txBody>
          <a:bodyPr/>
          <a:lstStyle/>
          <a:p>
            <a:r>
              <a:rPr lang="en-US" sz="1300" dirty="0"/>
              <a:t>We wanted to implement our code using modular programming to make implementation easier.</a:t>
            </a:r>
          </a:p>
          <a:p>
            <a:r>
              <a:rPr lang="en-US" sz="1300" dirty="0"/>
              <a:t>We divided the code into 3 main folders</a:t>
            </a:r>
          </a:p>
          <a:p>
            <a:pPr lvl="1"/>
            <a:r>
              <a:rPr lang="en-US" sz="1300" dirty="0"/>
              <a:t>APP (app layer so user can immediately implement specific functions)</a:t>
            </a:r>
          </a:p>
          <a:p>
            <a:pPr lvl="2"/>
            <a:r>
              <a:rPr lang="en-US" sz="1300" dirty="0"/>
              <a:t>Main</a:t>
            </a:r>
          </a:p>
          <a:p>
            <a:pPr lvl="1"/>
            <a:r>
              <a:rPr lang="en-US" sz="1300" dirty="0"/>
              <a:t>Hal (to write functions of external peripherals </a:t>
            </a:r>
            <a:r>
              <a:rPr lang="en-US" sz="1300" dirty="0" err="1"/>
              <a:t>ie</a:t>
            </a:r>
            <a:r>
              <a:rPr lang="en-US" sz="1300" dirty="0"/>
              <a:t>. Servo motor , lcd … </a:t>
            </a:r>
            <a:r>
              <a:rPr lang="en-US" sz="1300" dirty="0" err="1"/>
              <a:t>etc</a:t>
            </a:r>
            <a:r>
              <a:rPr lang="en-US" sz="1300" dirty="0"/>
              <a:t>)</a:t>
            </a:r>
          </a:p>
          <a:p>
            <a:pPr lvl="2"/>
            <a:r>
              <a:rPr lang="en-US" sz="1300" dirty="0"/>
              <a:t>LCD </a:t>
            </a:r>
          </a:p>
          <a:p>
            <a:pPr lvl="2"/>
            <a:r>
              <a:rPr lang="en-US" sz="1300" dirty="0"/>
              <a:t>Servo </a:t>
            </a:r>
          </a:p>
          <a:p>
            <a:pPr lvl="2"/>
            <a:r>
              <a:rPr lang="en-US" sz="1300" dirty="0"/>
              <a:t>Ultrasonic </a:t>
            </a:r>
          </a:p>
          <a:p>
            <a:pPr lvl="2"/>
            <a:r>
              <a:rPr lang="en-US" sz="1300" dirty="0"/>
              <a:t>Dc motor </a:t>
            </a:r>
          </a:p>
          <a:p>
            <a:pPr lvl="1"/>
            <a:r>
              <a:rPr lang="en-US" sz="1300" dirty="0" err="1"/>
              <a:t>Mcal</a:t>
            </a:r>
            <a:r>
              <a:rPr lang="en-US" sz="1300" dirty="0"/>
              <a:t> (to write functions for internal peripherals of microcontroller </a:t>
            </a:r>
            <a:r>
              <a:rPr lang="en-US" sz="1300" dirty="0" err="1"/>
              <a:t>ie</a:t>
            </a:r>
            <a:r>
              <a:rPr lang="en-US" sz="1300" dirty="0"/>
              <a:t>. </a:t>
            </a:r>
            <a:r>
              <a:rPr lang="en-US" sz="1300" dirty="0" err="1"/>
              <a:t>Dio</a:t>
            </a:r>
            <a:r>
              <a:rPr lang="en-US" sz="1300" dirty="0"/>
              <a:t> , timers … </a:t>
            </a:r>
            <a:r>
              <a:rPr lang="en-US" sz="1300" dirty="0" err="1"/>
              <a:t>etc</a:t>
            </a:r>
            <a:r>
              <a:rPr lang="en-US" sz="1300" dirty="0"/>
              <a:t>) </a:t>
            </a:r>
          </a:p>
          <a:p>
            <a:pPr lvl="2"/>
            <a:r>
              <a:rPr lang="en-US" sz="1300" dirty="0" err="1"/>
              <a:t>Dio</a:t>
            </a:r>
            <a:endParaRPr lang="en-US" sz="1300" dirty="0"/>
          </a:p>
          <a:p>
            <a:pPr lvl="2"/>
            <a:r>
              <a:rPr lang="en-US" sz="1300" dirty="0"/>
              <a:t>Timers </a:t>
            </a:r>
          </a:p>
          <a:p>
            <a:pPr lvl="2"/>
            <a:r>
              <a:rPr lang="en-US" sz="1300" dirty="0"/>
              <a:t>Registers </a:t>
            </a:r>
          </a:p>
          <a:p>
            <a:pPr lvl="2"/>
            <a:r>
              <a:rPr lang="en-US" sz="1300" dirty="0"/>
              <a:t>Interrupt </a:t>
            </a:r>
          </a:p>
          <a:p>
            <a:r>
              <a:rPr lang="en-US" sz="1300" dirty="0"/>
              <a:t>Also additional files like </a:t>
            </a:r>
            <a:r>
              <a:rPr lang="en-US" sz="1300" dirty="0" err="1"/>
              <a:t>std_types</a:t>
            </a:r>
            <a:r>
              <a:rPr lang="en-US" sz="1300" dirty="0"/>
              <a:t> and macros</a:t>
            </a:r>
          </a:p>
          <a:p>
            <a:endParaRPr lang="en-US" sz="12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882267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Project challenges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normAutofit fontScale="85000" lnSpcReduction="10000"/>
          </a:bodyPr>
          <a:lstStyle/>
          <a:p>
            <a:r>
              <a:rPr lang="en-US" dirty="0"/>
              <a:t>Discussing the challenges faced during implementation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70476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7DB5-2B03-74E6-70AD-6326391440B1}"/>
              </a:ext>
            </a:extLst>
          </p:cNvPr>
          <p:cNvSpPr>
            <a:spLocks noGrp="1"/>
          </p:cNvSpPr>
          <p:nvPr>
            <p:ph type="title"/>
          </p:nvPr>
        </p:nvSpPr>
        <p:spPr>
          <a:xfrm>
            <a:off x="444500" y="542925"/>
            <a:ext cx="11214100" cy="757130"/>
          </a:xfrm>
        </p:spPr>
        <p:txBody>
          <a:bodyPr/>
          <a:lstStyle/>
          <a:p>
            <a:r>
              <a:rPr lang="en-US" sz="4800" dirty="0"/>
              <a:t>Project challenges </a:t>
            </a:r>
          </a:p>
        </p:txBody>
      </p:sp>
      <p:sp>
        <p:nvSpPr>
          <p:cNvPr id="3" name="Slide Number Placeholder 2">
            <a:extLst>
              <a:ext uri="{FF2B5EF4-FFF2-40B4-BE49-F238E27FC236}">
                <a16:creationId xmlns:a16="http://schemas.microsoft.com/office/drawing/2014/main" id="{37AF8843-C820-C89F-4B17-34AA6E3E2A5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062B2913-D1E8-FC00-AD38-0F3B7EDE42FB}"/>
              </a:ext>
            </a:extLst>
          </p:cNvPr>
          <p:cNvSpPr>
            <a:spLocks noGrp="1"/>
          </p:cNvSpPr>
          <p:nvPr>
            <p:ph type="body" idx="1"/>
          </p:nvPr>
        </p:nvSpPr>
        <p:spPr>
          <a:xfrm>
            <a:off x="444501" y="1681163"/>
            <a:ext cx="2498724" cy="823912"/>
          </a:xfrm>
        </p:spPr>
        <p:txBody>
          <a:bodyPr/>
          <a:lstStyle/>
          <a:p>
            <a:r>
              <a:rPr lang="en-US" dirty="0"/>
              <a:t>LCD</a:t>
            </a:r>
          </a:p>
        </p:txBody>
      </p:sp>
      <p:sp>
        <p:nvSpPr>
          <p:cNvPr id="5" name="Text Placeholder 4">
            <a:extLst>
              <a:ext uri="{FF2B5EF4-FFF2-40B4-BE49-F238E27FC236}">
                <a16:creationId xmlns:a16="http://schemas.microsoft.com/office/drawing/2014/main" id="{A88973BB-DDE4-8172-2799-A7E186E7504E}"/>
              </a:ext>
            </a:extLst>
          </p:cNvPr>
          <p:cNvSpPr>
            <a:spLocks noGrp="1"/>
          </p:cNvSpPr>
          <p:nvPr>
            <p:ph type="body" sz="quarter" idx="3"/>
          </p:nvPr>
        </p:nvSpPr>
        <p:spPr>
          <a:xfrm>
            <a:off x="3300408" y="1681163"/>
            <a:ext cx="2509042" cy="823912"/>
          </a:xfrm>
        </p:spPr>
        <p:txBody>
          <a:bodyPr/>
          <a:lstStyle/>
          <a:p>
            <a:r>
              <a:rPr lang="en-US" dirty="0"/>
              <a:t>DC motor </a:t>
            </a:r>
          </a:p>
        </p:txBody>
      </p:sp>
      <p:sp>
        <p:nvSpPr>
          <p:cNvPr id="6" name="Content Placeholder 5">
            <a:extLst>
              <a:ext uri="{FF2B5EF4-FFF2-40B4-BE49-F238E27FC236}">
                <a16:creationId xmlns:a16="http://schemas.microsoft.com/office/drawing/2014/main" id="{7A1931B7-A244-3208-9D45-9CAF12A2CBBF}"/>
              </a:ext>
            </a:extLst>
          </p:cNvPr>
          <p:cNvSpPr>
            <a:spLocks noGrp="1"/>
          </p:cNvSpPr>
          <p:nvPr>
            <p:ph sz="half" idx="2"/>
          </p:nvPr>
        </p:nvSpPr>
        <p:spPr>
          <a:xfrm>
            <a:off x="434182" y="2505075"/>
            <a:ext cx="2509043" cy="3684588"/>
          </a:xfrm>
        </p:spPr>
        <p:txBody>
          <a:bodyPr/>
          <a:lstStyle/>
          <a:p>
            <a:r>
              <a:rPr lang="en-US" dirty="0"/>
              <a:t>Due to using the AMIT learning kit we had to configure the lcd to work on 4-bit mode (sending data on 2 rounds).</a:t>
            </a:r>
          </a:p>
          <a:p>
            <a:r>
              <a:rPr lang="en-US" dirty="0"/>
              <a:t>Also to optimize pin usage. </a:t>
            </a:r>
          </a:p>
          <a:p>
            <a:pPr marL="0" indent="0">
              <a:buNone/>
            </a:pPr>
            <a:endParaRPr lang="en-US" dirty="0"/>
          </a:p>
        </p:txBody>
      </p:sp>
      <p:sp>
        <p:nvSpPr>
          <p:cNvPr id="7" name="Content Placeholder 6">
            <a:extLst>
              <a:ext uri="{FF2B5EF4-FFF2-40B4-BE49-F238E27FC236}">
                <a16:creationId xmlns:a16="http://schemas.microsoft.com/office/drawing/2014/main" id="{DFA7F150-5F79-8B16-A765-CFA257A1B9C6}"/>
              </a:ext>
            </a:extLst>
          </p:cNvPr>
          <p:cNvSpPr>
            <a:spLocks noGrp="1"/>
          </p:cNvSpPr>
          <p:nvPr>
            <p:ph sz="quarter" idx="4"/>
          </p:nvPr>
        </p:nvSpPr>
        <p:spPr>
          <a:xfrm>
            <a:off x="3300412" y="2495550"/>
            <a:ext cx="2509043" cy="3684588"/>
          </a:xfrm>
        </p:spPr>
        <p:txBody>
          <a:bodyPr>
            <a:normAutofit fontScale="85000" lnSpcReduction="10000"/>
          </a:bodyPr>
          <a:lstStyle/>
          <a:p>
            <a:r>
              <a:rPr lang="en-US" dirty="0"/>
              <a:t>The dc motor failed to work with the H-bridge module. </a:t>
            </a:r>
          </a:p>
          <a:p>
            <a:r>
              <a:rPr lang="en-US" dirty="0"/>
              <a:t>We tried several implementations and codes on simulation till we concluded that we should connect the motors on ground and pin that produces the PWM (to control speed).</a:t>
            </a:r>
          </a:p>
          <a:p>
            <a:r>
              <a:rPr lang="en-US" dirty="0"/>
              <a:t>However, it still doesn’t work on the hardware components we have as the motors are old and  need higher power to push the car forward.</a:t>
            </a:r>
          </a:p>
          <a:p>
            <a:endParaRPr lang="en-US" dirty="0"/>
          </a:p>
        </p:txBody>
      </p:sp>
      <p:sp>
        <p:nvSpPr>
          <p:cNvPr id="8" name="Text Placeholder 4">
            <a:extLst>
              <a:ext uri="{FF2B5EF4-FFF2-40B4-BE49-F238E27FC236}">
                <a16:creationId xmlns:a16="http://schemas.microsoft.com/office/drawing/2014/main" id="{B0CBC9D7-C678-6E69-017C-BDC7D79F4C70}"/>
              </a:ext>
            </a:extLst>
          </p:cNvPr>
          <p:cNvSpPr txBox="1">
            <a:spLocks/>
          </p:cNvSpPr>
          <p:nvPr/>
        </p:nvSpPr>
        <p:spPr>
          <a:xfrm>
            <a:off x="6382547" y="1681163"/>
            <a:ext cx="2509043"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Servo Motor</a:t>
            </a:r>
          </a:p>
        </p:txBody>
      </p:sp>
      <p:sp>
        <p:nvSpPr>
          <p:cNvPr id="10" name="Content Placeholder 6">
            <a:extLst>
              <a:ext uri="{FF2B5EF4-FFF2-40B4-BE49-F238E27FC236}">
                <a16:creationId xmlns:a16="http://schemas.microsoft.com/office/drawing/2014/main" id="{82CDBD20-3E29-6B26-7626-F2B167BBFDA4}"/>
              </a:ext>
            </a:extLst>
          </p:cNvPr>
          <p:cNvSpPr txBox="1">
            <a:spLocks/>
          </p:cNvSpPr>
          <p:nvPr/>
        </p:nvSpPr>
        <p:spPr>
          <a:xfrm>
            <a:off x="6382547" y="2476500"/>
            <a:ext cx="2509043" cy="36845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first, we used the servo motor on timer 1 to use the input capture unit to produce the PWM.</a:t>
            </a:r>
          </a:p>
          <a:p>
            <a:r>
              <a:rPr lang="en-US" dirty="0"/>
              <a:t>However, the ultrasonic also needed the same capture unit and it was hard to implement both components on the same interrupt.</a:t>
            </a:r>
          </a:p>
          <a:p>
            <a:r>
              <a:rPr lang="en-US" dirty="0"/>
              <a:t>Therefore, we controlled the servo motor using system delay were delay 0.5 interpreted by the servo to 0 degrees , delay 1.5 to 90 degree and delay 2.5 to 180 degree. </a:t>
            </a:r>
          </a:p>
        </p:txBody>
      </p:sp>
      <p:sp>
        <p:nvSpPr>
          <p:cNvPr id="11" name="Content Placeholder 6">
            <a:extLst>
              <a:ext uri="{FF2B5EF4-FFF2-40B4-BE49-F238E27FC236}">
                <a16:creationId xmlns:a16="http://schemas.microsoft.com/office/drawing/2014/main" id="{365A07C3-17E8-95A9-422A-42452F111AF6}"/>
              </a:ext>
            </a:extLst>
          </p:cNvPr>
          <p:cNvSpPr txBox="1">
            <a:spLocks/>
          </p:cNvSpPr>
          <p:nvPr/>
        </p:nvSpPr>
        <p:spPr>
          <a:xfrm>
            <a:off x="8891590" y="2476500"/>
            <a:ext cx="2509044"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interfacing of this module was quite challenging as we did not cover something similar during the sessions.</a:t>
            </a:r>
          </a:p>
          <a:p>
            <a:r>
              <a:rPr lang="en-US" dirty="0"/>
              <a:t>We had to send a signal and then wait for the signal to return to calculate the time taken which helps us calculate the distance of the objects. </a:t>
            </a:r>
          </a:p>
        </p:txBody>
      </p:sp>
      <p:sp>
        <p:nvSpPr>
          <p:cNvPr id="12" name="Text Placeholder 4">
            <a:extLst>
              <a:ext uri="{FF2B5EF4-FFF2-40B4-BE49-F238E27FC236}">
                <a16:creationId xmlns:a16="http://schemas.microsoft.com/office/drawing/2014/main" id="{6996F819-7520-82F6-3EC1-A4117C5ACF37}"/>
              </a:ext>
            </a:extLst>
          </p:cNvPr>
          <p:cNvSpPr txBox="1">
            <a:spLocks/>
          </p:cNvSpPr>
          <p:nvPr/>
        </p:nvSpPr>
        <p:spPr>
          <a:xfrm>
            <a:off x="8891590" y="1681163"/>
            <a:ext cx="2509043"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Ultrasonic </a:t>
            </a:r>
          </a:p>
        </p:txBody>
      </p:sp>
    </p:spTree>
    <p:extLst>
      <p:ext uri="{BB962C8B-B14F-4D97-AF65-F5344CB8AC3E}">
        <p14:creationId xmlns:p14="http://schemas.microsoft.com/office/powerpoint/2010/main" val="1194865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182</TotalTime>
  <Words>569</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Trade Gothic LT Pro</vt:lpstr>
      <vt:lpstr>Trebuchet MS</vt:lpstr>
      <vt:lpstr>Office Theme</vt:lpstr>
      <vt:lpstr>Self driving car</vt:lpstr>
      <vt:lpstr>Introduction </vt:lpstr>
      <vt:lpstr>Introduction </vt:lpstr>
      <vt:lpstr>Components used </vt:lpstr>
      <vt:lpstr>Components </vt:lpstr>
      <vt:lpstr>Modules used  </vt:lpstr>
      <vt:lpstr>Modules used  </vt:lpstr>
      <vt:lpstr>Project challenges  </vt:lpstr>
      <vt:lpstr>Project challenges </vt:lpstr>
      <vt:lpstr>Conclusion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 car</dc:title>
  <dc:creator>malak khaled</dc:creator>
  <cp:lastModifiedBy>malak khaled</cp:lastModifiedBy>
  <cp:revision>23</cp:revision>
  <dcterms:created xsi:type="dcterms:W3CDTF">2022-10-22T18:19:26Z</dcterms:created>
  <dcterms:modified xsi:type="dcterms:W3CDTF">2022-10-22T21:21:56Z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