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79" r:id="rId5"/>
    <p:sldId id="292" r:id="rId6"/>
    <p:sldId id="265" r:id="rId7"/>
    <p:sldId id="268" r:id="rId8"/>
    <p:sldId id="269" r:id="rId9"/>
    <p:sldId id="276" r:id="rId10"/>
    <p:sldId id="311" r:id="rId11"/>
    <p:sldId id="314" r:id="rId12"/>
    <p:sldId id="287" r:id="rId13"/>
    <p:sldId id="286" r:id="rId14"/>
    <p:sldId id="288" r:id="rId15"/>
    <p:sldId id="320" r:id="rId16"/>
    <p:sldId id="284" r:id="rId17"/>
    <p:sldId id="285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72" y="77"/>
      </p:cViewPr>
      <p:guideLst>
        <p:guide orient="horz" pos="2238"/>
        <p:guide pos="2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2024/7/24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2024/7/24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6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9.xml"/><Relationship Id="rId7" Type="http://schemas.openxmlformats.org/officeDocument/2006/relationships/image" Target="../media/image10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tags" Target="../tags/tag25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1182688" y="2327275"/>
            <a:ext cx="1331912" cy="2270246"/>
            <a:chOff x="139391" y="1379571"/>
            <a:chExt cx="1651309" cy="2814656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26318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P	</a:t>
              </a: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2570163" y="232727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956050" y="232727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R</a:t>
              </a: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5343525" y="232727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1183005" y="3850005"/>
            <a:ext cx="699262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5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Smart Parking App</a:t>
            </a:r>
            <a:r>
              <a:rPr lang="en-US" altLang="zh-CN" sz="66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642801" y="3092406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58405" y="971550"/>
            <a:ext cx="1217295" cy="118935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955" y="4956810"/>
            <a:ext cx="732155" cy="685165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2280" y="5925820"/>
            <a:ext cx="1570355" cy="932815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59919" y="221434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08105" y="3092450"/>
            <a:ext cx="578485" cy="56451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331325" y="4955540"/>
            <a:ext cx="649605" cy="63944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94905" y="3831590"/>
            <a:ext cx="998855" cy="1020445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99525" y="4003675"/>
            <a:ext cx="591820" cy="607060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758825" y="2734945"/>
            <a:ext cx="65874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5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Demonstration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69360" y="0"/>
            <a:ext cx="4524375" cy="685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770745" y="2887345"/>
            <a:ext cx="2421890" cy="766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2" name="Picture 1" descr="450402913_1153496092569049_6309567758505629725_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7687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93735" y="0"/>
            <a:ext cx="3898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672195" y="0"/>
            <a:ext cx="3520440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0"/>
            <a:ext cx="405320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53205" y="0"/>
            <a:ext cx="456311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38795" y="0"/>
            <a:ext cx="40532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4254500" cy="6858000"/>
          </a:xfrm>
          <a:prstGeom prst="rect">
            <a:avLst/>
          </a:prstGeom>
        </p:spPr>
      </p:pic>
      <p:pic>
        <p:nvPicPr>
          <p:cNvPr id="11" name="Picture 10" descr="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88020" y="3175"/>
            <a:ext cx="3554730" cy="6854825"/>
          </a:xfrm>
          <a:prstGeom prst="rect">
            <a:avLst/>
          </a:prstGeom>
        </p:spPr>
      </p:pic>
      <p:pic>
        <p:nvPicPr>
          <p:cNvPr id="13" name="Picture 12" descr="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54500" y="3175"/>
            <a:ext cx="402971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0"/>
            <a:ext cx="50234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ar-JO" dirty="0" smtClean="0"/>
              <a:t> </a:t>
            </a:r>
            <a:endParaRPr lang="en-US" dirty="0"/>
          </a:p>
        </p:txBody>
      </p:sp>
      <p:pic>
        <p:nvPicPr>
          <p:cNvPr id="5" name="Picture 4" descr="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4315460" cy="6857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14825" y="-635"/>
            <a:ext cx="4485640" cy="68586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800465" y="0"/>
            <a:ext cx="3391535" cy="685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01100" y="-1270"/>
            <a:ext cx="4730115" cy="6859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4064000" cy="6857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35325" y="-1270"/>
            <a:ext cx="3150870" cy="6858000"/>
          </a:xfrm>
          <a:prstGeom prst="rect">
            <a:avLst/>
          </a:prstGeom>
        </p:spPr>
      </p:pic>
      <p:pic>
        <p:nvPicPr>
          <p:cNvPr id="7" name="Picture 6" descr="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1905"/>
            <a:ext cx="3235325" cy="68592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425940" y="-1905"/>
            <a:ext cx="2800350" cy="685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86195" y="635"/>
            <a:ext cx="3350260" cy="685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736455" y="635"/>
            <a:ext cx="390398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642801" y="3092406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58267" y="891251"/>
            <a:ext cx="1217442" cy="126933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59919" y="221434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3804" name="组合 15"/>
          <p:cNvGrpSpPr/>
          <p:nvPr/>
        </p:nvGrpSpPr>
        <p:grpSpPr>
          <a:xfrm>
            <a:off x="31215" y="2375679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07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cs typeface="Calibri" panose="020F0502020204030204" pitchFamily="34" charset="0"/>
                </a:rPr>
                <a:t>S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3808" name="组合 19"/>
          <p:cNvGrpSpPr/>
          <p:nvPr/>
        </p:nvGrpSpPr>
        <p:grpSpPr>
          <a:xfrm>
            <a:off x="1539201" y="2387037"/>
            <a:ext cx="1331912" cy="1367401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1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U</a:t>
              </a:r>
            </a:p>
          </p:txBody>
        </p:sp>
      </p:grpSp>
      <p:grpSp>
        <p:nvGrpSpPr>
          <p:cNvPr id="33812" name="组合 23"/>
          <p:cNvGrpSpPr/>
          <p:nvPr/>
        </p:nvGrpSpPr>
        <p:grpSpPr>
          <a:xfrm>
            <a:off x="2901043" y="2451692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5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sz="6600" dirty="0">
                  <a:solidFill>
                    <a:schemeClr val="bg1"/>
                  </a:solidFill>
                  <a:cs typeface="Calibri" panose="020F0502020204030204" pitchFamily="34" charset="0"/>
                </a:rPr>
                <a:t>M</a:t>
              </a:r>
              <a:endParaRPr 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3816" name="组合 27"/>
          <p:cNvGrpSpPr/>
          <p:nvPr/>
        </p:nvGrpSpPr>
        <p:grpSpPr>
          <a:xfrm>
            <a:off x="4276493" y="2509043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9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cs typeface="Calibri" panose="020F0502020204030204" pitchFamily="34" charset="0"/>
                </a:rPr>
                <a:t>M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23"/>
          <p:cNvGrpSpPr/>
          <p:nvPr/>
        </p:nvGrpSpPr>
        <p:grpSpPr>
          <a:xfrm>
            <a:off x="5645831" y="2512793"/>
            <a:ext cx="1331913" cy="1331913"/>
            <a:chOff x="139391" y="1379571"/>
            <a:chExt cx="1651309" cy="1651309"/>
          </a:xfrm>
        </p:grpSpPr>
        <p:sp>
          <p:nvSpPr>
            <p:cNvPr id="33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" name="椭圆 25"/>
            <p:cNvSpPr/>
            <p:nvPr/>
          </p:nvSpPr>
          <p:spPr>
            <a:xfrm>
              <a:off x="255704" y="152449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600" dirty="0">
                  <a:solidFill>
                    <a:prstClr val="white"/>
                  </a:solidFill>
                  <a:cs typeface="Calibri" panose="020F0502020204030204" pitchFamily="34" charset="0"/>
                </a:rPr>
                <a:t>A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组合 15"/>
          <p:cNvGrpSpPr/>
          <p:nvPr/>
        </p:nvGrpSpPr>
        <p:grpSpPr>
          <a:xfrm>
            <a:off x="7041357" y="2509042"/>
            <a:ext cx="1331912" cy="1331913"/>
            <a:chOff x="139391" y="1379571"/>
            <a:chExt cx="1651309" cy="1651309"/>
          </a:xfrm>
        </p:grpSpPr>
        <p:sp>
          <p:nvSpPr>
            <p:cNvPr id="3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cs typeface="Calibri" panose="020F0502020204030204" pitchFamily="34" charset="0"/>
                </a:rPr>
                <a:t>R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组合 27"/>
          <p:cNvGrpSpPr/>
          <p:nvPr/>
        </p:nvGrpSpPr>
        <p:grpSpPr>
          <a:xfrm>
            <a:off x="8444985" y="2390934"/>
            <a:ext cx="1331913" cy="1331913"/>
            <a:chOff x="139391" y="1379571"/>
            <a:chExt cx="1651309" cy="1651309"/>
          </a:xfrm>
        </p:grpSpPr>
        <p:sp>
          <p:nvSpPr>
            <p:cNvPr id="45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7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cs typeface="Calibri" panose="020F0502020204030204" pitchFamily="34" charset="0"/>
                </a:rPr>
                <a:t>Y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6999" y="4066540"/>
            <a:ext cx="7979368" cy="27508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 smart parking system uses technology to make parking easier.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It uses sensors and cameras to find empty parking spots and tells drivers where they are using apps or signs.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helps reduce traffic and pollution by cutting down on the time cars spend looking for parking.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also makes paying for parking easier.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642801" y="3092406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58267" y="891251"/>
            <a:ext cx="1217442" cy="126933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59919" y="221434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998220" y="2909888"/>
            <a:ext cx="5892800" cy="1142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16" name="文本框 31"/>
          <p:cNvSpPr txBox="1"/>
          <p:nvPr/>
        </p:nvSpPr>
        <p:spPr>
          <a:xfrm>
            <a:off x="998220" y="4156710"/>
            <a:ext cx="3988098" cy="1142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3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ANY QUESTIONS </a:t>
            </a:r>
            <a:endParaRPr lang="en-US" altLang="zh-CN" sz="30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781550"/>
            <a:ext cx="841375" cy="90360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496945"/>
            <a:ext cx="798830" cy="744855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83815" y="2849880"/>
            <a:ext cx="631190" cy="647700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55110" y="4664075"/>
            <a:ext cx="521335" cy="51816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706870" y="145192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Introduction</a:t>
            </a:r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6" name="椭圆 35"/>
          <p:cNvSpPr/>
          <p:nvPr/>
        </p:nvSpPr>
        <p:spPr>
          <a:xfrm>
            <a:off x="6045200" y="15351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706870" y="217900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Features of application</a:t>
            </a:r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椭圆 37"/>
          <p:cNvSpPr/>
          <p:nvPr/>
        </p:nvSpPr>
        <p:spPr>
          <a:xfrm>
            <a:off x="6045200" y="21780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37250" y="565150"/>
            <a:ext cx="3451225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CONTENTS</a:t>
            </a:r>
            <a:endParaRPr lang="zh-CN" alt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236970" y="2849880"/>
            <a:ext cx="56718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defTabSz="914400"/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Development process planing</a:t>
            </a:r>
          </a:p>
        </p:txBody>
      </p:sp>
      <p:sp>
        <p:nvSpPr>
          <p:cNvPr id="45" name="椭圆 44"/>
          <p:cNvSpPr/>
          <p:nvPr/>
        </p:nvSpPr>
        <p:spPr>
          <a:xfrm>
            <a:off x="6045200" y="28146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706870" y="339312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Benefits of smart parking</a:t>
            </a:r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7" name="椭圆 46"/>
          <p:cNvSpPr/>
          <p:nvPr/>
        </p:nvSpPr>
        <p:spPr>
          <a:xfrm>
            <a:off x="6045200" y="34591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椭圆 46"/>
          <p:cNvSpPr/>
          <p:nvPr>
            <p:custDataLst>
              <p:tags r:id="rId1"/>
            </p:custDataLst>
          </p:nvPr>
        </p:nvSpPr>
        <p:spPr>
          <a:xfrm>
            <a:off x="6045200" y="410178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06870" y="3937000"/>
            <a:ext cx="4732020" cy="844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Technologies </a:t>
            </a:r>
            <a:r>
              <a:rPr lang="en-US" sz="2400" dirty="0" smtClean="0">
                <a:solidFill>
                  <a:schemeClr val="tx1"/>
                </a:solidFill>
              </a:rPr>
              <a:t>Used in Smart Parking Management Systems</a:t>
            </a:r>
          </a:p>
        </p:txBody>
      </p:sp>
      <p:sp>
        <p:nvSpPr>
          <p:cNvPr id="10" name="椭圆 46"/>
          <p:cNvSpPr/>
          <p:nvPr>
            <p:custDataLst>
              <p:tags r:id="rId2"/>
            </p:custDataLst>
          </p:nvPr>
        </p:nvSpPr>
        <p:spPr>
          <a:xfrm>
            <a:off x="6045200" y="484473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706870" y="4754562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Demonstration for app</a:t>
            </a:r>
          </a:p>
        </p:txBody>
      </p:sp>
      <p:sp>
        <p:nvSpPr>
          <p:cNvPr id="16" name="椭圆 46"/>
          <p:cNvSpPr/>
          <p:nvPr>
            <p:custDataLst>
              <p:tags r:id="rId3"/>
            </p:custDataLst>
          </p:nvPr>
        </p:nvSpPr>
        <p:spPr>
          <a:xfrm>
            <a:off x="6045200" y="534257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椭圆 46"/>
          <p:cNvSpPr/>
          <p:nvPr>
            <p:custDataLst>
              <p:tags r:id="rId4"/>
            </p:custDataLst>
          </p:nvPr>
        </p:nvSpPr>
        <p:spPr>
          <a:xfrm rot="21240000">
            <a:off x="6028055" y="588867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06870" y="5334476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Challenges and solutions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706870" y="58388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1308" y="310197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05948" y="29178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28185" y="2560320"/>
            <a:ext cx="294640" cy="28003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990" y="125730"/>
            <a:ext cx="3346450" cy="331089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29685" y="2949575"/>
            <a:ext cx="511810" cy="48768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43815" y="325120"/>
            <a:ext cx="450215" cy="42735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1615" y="996950"/>
            <a:ext cx="210820" cy="20193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269240" y="809625"/>
            <a:ext cx="159385" cy="15176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664210" y="1441450"/>
            <a:ext cx="3164840" cy="8235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Introduction</a:t>
            </a:r>
            <a:endParaRPr lang="en-US" altLang="zh-CN" sz="3600" b="1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09590" y="996950"/>
            <a:ext cx="6054090" cy="4982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came up </a:t>
            </a:r>
            <a:r>
              <a:rPr lang="en-US" sz="2400" dirty="0" smtClean="0"/>
              <a:t>with </a:t>
            </a:r>
            <a:r>
              <a:rPr lang="en-US" sz="2400" dirty="0"/>
              <a:t>idea </a:t>
            </a:r>
            <a:r>
              <a:rPr lang="en-US" sz="2400" dirty="0" smtClean="0"/>
              <a:t>of our project with a “Smart </a:t>
            </a:r>
            <a:r>
              <a:rPr lang="en-US" sz="2400" dirty="0"/>
              <a:t>Parking Vehicle </a:t>
            </a:r>
            <a:r>
              <a:rPr lang="en-US" sz="2400" dirty="0" smtClean="0"/>
              <a:t>System” so we can through it : </a:t>
            </a:r>
            <a:endParaRPr lang="en-US" sz="2400" dirty="0"/>
          </a:p>
          <a:p>
            <a:r>
              <a:rPr lang="en-US" sz="4800" b="1" dirty="0"/>
              <a:t>.</a:t>
            </a:r>
            <a:r>
              <a:rPr lang="en-US" sz="2400" dirty="0"/>
              <a:t>Reduce traffic congestion</a:t>
            </a:r>
            <a:r>
              <a:rPr lang="ar-JO" altLang="en-US" sz="2400" dirty="0"/>
              <a:t> </a:t>
            </a:r>
            <a:r>
              <a:rPr lang="en-US" sz="2400" dirty="0"/>
              <a:t>Improve efficiency</a:t>
            </a:r>
          </a:p>
          <a:p>
            <a:r>
              <a:rPr lang="en-US" sz="4800" b="1" dirty="0">
                <a:sym typeface="+mn-ea"/>
              </a:rPr>
              <a:t>.</a:t>
            </a:r>
            <a:r>
              <a:rPr lang="en-US" sz="2400" dirty="0"/>
              <a:t>Save time and effort</a:t>
            </a:r>
          </a:p>
          <a:p>
            <a:r>
              <a:rPr lang="en-US" sz="4800" b="1" dirty="0"/>
              <a:t>.</a:t>
            </a:r>
            <a:r>
              <a:rPr lang="en-US" sz="2400" dirty="0"/>
              <a:t>Reduce environmental pollution</a:t>
            </a:r>
          </a:p>
          <a:p>
            <a:r>
              <a:rPr lang="en-US" sz="4800" b="1" dirty="0"/>
              <a:t>.</a:t>
            </a:r>
            <a:r>
              <a:rPr lang="en-US" sz="2400" dirty="0"/>
              <a:t>Support electric vehicles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TextBox 13"/>
          <p:cNvSpPr txBox="1"/>
          <p:nvPr/>
        </p:nvSpPr>
        <p:spPr>
          <a:xfrm>
            <a:off x="2705100" y="3911600"/>
            <a:ext cx="1400175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2301" name="TextBox 13"/>
          <p:cNvSpPr txBox="1"/>
          <p:nvPr/>
        </p:nvSpPr>
        <p:spPr>
          <a:xfrm>
            <a:off x="2708275" y="4198938"/>
            <a:ext cx="2335213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pic>
        <p:nvPicPr>
          <p:cNvPr id="2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1324610"/>
            <a:ext cx="12191365" cy="55327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89685" y="302895"/>
            <a:ext cx="1079500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  <a:sym typeface="+mn-ea"/>
              </a:rPr>
              <a:t>Example: King Abdallah University H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  <a:sym typeface="+mn-ea"/>
              </a:rPr>
              <a:t>ospital Garage</a:t>
            </a:r>
            <a:r>
              <a:rPr lang="en-US" sz="3600" b="1" dirty="0">
                <a:solidFill>
                  <a:srgbClr val="476FD6"/>
                </a:solidFill>
                <a:latin typeface="+mj-lt"/>
                <a:ea typeface="Roboto Slab" pitchFamily="34" charset="-122"/>
                <a:cs typeface="+mj-lt"/>
                <a:sym typeface="+mn-ea"/>
              </a:rPr>
              <a:t>
</a:t>
            </a:r>
            <a:r>
              <a:rPr lang="en-US" sz="36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sym typeface="+mn-ea"/>
              </a:rPr>
              <a:t>
</a:t>
            </a:r>
            <a:endParaRPr lang="en-US" sz="36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5"/>
          <p:cNvSpPr txBox="1"/>
          <p:nvPr/>
        </p:nvSpPr>
        <p:spPr>
          <a:xfrm>
            <a:off x="480060" y="359410"/>
            <a:ext cx="58775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sym typeface="+mn-ea"/>
              </a:rPr>
              <a:t>Features Of The Application</a:t>
            </a:r>
            <a:endParaRPr lang="en-US" altLang="en-US" sz="36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Freeform 16"/>
          <p:cNvSpPr/>
          <p:nvPr/>
        </p:nvSpPr>
        <p:spPr bwMode="auto">
          <a:xfrm>
            <a:off x="5767388" y="3856038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4"/>
          <p:cNvSpPr/>
          <p:nvPr/>
        </p:nvSpPr>
        <p:spPr bwMode="auto">
          <a:xfrm>
            <a:off x="6132786" y="3674025"/>
            <a:ext cx="1766757" cy="115217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4291949" y="2420621"/>
            <a:ext cx="1597669" cy="1093904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>
            <a:off x="5826284" y="2560754"/>
            <a:ext cx="1420812" cy="973138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>
            <a:off x="4152900" y="3532188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10249" name="直接箭头连接符 50"/>
          <p:cNvCxnSpPr/>
          <p:nvPr/>
        </p:nvCxnSpPr>
        <p:spPr>
          <a:xfrm flipV="1">
            <a:off x="6522228" y="2420621"/>
            <a:ext cx="1377315" cy="591185"/>
          </a:xfrm>
          <a:prstGeom prst="straightConnector1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  <a:headEnd type="oval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50" name="直接箭头连接符 52"/>
          <p:cNvCxnSpPr/>
          <p:nvPr/>
        </p:nvCxnSpPr>
        <p:spPr>
          <a:xfrm flipH="1" flipV="1">
            <a:off x="3435350" y="2328863"/>
            <a:ext cx="1296988" cy="444500"/>
          </a:xfrm>
          <a:prstGeom prst="straightConnector1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  <a:headEnd type="oval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51" name="直接箭头连接符 54"/>
          <p:cNvCxnSpPr/>
          <p:nvPr/>
        </p:nvCxnSpPr>
        <p:spPr>
          <a:xfrm flipH="1">
            <a:off x="3435350" y="4003675"/>
            <a:ext cx="1570038" cy="776288"/>
          </a:xfrm>
          <a:prstGeom prst="straightConnector1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  <a:headEnd type="oval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52" name="直接箭头连接符 56"/>
          <p:cNvCxnSpPr/>
          <p:nvPr/>
        </p:nvCxnSpPr>
        <p:spPr>
          <a:xfrm>
            <a:off x="6789738" y="5348288"/>
            <a:ext cx="1337310" cy="351155"/>
          </a:xfrm>
          <a:prstGeom prst="straightConnector1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  <a:headEnd type="oval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54" name="TextBox 13"/>
          <p:cNvSpPr txBox="1"/>
          <p:nvPr/>
        </p:nvSpPr>
        <p:spPr>
          <a:xfrm>
            <a:off x="494665" y="1933575"/>
            <a:ext cx="3101340" cy="9537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Easy to use and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modern 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design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0256" name="TextBox 13"/>
          <p:cNvSpPr txBox="1"/>
          <p:nvPr/>
        </p:nvSpPr>
        <p:spPr>
          <a:xfrm>
            <a:off x="255270" y="4610100"/>
            <a:ext cx="318008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sym typeface="+mn-ea"/>
              </a:rPr>
              <a:t>Real_time parking space availability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0258" name="TextBox 13"/>
          <p:cNvSpPr txBox="1"/>
          <p:nvPr/>
        </p:nvSpPr>
        <p:spPr>
          <a:xfrm>
            <a:off x="8127048" y="1861504"/>
            <a:ext cx="387350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Navigation to the  suitable</a:t>
            </a:r>
            <a:r>
              <a:rPr lang="ar-JO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available parking spot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8310880" y="5571490"/>
            <a:ext cx="376491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Notifications and alerts about when the parking period ends</a:t>
            </a:r>
          </a:p>
        </p:txBody>
      </p:sp>
      <p:sp>
        <p:nvSpPr>
          <p:cNvPr id="10264" name="TextBox 13"/>
          <p:cNvSpPr txBox="1"/>
          <p:nvPr/>
        </p:nvSpPr>
        <p:spPr>
          <a:xfrm>
            <a:off x="8982075" y="3851910"/>
            <a:ext cx="321056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Possibility of booking and paying electronically for parking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10265" name="直接箭头连接符 56"/>
          <p:cNvCxnSpPr/>
          <p:nvPr/>
        </p:nvCxnSpPr>
        <p:spPr>
          <a:xfrm>
            <a:off x="7493000" y="4319588"/>
            <a:ext cx="1346200" cy="0"/>
          </a:xfrm>
          <a:prstGeom prst="straightConnector1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  <a:headEnd type="oval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5"/>
          <p:cNvSpPr txBox="1"/>
          <p:nvPr/>
        </p:nvSpPr>
        <p:spPr>
          <a:xfrm>
            <a:off x="240030" y="295275"/>
            <a:ext cx="6214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Benefits And Solutions</a:t>
            </a:r>
          </a:p>
        </p:txBody>
      </p:sp>
      <p:sp>
        <p:nvSpPr>
          <p:cNvPr id="3" name="Freeform 123@|5FFC:0|FBC:0|LFC:16777215|LBC:16777215"/>
          <p:cNvSpPr/>
          <p:nvPr/>
        </p:nvSpPr>
        <p:spPr bwMode="auto">
          <a:xfrm>
            <a:off x="5564188" y="5078095"/>
            <a:ext cx="1014413" cy="131763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24@|5FFC:0|FBC:0|LFC:16777215|LBC:16777215"/>
          <p:cNvSpPr/>
          <p:nvPr/>
        </p:nvSpPr>
        <p:spPr bwMode="auto">
          <a:xfrm>
            <a:off x="5563553" y="4902200"/>
            <a:ext cx="1014413" cy="131763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125@|5FFC:0|FBC:0|LFC:16777215|LBC:16777215"/>
          <p:cNvSpPr/>
          <p:nvPr/>
        </p:nvSpPr>
        <p:spPr bwMode="auto">
          <a:xfrm>
            <a:off x="5651500" y="5253673"/>
            <a:ext cx="803275" cy="201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" y="0"/>
              </a:cxn>
              <a:cxn ang="0">
                <a:pos x="63" y="30"/>
              </a:cxn>
              <a:cxn ang="0">
                <a:pos x="0" y="0"/>
              </a:cxn>
            </a:cxnLst>
            <a:rect l="0" t="0" r="r" b="b"/>
            <a:pathLst>
              <a:path w="129" h="32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0" y="32"/>
                  <a:pt x="63" y="30"/>
                </a:cubicBezTo>
                <a:cubicBezTo>
                  <a:pt x="17" y="29"/>
                  <a:pt x="0" y="0"/>
                  <a:pt x="0" y="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eform 237@|5FFC:0|FBC:0|LFC:16777215|LBC:16777215"/>
          <p:cNvSpPr>
            <a:spLocks noEditPoints="1"/>
          </p:cNvSpPr>
          <p:nvPr/>
        </p:nvSpPr>
        <p:spPr bwMode="auto">
          <a:xfrm>
            <a:off x="4972685" y="2352358"/>
            <a:ext cx="2116138" cy="2495550"/>
          </a:xfrm>
          <a:custGeom>
            <a:avLst/>
            <a:gdLst/>
            <a:ahLst/>
            <a:cxnLst>
              <a:cxn ang="0">
                <a:pos x="175" y="0"/>
              </a:cxn>
              <a:cxn ang="0">
                <a:pos x="167" y="0"/>
              </a:cxn>
              <a:cxn ang="0">
                <a:pos x="6" y="165"/>
              </a:cxn>
              <a:cxn ang="0">
                <a:pos x="67" y="318"/>
              </a:cxn>
              <a:cxn ang="0">
                <a:pos x="90" y="396"/>
              </a:cxn>
              <a:cxn ang="0">
                <a:pos x="90" y="396"/>
              </a:cxn>
              <a:cxn ang="0">
                <a:pos x="99" y="401"/>
              </a:cxn>
              <a:cxn ang="0">
                <a:pos x="242" y="401"/>
              </a:cxn>
              <a:cxn ang="0">
                <a:pos x="251" y="396"/>
              </a:cxn>
              <a:cxn ang="0">
                <a:pos x="251" y="396"/>
              </a:cxn>
              <a:cxn ang="0">
                <a:pos x="274" y="318"/>
              </a:cxn>
              <a:cxn ang="0">
                <a:pos x="336" y="165"/>
              </a:cxn>
              <a:cxn ang="0">
                <a:pos x="175" y="0"/>
              </a:cxn>
              <a:cxn ang="0">
                <a:pos x="295" y="166"/>
              </a:cxn>
              <a:cxn ang="0">
                <a:pos x="249" y="282"/>
              </a:cxn>
              <a:cxn ang="0">
                <a:pos x="231" y="352"/>
              </a:cxn>
              <a:cxn ang="0">
                <a:pos x="231" y="352"/>
              </a:cxn>
              <a:cxn ang="0">
                <a:pos x="224" y="356"/>
              </a:cxn>
              <a:cxn ang="0">
                <a:pos x="117" y="356"/>
              </a:cxn>
              <a:cxn ang="0">
                <a:pos x="110" y="352"/>
              </a:cxn>
              <a:cxn ang="0">
                <a:pos x="110" y="352"/>
              </a:cxn>
              <a:cxn ang="0">
                <a:pos x="93" y="282"/>
              </a:cxn>
              <a:cxn ang="0">
                <a:pos x="47" y="166"/>
              </a:cxn>
              <a:cxn ang="0">
                <a:pos x="168" y="43"/>
              </a:cxn>
              <a:cxn ang="0">
                <a:pos x="174" y="43"/>
              </a:cxn>
              <a:cxn ang="0">
                <a:pos x="295" y="166"/>
              </a:cxn>
            </a:cxnLst>
            <a:rect l="0" t="0" r="r" b="b"/>
            <a:pathLst>
              <a:path w="341" h="401">
                <a:moveTo>
                  <a:pt x="175" y="0"/>
                </a:moveTo>
                <a:cubicBezTo>
                  <a:pt x="167" y="0"/>
                  <a:pt x="167" y="0"/>
                  <a:pt x="167" y="0"/>
                </a:cubicBezTo>
                <a:cubicBezTo>
                  <a:pt x="61" y="7"/>
                  <a:pt x="0" y="83"/>
                  <a:pt x="6" y="165"/>
                </a:cubicBezTo>
                <a:cubicBezTo>
                  <a:pt x="12" y="254"/>
                  <a:pt x="61" y="264"/>
                  <a:pt x="67" y="318"/>
                </a:cubicBezTo>
                <a:cubicBezTo>
                  <a:pt x="73" y="372"/>
                  <a:pt x="90" y="396"/>
                  <a:pt x="90" y="396"/>
                </a:cubicBezTo>
                <a:cubicBezTo>
                  <a:pt x="90" y="396"/>
                  <a:pt x="90" y="396"/>
                  <a:pt x="90" y="396"/>
                </a:cubicBezTo>
                <a:cubicBezTo>
                  <a:pt x="92" y="399"/>
                  <a:pt x="96" y="401"/>
                  <a:pt x="99" y="401"/>
                </a:cubicBezTo>
                <a:cubicBezTo>
                  <a:pt x="242" y="401"/>
                  <a:pt x="242" y="401"/>
                  <a:pt x="242" y="401"/>
                </a:cubicBezTo>
                <a:cubicBezTo>
                  <a:pt x="245" y="401"/>
                  <a:pt x="249" y="399"/>
                  <a:pt x="251" y="396"/>
                </a:cubicBezTo>
                <a:cubicBezTo>
                  <a:pt x="251" y="396"/>
                  <a:pt x="251" y="396"/>
                  <a:pt x="251" y="396"/>
                </a:cubicBezTo>
                <a:cubicBezTo>
                  <a:pt x="251" y="396"/>
                  <a:pt x="268" y="372"/>
                  <a:pt x="274" y="318"/>
                </a:cubicBezTo>
                <a:cubicBezTo>
                  <a:pt x="280" y="264"/>
                  <a:pt x="330" y="254"/>
                  <a:pt x="336" y="165"/>
                </a:cubicBezTo>
                <a:cubicBezTo>
                  <a:pt x="341" y="83"/>
                  <a:pt x="280" y="7"/>
                  <a:pt x="175" y="0"/>
                </a:cubicBezTo>
                <a:close/>
                <a:moveTo>
                  <a:pt x="295" y="166"/>
                </a:moveTo>
                <a:cubicBezTo>
                  <a:pt x="290" y="234"/>
                  <a:pt x="253" y="241"/>
                  <a:pt x="249" y="282"/>
                </a:cubicBezTo>
                <a:cubicBezTo>
                  <a:pt x="244" y="322"/>
                  <a:pt x="231" y="352"/>
                  <a:pt x="231" y="352"/>
                </a:cubicBezTo>
                <a:cubicBezTo>
                  <a:pt x="231" y="352"/>
                  <a:pt x="231" y="352"/>
                  <a:pt x="231" y="352"/>
                </a:cubicBezTo>
                <a:cubicBezTo>
                  <a:pt x="229" y="354"/>
                  <a:pt x="227" y="356"/>
                  <a:pt x="224" y="356"/>
                </a:cubicBezTo>
                <a:cubicBezTo>
                  <a:pt x="117" y="356"/>
                  <a:pt x="117" y="356"/>
                  <a:pt x="117" y="356"/>
                </a:cubicBezTo>
                <a:cubicBezTo>
                  <a:pt x="114" y="356"/>
                  <a:pt x="112" y="354"/>
                  <a:pt x="110" y="352"/>
                </a:cubicBezTo>
                <a:cubicBezTo>
                  <a:pt x="110" y="352"/>
                  <a:pt x="110" y="352"/>
                  <a:pt x="110" y="352"/>
                </a:cubicBezTo>
                <a:cubicBezTo>
                  <a:pt x="110" y="352"/>
                  <a:pt x="98" y="322"/>
                  <a:pt x="93" y="282"/>
                </a:cubicBezTo>
                <a:cubicBezTo>
                  <a:pt x="89" y="241"/>
                  <a:pt x="51" y="234"/>
                  <a:pt x="47" y="166"/>
                </a:cubicBezTo>
                <a:cubicBezTo>
                  <a:pt x="43" y="105"/>
                  <a:pt x="89" y="48"/>
                  <a:pt x="168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253" y="48"/>
                  <a:pt x="299" y="105"/>
                  <a:pt x="295" y="166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Oval 287"/>
          <p:cNvSpPr/>
          <p:nvPr/>
        </p:nvSpPr>
        <p:spPr>
          <a:xfrm>
            <a:off x="4706938" y="1864360"/>
            <a:ext cx="657225" cy="638175"/>
          </a:xfrm>
          <a:prstGeom prst="ellipse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Oval 291"/>
          <p:cNvSpPr/>
          <p:nvPr/>
        </p:nvSpPr>
        <p:spPr>
          <a:xfrm>
            <a:off x="4131945" y="3114675"/>
            <a:ext cx="657225" cy="639763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0" name="Oval 295"/>
          <p:cNvSpPr/>
          <p:nvPr/>
        </p:nvSpPr>
        <p:spPr>
          <a:xfrm>
            <a:off x="4354831" y="4439920"/>
            <a:ext cx="657225" cy="638175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" name="Oval 299"/>
          <p:cNvSpPr/>
          <p:nvPr/>
        </p:nvSpPr>
        <p:spPr>
          <a:xfrm>
            <a:off x="7129463" y="4442778"/>
            <a:ext cx="657225" cy="639763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4" name="Oval 308"/>
          <p:cNvSpPr/>
          <p:nvPr/>
        </p:nvSpPr>
        <p:spPr>
          <a:xfrm>
            <a:off x="6616065" y="1863408"/>
            <a:ext cx="657225" cy="638175"/>
          </a:xfrm>
          <a:prstGeom prst="ellipse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" name="Oval 309"/>
          <p:cNvSpPr/>
          <p:nvPr/>
        </p:nvSpPr>
        <p:spPr>
          <a:xfrm>
            <a:off x="7273290" y="3109595"/>
            <a:ext cx="657225" cy="638175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1288" name="TextBox 13"/>
          <p:cNvSpPr txBox="1"/>
          <p:nvPr/>
        </p:nvSpPr>
        <p:spPr>
          <a:xfrm>
            <a:off x="7458075" y="1983521"/>
            <a:ext cx="382143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Robust backend s</a:t>
            </a:r>
            <a:r>
              <a:rPr lang="en-US" altLang="zh-CN" sz="2400" dirty="0"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ervice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2" name="TextBox 13@|17FFC:16777215|FBC:16777215|LFC:16777215|LBC:16777215"/>
          <p:cNvSpPr txBox="1"/>
          <p:nvPr/>
        </p:nvSpPr>
        <p:spPr>
          <a:xfrm>
            <a:off x="7888287" y="4442778"/>
            <a:ext cx="4246880" cy="9817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Improve the user experience with </a:t>
            </a:r>
            <a:r>
              <a:rPr lang="en-US" altLang="zh-CN" sz="2400" dirty="0" smtClean="0"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 multiple services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3" name="TextBox 13"/>
          <p:cNvSpPr txBox="1"/>
          <p:nvPr/>
        </p:nvSpPr>
        <p:spPr>
          <a:xfrm>
            <a:off x="534988" y="1788575"/>
            <a:ext cx="4171950" cy="7588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Continuous </a:t>
            </a:r>
            <a:r>
              <a:rPr lang="en-US" altLang="zh-CN" sz="2400" dirty="0" smtClean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monitoring slot status </a:t>
            </a: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and </a:t>
            </a:r>
            <a:r>
              <a:rPr lang="en-US" altLang="zh-CN" sz="2400" dirty="0" smtClean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updates it </a:t>
            </a:r>
            <a:endParaRPr lang="en-US" altLang="zh-CN" sz="2400" dirty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5" name="TextBox 13"/>
          <p:cNvSpPr txBox="1"/>
          <p:nvPr/>
        </p:nvSpPr>
        <p:spPr>
          <a:xfrm>
            <a:off x="5364163" y="3446463"/>
            <a:ext cx="1373187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KEYS</a:t>
            </a:r>
          </a:p>
        </p:txBody>
      </p:sp>
      <p:sp>
        <p:nvSpPr>
          <p:cNvPr id="11297" name="TextBox 13"/>
          <p:cNvSpPr txBox="1"/>
          <p:nvPr/>
        </p:nvSpPr>
        <p:spPr>
          <a:xfrm>
            <a:off x="7969568" y="3109853"/>
            <a:ext cx="4117111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Reducing the time and effort spent finding positions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4577" y="4423093"/>
            <a:ext cx="4334510" cy="1268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/>
              <a:t>Improve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revenue for parking operators through </a:t>
            </a:r>
            <a:r>
              <a:rPr lang="en-US" sz="2400" dirty="0" smtClean="0">
                <a:solidFill>
                  <a:schemeClr val="tx1"/>
                </a:solidFill>
              </a:rPr>
              <a:t>optimizing </a:t>
            </a:r>
            <a:r>
              <a:rPr lang="en-US" sz="2400" dirty="0">
                <a:solidFill>
                  <a:schemeClr val="tx1"/>
                </a:solidFill>
              </a:rPr>
              <a:t>space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0839" y="3063606"/>
            <a:ext cx="382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Reduce traffic congestion using</a:t>
            </a:r>
            <a:r>
              <a:rPr lang="ar-J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traffic signs</a:t>
            </a:r>
            <a:r>
              <a:rPr lang="ar-JO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5"/>
          <p:cNvSpPr txBox="1"/>
          <p:nvPr/>
        </p:nvSpPr>
        <p:spPr>
          <a:xfrm>
            <a:off x="386080" y="295275"/>
            <a:ext cx="61004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Development Proccess Planning</a:t>
            </a:r>
          </a:p>
        </p:txBody>
      </p:sp>
      <p:grpSp>
        <p:nvGrpSpPr>
          <p:cNvPr id="3" name="Group 61"/>
          <p:cNvGrpSpPr/>
          <p:nvPr/>
        </p:nvGrpSpPr>
        <p:grpSpPr>
          <a:xfrm>
            <a:off x="4587201" y="2377670"/>
            <a:ext cx="2940681" cy="4727849"/>
            <a:chOff x="3427254" y="1276349"/>
            <a:chExt cx="2209827" cy="3552826"/>
          </a:xfrm>
          <a:solidFill>
            <a:srgbClr val="C1C7D0"/>
          </a:solidFill>
        </p:grpSpPr>
        <p:sp>
          <p:nvSpPr>
            <p:cNvPr id="4" name="Rounded Rectangle 24@|1FFC:14277081|FBC:16777215|LFC:16777215|LBC:16777215"/>
            <p:cNvSpPr/>
            <p:nvPr/>
          </p:nvSpPr>
          <p:spPr>
            <a:xfrm flipH="1" flipV="1">
              <a:off x="4457580" y="3220865"/>
              <a:ext cx="180035" cy="16083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25@|1FFC:14277081|FBC:16777215|LFC:16777215|LBC:16777215"/>
            <p:cNvSpPr/>
            <p:nvPr/>
          </p:nvSpPr>
          <p:spPr>
            <a:xfrm rot="18522481" flipV="1">
              <a:off x="4188904" y="3666155"/>
              <a:ext cx="180035" cy="7018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3917999" y="1690571"/>
              <a:ext cx="729110" cy="1573518"/>
              <a:chOff x="1984341" y="1319217"/>
              <a:chExt cx="771493" cy="1664986"/>
            </a:xfrm>
            <a:grpFill/>
          </p:grpSpPr>
          <p:sp>
            <p:nvSpPr>
              <p:cNvPr id="21" name="Rounded Rectangle 28@|1FFC:0|FBC:0|LFC:16777215|LBC:16777215"/>
              <p:cNvSpPr/>
              <p:nvPr/>
            </p:nvSpPr>
            <p:spPr>
              <a:xfrm flipH="1">
                <a:off x="2004899" y="1319217"/>
                <a:ext cx="190500" cy="152164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ounded Rectangle 29@|1FFC:0|FBC:0|LFC:16777215|LBC:16777215"/>
              <p:cNvSpPr/>
              <p:nvPr/>
            </p:nvSpPr>
            <p:spPr>
              <a:xfrm rot="17703920" flipH="1">
                <a:off x="2279514" y="2507882"/>
                <a:ext cx="181148" cy="7714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37"/>
            <p:cNvGrpSpPr/>
            <p:nvPr/>
          </p:nvGrpSpPr>
          <p:grpSpPr>
            <a:xfrm flipH="1">
              <a:off x="4495154" y="2090739"/>
              <a:ext cx="729110" cy="1714009"/>
              <a:chOff x="1984342" y="1412436"/>
              <a:chExt cx="771493" cy="1813644"/>
            </a:xfrm>
            <a:grpFill/>
          </p:grpSpPr>
          <p:sp>
            <p:nvSpPr>
              <p:cNvPr id="19" name="Rounded Rectangle 38@|1FFC:0|FBC:0|LFC:16777215|LBC:16777215"/>
              <p:cNvSpPr/>
              <p:nvPr/>
            </p:nvSpPr>
            <p:spPr>
              <a:xfrm flipH="1" flipV="1">
                <a:off x="2004898" y="1412436"/>
                <a:ext cx="190500" cy="16703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ounded Rectangle 39@|1FFC:0|FBC:0|LFC:16777215|LBC:16777215"/>
              <p:cNvSpPr/>
              <p:nvPr/>
            </p:nvSpPr>
            <p:spPr>
              <a:xfrm rot="17703920" flipH="1">
                <a:off x="2279515" y="2749759"/>
                <a:ext cx="181148" cy="7714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40"/>
            <p:cNvGrpSpPr/>
            <p:nvPr/>
          </p:nvGrpSpPr>
          <p:grpSpPr>
            <a:xfrm flipH="1">
              <a:off x="4695149" y="1276349"/>
              <a:ext cx="465586" cy="1006346"/>
              <a:chOff x="5811795" y="1155550"/>
              <a:chExt cx="492650" cy="1064844"/>
            </a:xfrm>
            <a:grpFill/>
          </p:grpSpPr>
          <p:sp>
            <p:nvSpPr>
              <p:cNvPr id="17" name="Rounded Rectangle 41@|1FFC:0|FBC:0|LFC:16777215|LBC:16777215"/>
              <p:cNvSpPr/>
              <p:nvPr/>
            </p:nvSpPr>
            <p:spPr>
              <a:xfrm flipH="1" flipV="1">
                <a:off x="6094730" y="1155550"/>
                <a:ext cx="190500" cy="9666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ed Rectangle 42@|1FFC:0|FBC:0|LFC:16777215|LBC:16777215"/>
              <p:cNvSpPr/>
              <p:nvPr/>
            </p:nvSpPr>
            <p:spPr>
              <a:xfrm rot="3564534">
                <a:off x="5962870" y="1878819"/>
                <a:ext cx="190500" cy="492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 flipH="1">
              <a:off x="5070221" y="2458910"/>
              <a:ext cx="566860" cy="838735"/>
              <a:chOff x="6012342" y="2292562"/>
              <a:chExt cx="599811" cy="887490"/>
            </a:xfrm>
            <a:grpFill/>
          </p:grpSpPr>
          <p:sp>
            <p:nvSpPr>
              <p:cNvPr id="15" name="Rounded Rectangle 47@|1FFC:0|FBC:0|LFC:16777215|LBC:16777215"/>
              <p:cNvSpPr/>
              <p:nvPr/>
            </p:nvSpPr>
            <p:spPr>
              <a:xfrm flipH="1">
                <a:off x="6039014" y="2292562"/>
                <a:ext cx="190500" cy="76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Rounded Rectangle 48@|1FFC:0|FBC:0|LFC:16777215|LBC:16777215"/>
              <p:cNvSpPr/>
              <p:nvPr/>
            </p:nvSpPr>
            <p:spPr>
              <a:xfrm rot="18035466" flipH="1">
                <a:off x="6216998" y="2784896"/>
                <a:ext cx="190500" cy="59981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50"/>
            <p:cNvGrpSpPr/>
            <p:nvPr/>
          </p:nvGrpSpPr>
          <p:grpSpPr>
            <a:xfrm>
              <a:off x="3506920" y="1343025"/>
              <a:ext cx="566860" cy="877223"/>
              <a:chOff x="6012342" y="1921426"/>
              <a:chExt cx="599811" cy="928215"/>
            </a:xfrm>
            <a:grpFill/>
          </p:grpSpPr>
          <p:sp>
            <p:nvSpPr>
              <p:cNvPr id="13" name="Rounded Rectangle 51@|1FFC:0|FBC:0|LFC:16777215|LBC:16777215"/>
              <p:cNvSpPr/>
              <p:nvPr/>
            </p:nvSpPr>
            <p:spPr>
              <a:xfrm flipH="1" flipV="1">
                <a:off x="6039013" y="1921426"/>
                <a:ext cx="190500" cy="80272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ed Rectangle 52@|1FFC:0|FBC:0|LFC:16777215|LBC:16777215"/>
              <p:cNvSpPr/>
              <p:nvPr/>
            </p:nvSpPr>
            <p:spPr>
              <a:xfrm rot="18035466" flipH="1">
                <a:off x="6216998" y="2454485"/>
                <a:ext cx="190500" cy="59981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Rounded Rectangle 54@|1FFC:14277081|FBC:16777215|LFC:16777215|LBC:16777215"/>
            <p:cNvSpPr/>
            <p:nvPr/>
          </p:nvSpPr>
          <p:spPr>
            <a:xfrm rot="18522481" flipV="1">
              <a:off x="3688186" y="2405736"/>
              <a:ext cx="180035" cy="7018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5" name="Oval 57"/>
          <p:cNvSpPr/>
          <p:nvPr/>
        </p:nvSpPr>
        <p:spPr>
          <a:xfrm>
            <a:off x="7277100" y="3997325"/>
            <a:ext cx="201613" cy="201613"/>
          </a:xfrm>
          <a:prstGeom prst="ellipse">
            <a:avLst/>
          </a:prstGeom>
          <a:solidFill>
            <a:srgbClr val="02B3C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Oval 58"/>
          <p:cNvSpPr/>
          <p:nvPr/>
        </p:nvSpPr>
        <p:spPr>
          <a:xfrm>
            <a:off x="6318250" y="2400300"/>
            <a:ext cx="203200" cy="201613"/>
          </a:xfrm>
          <a:prstGeom prst="ellipse">
            <a:avLst/>
          </a:prstGeom>
          <a:solidFill>
            <a:srgbClr val="6A3C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Oval 60"/>
          <p:cNvSpPr/>
          <p:nvPr/>
        </p:nvSpPr>
        <p:spPr>
          <a:xfrm>
            <a:off x="4741863" y="2492375"/>
            <a:ext cx="203200" cy="201613"/>
          </a:xfrm>
          <a:prstGeom prst="ellipse">
            <a:avLst/>
          </a:prstGeom>
          <a:solidFill>
            <a:srgbClr val="FFBF5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" name="Group 81"/>
          <p:cNvGrpSpPr/>
          <p:nvPr/>
        </p:nvGrpSpPr>
        <p:grpSpPr>
          <a:xfrm flipH="1">
            <a:off x="6411581" y="2224101"/>
            <a:ext cx="1716089" cy="268583"/>
            <a:chOff x="3127643" y="1459073"/>
            <a:chExt cx="704089" cy="187150"/>
          </a:xfrm>
          <a:solidFill>
            <a:srgbClr val="73446C"/>
          </a:solidFill>
        </p:grpSpPr>
        <p:sp>
          <p:nvSpPr>
            <p:cNvPr id="29" name="Straight Connector 63@|9FFC:0|FBC:0|LFC:15546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30" name="Straight Connector 64@|9FFC:0|FBC:0|LFC:15546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31" name="Group 81"/>
          <p:cNvGrpSpPr/>
          <p:nvPr/>
        </p:nvGrpSpPr>
        <p:grpSpPr>
          <a:xfrm flipH="1">
            <a:off x="7390130" y="3858260"/>
            <a:ext cx="1377315" cy="235585"/>
            <a:chOff x="3127643" y="1459073"/>
            <a:chExt cx="704089" cy="187150"/>
          </a:xfrm>
          <a:solidFill>
            <a:srgbClr val="A5CA36"/>
          </a:solidFill>
        </p:grpSpPr>
        <p:sp>
          <p:nvSpPr>
            <p:cNvPr id="32" name="Straight Connector 73@|9FFC:0|FBC:0|LFC:2381804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33" name="Straight Connector 74@|9FFC:0|FBC:0|LFC:2381804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37" name="Group 81"/>
          <p:cNvGrpSpPr/>
          <p:nvPr/>
        </p:nvGrpSpPr>
        <p:grpSpPr>
          <a:xfrm>
            <a:off x="3948093" y="2862523"/>
            <a:ext cx="736929" cy="244899"/>
            <a:chOff x="3127643" y="1459073"/>
            <a:chExt cx="704089" cy="187150"/>
          </a:xfrm>
          <a:solidFill>
            <a:srgbClr val="FCC725"/>
          </a:solidFill>
        </p:grpSpPr>
        <p:sp>
          <p:nvSpPr>
            <p:cNvPr id="38" name="Straight Connector 84@|9FFC:0|FBC:0|LFC:146575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ln w="31750" cap="rnd">
              <a:solidFill>
                <a:schemeClr val="accent2"/>
              </a:solidFill>
              <a:round/>
              <a:headEnd type="oval" w="med" len="med"/>
              <a:tailEnd type="non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sp>
        <p:sp>
          <p:nvSpPr>
            <p:cNvPr id="39" name="Straight Connector 85@|9FFC:0|FBC:0|LFC:146575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ln w="31750" cap="rnd">
              <a:solidFill>
                <a:schemeClr val="accent2"/>
              </a:solidFill>
              <a:round/>
              <a:headEnd type="none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sp>
      </p:grpSp>
      <p:grpSp>
        <p:nvGrpSpPr>
          <p:cNvPr id="40" name="Group 81"/>
          <p:cNvGrpSpPr/>
          <p:nvPr/>
        </p:nvGrpSpPr>
        <p:grpSpPr>
          <a:xfrm>
            <a:off x="4111800" y="2354513"/>
            <a:ext cx="736929" cy="244899"/>
            <a:chOff x="3127643" y="1459073"/>
            <a:chExt cx="704089" cy="187150"/>
          </a:xfrm>
          <a:solidFill>
            <a:srgbClr val="E71F3C"/>
          </a:solidFill>
        </p:grpSpPr>
        <p:sp>
          <p:nvSpPr>
            <p:cNvPr id="41" name="Straight Connector 89@|9FFC:0|FBC:0|LFC:430809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ln w="31750" cap="rnd">
              <a:solidFill>
                <a:schemeClr val="accent2"/>
              </a:solidFill>
              <a:round/>
              <a:headEnd type="oval" w="med" len="med"/>
              <a:tailEnd type="non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sp>
        <p:sp>
          <p:nvSpPr>
            <p:cNvPr id="42" name="Straight Connector 90@|9FFC:0|FBC:0|LFC:430809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ln w="31750" cap="rnd">
              <a:solidFill>
                <a:schemeClr val="accent2"/>
              </a:solidFill>
              <a:round/>
              <a:headEnd type="none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sp>
      </p:grpSp>
      <p:sp>
        <p:nvSpPr>
          <p:cNvPr id="43" name="Freeform 206"/>
          <p:cNvSpPr>
            <a:spLocks noEditPoints="1"/>
          </p:cNvSpPr>
          <p:nvPr/>
        </p:nvSpPr>
        <p:spPr bwMode="auto">
          <a:xfrm>
            <a:off x="3593649" y="3531880"/>
            <a:ext cx="427038" cy="419738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rgbClr val="02B3C5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Freeform 170"/>
          <p:cNvSpPr>
            <a:spLocks noEditPoints="1"/>
          </p:cNvSpPr>
          <p:nvPr/>
        </p:nvSpPr>
        <p:spPr bwMode="auto">
          <a:xfrm>
            <a:off x="7656513" y="1770063"/>
            <a:ext cx="417513" cy="352425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6A3C7C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144963" y="1770063"/>
            <a:ext cx="446088" cy="482600"/>
          </a:xfrm>
          <a:custGeom>
            <a:avLst/>
            <a:gdLst/>
            <a:ahLst/>
            <a:cxnLst>
              <a:cxn ang="0">
                <a:pos x="783" y="812"/>
              </a:cxn>
              <a:cxn ang="0">
                <a:pos x="684" y="703"/>
              </a:cxn>
              <a:cxn ang="0">
                <a:pos x="698" y="592"/>
              </a:cxn>
              <a:cxn ang="0">
                <a:pos x="674" y="483"/>
              </a:cxn>
              <a:cxn ang="0">
                <a:pos x="617" y="387"/>
              </a:cxn>
              <a:cxn ang="0">
                <a:pos x="532" y="315"/>
              </a:cxn>
              <a:cxn ang="0">
                <a:pos x="428" y="275"/>
              </a:cxn>
              <a:cxn ang="0">
                <a:pos x="316" y="270"/>
              </a:cxn>
              <a:cxn ang="0">
                <a:pos x="209" y="303"/>
              </a:cxn>
              <a:cxn ang="0">
                <a:pos x="119" y="367"/>
              </a:cxn>
              <a:cxn ang="0">
                <a:pos x="54" y="458"/>
              </a:cxn>
              <a:cxn ang="0">
                <a:pos x="22" y="565"/>
              </a:cxn>
              <a:cxn ang="0">
                <a:pos x="27" y="677"/>
              </a:cxn>
              <a:cxn ang="0">
                <a:pos x="68" y="781"/>
              </a:cxn>
              <a:cxn ang="0">
                <a:pos x="140" y="866"/>
              </a:cxn>
              <a:cxn ang="0">
                <a:pos x="236" y="923"/>
              </a:cxn>
              <a:cxn ang="0">
                <a:pos x="345" y="945"/>
              </a:cxn>
              <a:cxn ang="0">
                <a:pos x="456" y="931"/>
              </a:cxn>
              <a:cxn ang="0">
                <a:pos x="556" y="882"/>
              </a:cxn>
              <a:cxn ang="0">
                <a:pos x="605" y="817"/>
              </a:cxn>
              <a:cxn ang="0">
                <a:pos x="769" y="943"/>
              </a:cxn>
              <a:cxn ang="0">
                <a:pos x="843" y="818"/>
              </a:cxn>
              <a:cxn ang="0">
                <a:pos x="456" y="618"/>
              </a:cxn>
              <a:cxn ang="0">
                <a:pos x="317" y="545"/>
              </a:cxn>
              <a:cxn ang="0">
                <a:pos x="381" y="630"/>
              </a:cxn>
              <a:cxn ang="0">
                <a:pos x="276" y="614"/>
              </a:cxn>
              <a:cxn ang="0">
                <a:pos x="407" y="700"/>
              </a:cxn>
              <a:cxn ang="0">
                <a:pos x="408" y="804"/>
              </a:cxn>
              <a:cxn ang="0">
                <a:pos x="307" y="409"/>
              </a:cxn>
              <a:cxn ang="0">
                <a:pos x="550" y="674"/>
              </a:cxn>
              <a:cxn ang="0">
                <a:pos x="576" y="689"/>
              </a:cxn>
              <a:cxn ang="0">
                <a:pos x="299" y="379"/>
              </a:cxn>
              <a:cxn ang="0">
                <a:pos x="415" y="833"/>
              </a:cxn>
              <a:cxn ang="0">
                <a:pos x="544" y="781"/>
              </a:cxn>
              <a:cxn ang="0">
                <a:pos x="109" y="670"/>
              </a:cxn>
              <a:cxn ang="0">
                <a:pos x="605" y="543"/>
              </a:cxn>
              <a:cxn ang="0">
                <a:pos x="839" y="900"/>
              </a:cxn>
              <a:cxn ang="0">
                <a:pos x="773" y="900"/>
              </a:cxn>
              <a:cxn ang="0">
                <a:pos x="807" y="842"/>
              </a:cxn>
              <a:cxn ang="0">
                <a:pos x="839" y="900"/>
              </a:cxn>
              <a:cxn ang="0">
                <a:pos x="543" y="226"/>
              </a:cxn>
              <a:cxn ang="0">
                <a:pos x="570" y="293"/>
              </a:cxn>
              <a:cxn ang="0">
                <a:pos x="620" y="312"/>
              </a:cxn>
              <a:cxn ang="0">
                <a:pos x="687" y="340"/>
              </a:cxn>
              <a:cxn ang="0">
                <a:pos x="736" y="318"/>
              </a:cxn>
              <a:cxn ang="0">
                <a:pos x="802" y="290"/>
              </a:cxn>
              <a:cxn ang="0">
                <a:pos x="821" y="240"/>
              </a:cxn>
              <a:cxn ang="0">
                <a:pos x="849" y="173"/>
              </a:cxn>
              <a:cxn ang="0">
                <a:pos x="827" y="124"/>
              </a:cxn>
              <a:cxn ang="0">
                <a:pos x="800" y="58"/>
              </a:cxn>
              <a:cxn ang="0">
                <a:pos x="749" y="39"/>
              </a:cxn>
              <a:cxn ang="0">
                <a:pos x="683" y="11"/>
              </a:cxn>
              <a:cxn ang="0">
                <a:pos x="634" y="33"/>
              </a:cxn>
              <a:cxn ang="0">
                <a:pos x="567" y="60"/>
              </a:cxn>
              <a:cxn ang="0">
                <a:pos x="548" y="111"/>
              </a:cxn>
              <a:cxn ang="0">
                <a:pos x="521" y="177"/>
              </a:cxn>
              <a:cxn ang="0">
                <a:pos x="685" y="93"/>
              </a:cxn>
              <a:cxn ang="0">
                <a:pos x="685" y="258"/>
              </a:cxn>
              <a:cxn ang="0">
                <a:pos x="685" y="93"/>
              </a:cxn>
              <a:cxn ang="0">
                <a:pos x="685" y="93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FFBF5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402" name="TextBox 13"/>
          <p:cNvSpPr txBox="1"/>
          <p:nvPr/>
        </p:nvSpPr>
        <p:spPr>
          <a:xfrm>
            <a:off x="8765895" y="4118979"/>
            <a:ext cx="2549263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+mn-ea"/>
              </a:rPr>
              <a:t>Integration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testing</a:t>
            </a:r>
          </a:p>
        </p:txBody>
      </p:sp>
      <p:sp>
        <p:nvSpPr>
          <p:cNvPr id="16403" name="TextBox 13"/>
          <p:cNvSpPr txBox="1"/>
          <p:nvPr/>
        </p:nvSpPr>
        <p:spPr>
          <a:xfrm>
            <a:off x="8214995" y="2095500"/>
            <a:ext cx="3976370" cy="3708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Setting </a:t>
            </a:r>
            <a:r>
              <a:rPr lang="en-US" sz="2000" dirty="0">
                <a:solidFill>
                  <a:schemeClr val="tx1"/>
                </a:solidFill>
              </a:rPr>
              <a:t>up the Flutter </a:t>
            </a:r>
            <a:r>
              <a:rPr lang="en-US" sz="2000" dirty="0" smtClean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404" name="TextBox 13"/>
          <p:cNvSpPr txBox="1"/>
          <p:nvPr/>
        </p:nvSpPr>
        <p:spPr>
          <a:xfrm>
            <a:off x="828675" y="2225675"/>
            <a:ext cx="305054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Requirement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gathering</a:t>
            </a:r>
            <a:endParaRPr lang="en-US" altLang="zh-CN" sz="2000" dirty="0" smtClean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05" name="TextBox 13"/>
          <p:cNvSpPr txBox="1"/>
          <p:nvPr/>
        </p:nvSpPr>
        <p:spPr>
          <a:xfrm>
            <a:off x="1336675" y="2744153"/>
            <a:ext cx="233362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Design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specifications</a:t>
            </a:r>
            <a:endParaRPr lang="en-US" altLang="zh-CN" sz="2000" dirty="0" smtClean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06" name="TextBox 13"/>
          <p:cNvSpPr txBox="1"/>
          <p:nvPr/>
        </p:nvSpPr>
        <p:spPr>
          <a:xfrm>
            <a:off x="386080" y="3857625"/>
            <a:ext cx="2500630" cy="11614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UI/UX design using flutter and firebase</a:t>
            </a:r>
          </a:p>
        </p:txBody>
      </p:sp>
      <p:sp>
        <p:nvSpPr>
          <p:cNvPr id="16407" name="TextBox 13"/>
          <p:cNvSpPr txBox="1"/>
          <p:nvPr/>
        </p:nvSpPr>
        <p:spPr>
          <a:xfrm>
            <a:off x="8073708" y="3348038"/>
            <a:ext cx="1954212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sz="2400" b="1" dirty="0">
                <a:sym typeface="+mn-ea"/>
              </a:rPr>
              <a:t>Testing</a:t>
            </a:r>
            <a:endParaRPr lang="en-US" altLang="zh-CN" sz="24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408" name="TextBox 13"/>
          <p:cNvSpPr txBox="1"/>
          <p:nvPr/>
        </p:nvSpPr>
        <p:spPr>
          <a:xfrm>
            <a:off x="8536623" y="1626553"/>
            <a:ext cx="1954212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 smtClean="0"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Development</a:t>
            </a:r>
            <a:endParaRPr lang="en-US" altLang="zh-CN" sz="24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409" name="TextBox 13"/>
          <p:cNvSpPr txBox="1"/>
          <p:nvPr/>
        </p:nvSpPr>
        <p:spPr>
          <a:xfrm>
            <a:off x="1845238" y="1783339"/>
            <a:ext cx="2034162" cy="339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sz="2400" b="1" dirty="0" smtClean="0">
                <a:sym typeface="+mn-ea"/>
              </a:rPr>
              <a:t>Planning</a:t>
            </a:r>
            <a:endParaRPr lang="en-US" sz="2400" dirty="0"/>
          </a:p>
          <a:p>
            <a:pPr algn="r" defTabSz="1216025">
              <a:spcBef>
                <a:spcPct val="20000"/>
              </a:spcBef>
            </a:pPr>
            <a:endParaRPr lang="en-US" altLang="zh-CN" sz="2400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81"/>
          <p:cNvGrpSpPr/>
          <p:nvPr/>
        </p:nvGrpSpPr>
        <p:grpSpPr>
          <a:xfrm flipH="1">
            <a:off x="7452360" y="4270375"/>
            <a:ext cx="1083945" cy="229235"/>
            <a:chOff x="3127643" y="1459073"/>
            <a:chExt cx="704089" cy="187150"/>
          </a:xfrm>
          <a:solidFill>
            <a:srgbClr val="A5CA36"/>
          </a:solidFill>
        </p:grpSpPr>
        <p:sp>
          <p:nvSpPr>
            <p:cNvPr id="6" name="Straight Connector 73@|9FFC:0|FBC:0|LFC:2381804|LBC:16777215"/>
            <p:cNvSpPr/>
            <p:nvPr>
              <p:custDataLst>
                <p:tags r:id="rId5"/>
              </p:custDataLst>
            </p:nvPr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48" name="Straight Connector 74@|9FFC:0|FBC:0|LFC:2381804|LBC:16777215"/>
            <p:cNvSpPr/>
            <p:nvPr>
              <p:custDataLst>
                <p:tags r:id="rId6"/>
              </p:custDataLst>
            </p:nvPr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49" name="Group 81"/>
          <p:cNvGrpSpPr/>
          <p:nvPr/>
        </p:nvGrpSpPr>
        <p:grpSpPr>
          <a:xfrm flipH="1">
            <a:off x="7452360" y="4733290"/>
            <a:ext cx="1084580" cy="177165"/>
            <a:chOff x="3127643" y="1459073"/>
            <a:chExt cx="704089" cy="187150"/>
          </a:xfrm>
          <a:solidFill>
            <a:srgbClr val="A5CA36"/>
          </a:solidFill>
        </p:grpSpPr>
        <p:sp>
          <p:nvSpPr>
            <p:cNvPr id="50" name="Straight Connector 73@|9FFC:0|FBC:0|LFC:2381804|LBC:16777215"/>
            <p:cNvSpPr/>
            <p:nvPr>
              <p:custDataLst>
                <p:tags r:id="rId3"/>
              </p:custDataLst>
            </p:nvPr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51" name="Straight Connector 74@|9FFC:0|FBC:0|LFC:2381804|LBC:16777215"/>
            <p:cNvSpPr/>
            <p:nvPr>
              <p:custDataLst>
                <p:tags r:id="rId4"/>
              </p:custDataLst>
            </p:nvPr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sp>
        <p:nvSpPr>
          <p:cNvPr id="54" name="Text Box 53"/>
          <p:cNvSpPr txBox="1"/>
          <p:nvPr/>
        </p:nvSpPr>
        <p:spPr>
          <a:xfrm>
            <a:off x="828675" y="3397250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Design</a:t>
            </a:r>
          </a:p>
        </p:txBody>
      </p:sp>
      <p:grpSp>
        <p:nvGrpSpPr>
          <p:cNvPr id="55" name="Group 81"/>
          <p:cNvGrpSpPr/>
          <p:nvPr/>
        </p:nvGrpSpPr>
        <p:grpSpPr>
          <a:xfrm>
            <a:off x="3248660" y="4093845"/>
            <a:ext cx="1425575" cy="332740"/>
            <a:chOff x="3127643" y="1459073"/>
            <a:chExt cx="704089" cy="187150"/>
          </a:xfrm>
          <a:solidFill>
            <a:srgbClr val="1C8EE4"/>
          </a:solidFill>
        </p:grpSpPr>
        <p:sp>
          <p:nvSpPr>
            <p:cNvPr id="56" name="Straight Connector 77@|9FFC:0|FBC:0|LFC:4308095|LBC:16777215"/>
            <p:cNvSpPr/>
            <p:nvPr>
              <p:custDataLst>
                <p:tags r:id="rId1"/>
              </p:custDataLst>
            </p:nvPr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57" name="Straight Connector 78@|9FFC:0|FBC:0|LFC:4308095|LBC:16777215"/>
            <p:cNvSpPr/>
            <p:nvPr>
              <p:custDataLst>
                <p:tags r:id="rId2"/>
              </p:custDataLst>
            </p:nvPr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sp>
        <p:nvSpPr>
          <p:cNvPr id="64" name="Text Box 63"/>
          <p:cNvSpPr txBox="1"/>
          <p:nvPr/>
        </p:nvSpPr>
        <p:spPr>
          <a:xfrm>
            <a:off x="8536940" y="4499610"/>
            <a:ext cx="4064000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sym typeface="+mn-ea"/>
              </a:rPr>
              <a:t> User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acceptance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testing</a:t>
            </a:r>
          </a:p>
        </p:txBody>
      </p:sp>
      <p:grpSp>
        <p:nvGrpSpPr>
          <p:cNvPr id="65" name="Group 81"/>
          <p:cNvGrpSpPr/>
          <p:nvPr/>
        </p:nvGrpSpPr>
        <p:grpSpPr>
          <a:xfrm flipH="1">
            <a:off x="6473190" y="2693670"/>
            <a:ext cx="1062990" cy="358140"/>
            <a:chOff x="3127643" y="1459073"/>
            <a:chExt cx="704089" cy="187150"/>
          </a:xfrm>
          <a:solidFill>
            <a:srgbClr val="73446C"/>
          </a:solidFill>
        </p:grpSpPr>
        <p:sp>
          <p:nvSpPr>
            <p:cNvPr id="66" name="Straight Connector 63@|9FFC:0|FBC:0|LFC:15546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67" name="Straight Connector 64@|9FFC:0|FBC:0|LFC:15546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none"/>
              <a:tailEnd type="oval"/>
            </a:ln>
            <a:effectLst/>
          </p:spPr>
        </p:sp>
      </p:grpSp>
      <p:sp>
        <p:nvSpPr>
          <p:cNvPr id="24" name="Rectangle 23"/>
          <p:cNvSpPr/>
          <p:nvPr/>
        </p:nvSpPr>
        <p:spPr>
          <a:xfrm>
            <a:off x="7640955" y="2529840"/>
            <a:ext cx="34855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Implementing </a:t>
            </a:r>
            <a:r>
              <a:rPr lang="en-US" sz="2000" dirty="0">
                <a:solidFill>
                  <a:schemeClr val="tx1"/>
                </a:solidFill>
              </a:rPr>
              <a:t>core </a:t>
            </a:r>
            <a:r>
              <a:rPr lang="en-US" sz="2000" dirty="0" smtClean="0">
                <a:solidFill>
                  <a:schemeClr val="tx1"/>
                </a:solidFill>
              </a:rPr>
              <a:t>features</a:t>
            </a:r>
          </a:p>
        </p:txBody>
      </p:sp>
      <p:grpSp>
        <p:nvGrpSpPr>
          <p:cNvPr id="68" name="Group 81"/>
          <p:cNvGrpSpPr/>
          <p:nvPr/>
        </p:nvGrpSpPr>
        <p:grpSpPr>
          <a:xfrm flipH="1">
            <a:off x="6485890" y="3107690"/>
            <a:ext cx="904240" cy="292100"/>
            <a:chOff x="3127643" y="1459073"/>
            <a:chExt cx="704089" cy="187150"/>
          </a:xfrm>
          <a:solidFill>
            <a:srgbClr val="73446C"/>
          </a:solidFill>
        </p:grpSpPr>
        <p:sp>
          <p:nvSpPr>
            <p:cNvPr id="69" name="Straight Connector 63@|9FFC:0|FBC:0|LFC:15546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70" name="Straight Connector 64@|9FFC:0|FBC:0|LFC:15546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none"/>
              <a:tailEnd type="oval"/>
            </a:ln>
            <a:effectLst/>
          </p:spPr>
        </p:sp>
      </p:grpSp>
      <p:sp>
        <p:nvSpPr>
          <p:cNvPr id="16384" name="Rectangle 16383"/>
          <p:cNvSpPr/>
          <p:nvPr/>
        </p:nvSpPr>
        <p:spPr>
          <a:xfrm>
            <a:off x="7536080" y="2937416"/>
            <a:ext cx="3102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Integrating </a:t>
            </a:r>
            <a:r>
              <a:rPr lang="en-US" sz="2000" dirty="0">
                <a:solidFill>
                  <a:schemeClr val="tx1"/>
                </a:solidFill>
              </a:rPr>
              <a:t>backend </a:t>
            </a:r>
            <a:r>
              <a:rPr lang="en-US" sz="20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6386" name="Rectangle 16385"/>
          <p:cNvSpPr/>
          <p:nvPr/>
        </p:nvSpPr>
        <p:spPr>
          <a:xfrm>
            <a:off x="8880475" y="3717290"/>
            <a:ext cx="1871980" cy="2800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sym typeface="+mn-ea"/>
              </a:rPr>
              <a:t> Unit testing</a:t>
            </a:r>
          </a:p>
        </p:txBody>
      </p:sp>
      <p:sp>
        <p:nvSpPr>
          <p:cNvPr id="73" name="Freeform 206"/>
          <p:cNvSpPr>
            <a:spLocks noEditPoints="1"/>
          </p:cNvSpPr>
          <p:nvPr/>
        </p:nvSpPr>
        <p:spPr bwMode="auto">
          <a:xfrm>
            <a:off x="7057245" y="3399556"/>
            <a:ext cx="427038" cy="419738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rgbClr val="02B3C5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518751" y="1423755"/>
            <a:ext cx="4356100" cy="448438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新月形 4"/>
          <p:cNvSpPr>
            <a:spLocks noChangeArrowheads="1"/>
          </p:cNvSpPr>
          <p:nvPr/>
        </p:nvSpPr>
        <p:spPr bwMode="auto">
          <a:xfrm rot="20751297">
            <a:off x="3723089" y="1943847"/>
            <a:ext cx="1967284" cy="3781237"/>
          </a:xfrm>
          <a:prstGeom prst="moon">
            <a:avLst>
              <a:gd name="adj" fmla="val 1519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新月形 5"/>
          <p:cNvSpPr>
            <a:spLocks noChangeArrowheads="1"/>
          </p:cNvSpPr>
          <p:nvPr/>
        </p:nvSpPr>
        <p:spPr bwMode="auto">
          <a:xfrm rot="4551297">
            <a:off x="4482189" y="956172"/>
            <a:ext cx="2034416" cy="3572442"/>
          </a:xfrm>
          <a:prstGeom prst="moon">
            <a:avLst>
              <a:gd name="adj" fmla="val 15190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新月形 6"/>
          <p:cNvSpPr>
            <a:spLocks noChangeArrowheads="1"/>
          </p:cNvSpPr>
          <p:nvPr/>
        </p:nvSpPr>
        <p:spPr bwMode="auto">
          <a:xfrm rot="9951297">
            <a:off x="5903851" y="1566970"/>
            <a:ext cx="1632129" cy="3707948"/>
          </a:xfrm>
          <a:prstGeom prst="moon">
            <a:avLst>
              <a:gd name="adj" fmla="val 15190"/>
            </a:avLst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新月形 7"/>
          <p:cNvSpPr>
            <a:spLocks noChangeArrowheads="1"/>
          </p:cNvSpPr>
          <p:nvPr/>
        </p:nvSpPr>
        <p:spPr bwMode="auto">
          <a:xfrm rot="15351297">
            <a:off x="5305111" y="3114089"/>
            <a:ext cx="1474725" cy="3357148"/>
          </a:xfrm>
          <a:prstGeom prst="moon">
            <a:avLst>
              <a:gd name="adj" fmla="val 15190"/>
            </a:avLst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15" name="TextBox 11"/>
          <p:cNvSpPr/>
          <p:nvPr/>
        </p:nvSpPr>
        <p:spPr>
          <a:xfrm flipH="1">
            <a:off x="4234815" y="3420110"/>
            <a:ext cx="29692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Technologies</a:t>
            </a:r>
            <a:endParaRPr lang="en-US" altLang="zh-CN" sz="3600" b="1" dirty="0">
              <a:solidFill>
                <a:schemeClr val="tx1"/>
              </a:solidFill>
              <a:latin typeface="+mj-lt"/>
              <a:ea typeface="Roboto Slab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10" name="直接连接符 24"/>
          <p:cNvSpPr>
            <a:spLocks noChangeShapeType="1"/>
          </p:cNvSpPr>
          <p:nvPr/>
        </p:nvSpPr>
        <p:spPr bwMode="auto">
          <a:xfrm flipH="1" flipV="1">
            <a:off x="2920365" y="2910840"/>
            <a:ext cx="1162050" cy="320675"/>
          </a:xfrm>
          <a:prstGeom prst="line">
            <a:avLst/>
          </a:prstGeom>
          <a:ln w="31750" cap="rnd">
            <a:solidFill>
              <a:schemeClr val="accent5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直接连接符 24"/>
          <p:cNvSpPr>
            <a:spLocks noChangeShapeType="1"/>
          </p:cNvSpPr>
          <p:nvPr/>
        </p:nvSpPr>
        <p:spPr bwMode="auto">
          <a:xfrm flipH="1">
            <a:off x="3813810" y="5344160"/>
            <a:ext cx="1202690" cy="177800"/>
          </a:xfrm>
          <a:prstGeom prst="line">
            <a:avLst/>
          </a:prstGeom>
          <a:ln w="31750" cap="rnd">
            <a:solidFill>
              <a:schemeClr val="accent5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18" name="TextBox 13"/>
          <p:cNvSpPr txBox="1"/>
          <p:nvPr/>
        </p:nvSpPr>
        <p:spPr>
          <a:xfrm>
            <a:off x="198755" y="2639060"/>
            <a:ext cx="2620010" cy="7810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Camera 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Sensor</a:t>
            </a:r>
            <a:endParaRPr lang="en-US" altLang="zh-CN" sz="2400" b="1" dirty="0" smtClean="0">
              <a:solidFill>
                <a:schemeClr val="tx1"/>
              </a:solidFill>
              <a:latin typeface="+mj-lt"/>
              <a:ea typeface="Roboto Slab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17420" name="TextBox 13"/>
          <p:cNvSpPr txBox="1"/>
          <p:nvPr/>
        </p:nvSpPr>
        <p:spPr>
          <a:xfrm>
            <a:off x="8373428" y="1760538"/>
            <a:ext cx="125730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Flutter</a:t>
            </a:r>
            <a:endParaRPr lang="en-US" altLang="zh-CN" sz="2400" b="1" dirty="0">
              <a:solidFill>
                <a:schemeClr val="tx1"/>
              </a:solidFill>
              <a:latin typeface="+mj-lt"/>
              <a:ea typeface="Roboto Slab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17421" name="TextBox 13"/>
          <p:cNvSpPr txBox="1"/>
          <p:nvPr/>
        </p:nvSpPr>
        <p:spPr>
          <a:xfrm>
            <a:off x="7964170" y="2322830"/>
            <a:ext cx="3480435" cy="10972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A UI toolkit for developing cross-platform applications, ensuring a consistent user experience across different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devices</a:t>
            </a:r>
            <a:endParaRPr lang="en-US" altLang="zh-CN" sz="2000" dirty="0" smtClean="0">
              <a:solidFill>
                <a:schemeClr val="tx1"/>
              </a:solidFill>
              <a:latin typeface="+mj-lt"/>
              <a:ea typeface="Roboto Slab" pitchFamily="3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17422" name="TextBox 13"/>
          <p:cNvSpPr txBox="1"/>
          <p:nvPr/>
        </p:nvSpPr>
        <p:spPr>
          <a:xfrm>
            <a:off x="76835" y="5344160"/>
            <a:ext cx="3602355" cy="2736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135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GPS API and Navigation Tools</a:t>
            </a:r>
            <a:endParaRPr lang="en-US" sz="2400" b="1" dirty="0">
              <a:solidFill>
                <a:schemeClr val="tx1"/>
              </a:solidFill>
              <a:latin typeface="+mj-lt"/>
              <a:ea typeface="Roboto Slab" pitchFamily="34" charset="-122"/>
              <a:cs typeface="+mj-lt"/>
            </a:endParaRPr>
          </a:p>
        </p:txBody>
      </p:sp>
      <p:sp>
        <p:nvSpPr>
          <p:cNvPr id="17424" name="TextBox 13"/>
          <p:cNvSpPr txBox="1"/>
          <p:nvPr/>
        </p:nvSpPr>
        <p:spPr>
          <a:xfrm>
            <a:off x="8574405" y="4288790"/>
            <a:ext cx="3577590" cy="3530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lnSpc>
                <a:spcPts val="2135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Roboto Slab" pitchFamily="34" charset="-122"/>
                <a:cs typeface="+mj-lt"/>
              </a:rPr>
              <a:t>Firebase, and cloud services</a:t>
            </a:r>
          </a:p>
        </p:txBody>
      </p:sp>
      <p:sp>
        <p:nvSpPr>
          <p:cNvPr id="17425" name="TextBox 13"/>
          <p:cNvSpPr txBox="1"/>
          <p:nvPr/>
        </p:nvSpPr>
        <p:spPr>
          <a:xfrm>
            <a:off x="7850505" y="4777740"/>
            <a:ext cx="4331335" cy="11207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185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ea typeface="Roboto" pitchFamily="34" charset="-122"/>
                <a:cs typeface="+mj-lt"/>
              </a:rPr>
              <a:t>Provides backend services like real-time databases, authentication, and cloud functions, enabling real-time data synchronization and secure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Roboto" pitchFamily="34" charset="-122"/>
                <a:cs typeface="+mj-lt"/>
              </a:rPr>
              <a:t>operations</a:t>
            </a:r>
          </a:p>
        </p:txBody>
      </p:sp>
      <p:sp>
        <p:nvSpPr>
          <p:cNvPr id="20" name="直接连接符 24"/>
          <p:cNvSpPr>
            <a:spLocks noChangeShapeType="1"/>
          </p:cNvSpPr>
          <p:nvPr/>
        </p:nvSpPr>
        <p:spPr bwMode="auto">
          <a:xfrm flipH="1">
            <a:off x="6715125" y="2000250"/>
            <a:ext cx="1451610" cy="322580"/>
          </a:xfrm>
          <a:prstGeom prst="line">
            <a:avLst/>
          </a:prstGeom>
          <a:ln w="31750" cap="rnd">
            <a:solidFill>
              <a:schemeClr val="accent5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直接连接符 24"/>
          <p:cNvSpPr>
            <a:spLocks noChangeShapeType="1"/>
          </p:cNvSpPr>
          <p:nvPr/>
        </p:nvSpPr>
        <p:spPr bwMode="auto">
          <a:xfrm flipH="1">
            <a:off x="7372350" y="4407535"/>
            <a:ext cx="1097280" cy="154305"/>
          </a:xfrm>
          <a:prstGeom prst="line">
            <a:avLst/>
          </a:prstGeom>
          <a:ln w="31750" cap="rnd">
            <a:solidFill>
              <a:schemeClr val="accent5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5"/>
          <p:cNvSpPr txBox="1"/>
          <p:nvPr/>
        </p:nvSpPr>
        <p:spPr>
          <a:xfrm>
            <a:off x="385763" y="309880"/>
            <a:ext cx="4252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challenges  Faced</a:t>
            </a:r>
          </a:p>
        </p:txBody>
      </p:sp>
      <p:sp>
        <p:nvSpPr>
          <p:cNvPr id="3" name="Line 29"/>
          <p:cNvSpPr>
            <a:spLocks noChangeShapeType="1"/>
          </p:cNvSpPr>
          <p:nvPr/>
        </p:nvSpPr>
        <p:spPr bwMode="gray">
          <a:xfrm flipH="1">
            <a:off x="-4762" y="6456363"/>
            <a:ext cx="2479675" cy="2000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Line 30"/>
          <p:cNvSpPr>
            <a:spLocks noChangeShapeType="1"/>
          </p:cNvSpPr>
          <p:nvPr/>
        </p:nvSpPr>
        <p:spPr bwMode="gray">
          <a:xfrm flipH="1">
            <a:off x="-4762" y="4311650"/>
            <a:ext cx="536575" cy="23447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gray">
          <a:xfrm>
            <a:off x="1421130" y="3809365"/>
            <a:ext cx="259080" cy="33591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gray">
          <a:xfrm>
            <a:off x="2068830" y="4429125"/>
            <a:ext cx="278765" cy="35306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gray">
          <a:xfrm>
            <a:off x="2552700" y="5483225"/>
            <a:ext cx="347980" cy="31242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gray">
          <a:xfrm flipH="1">
            <a:off x="-4762" y="4125913"/>
            <a:ext cx="1465263" cy="253047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gray">
          <a:xfrm flipH="1">
            <a:off x="-4762" y="5648325"/>
            <a:ext cx="2546350" cy="100806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gray">
          <a:xfrm flipH="1">
            <a:off x="-4762" y="2800350"/>
            <a:ext cx="1641475" cy="38560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gray">
          <a:xfrm flipH="1">
            <a:off x="-4762" y="3967163"/>
            <a:ext cx="2030413" cy="26892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gray">
          <a:xfrm flipH="1">
            <a:off x="-4762" y="5081588"/>
            <a:ext cx="2503488" cy="157480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Arc 41@|5FFC:10921638|FBC:16777215|LFC:6902852|LBC:16777215"/>
          <p:cNvSpPr/>
          <p:nvPr/>
        </p:nvSpPr>
        <p:spPr bwMode="gray">
          <a:xfrm>
            <a:off x="0" y="4681538"/>
            <a:ext cx="2206625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Line 42@|9FFC:0|FBC:0|LFC:10921638|LBC:16777215"/>
          <p:cNvSpPr>
            <a:spLocks noChangeShapeType="1"/>
          </p:cNvSpPr>
          <p:nvPr/>
        </p:nvSpPr>
        <p:spPr bwMode="gray">
          <a:xfrm flipH="1">
            <a:off x="-31750" y="4724400"/>
            <a:ext cx="2211388" cy="20764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Arc 44@|5FFC:14657585|FBC:16777215|LFC:6902852|LBC:16777215"/>
          <p:cNvSpPr/>
          <p:nvPr/>
        </p:nvSpPr>
        <p:spPr bwMode="gray">
          <a:xfrm>
            <a:off x="0" y="5018088"/>
            <a:ext cx="1870075" cy="1835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gray">
          <a:xfrm>
            <a:off x="1485900" y="2102485"/>
            <a:ext cx="854075" cy="79311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AutoShape 56"/>
          <p:cNvSpPr>
            <a:spLocks noChangeArrowheads="1"/>
          </p:cNvSpPr>
          <p:nvPr/>
        </p:nvSpPr>
        <p:spPr bwMode="gray">
          <a:xfrm>
            <a:off x="1913255" y="3303905"/>
            <a:ext cx="841375" cy="80327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AutoShape 57"/>
          <p:cNvSpPr>
            <a:spLocks noChangeArrowheads="1"/>
          </p:cNvSpPr>
          <p:nvPr/>
        </p:nvSpPr>
        <p:spPr bwMode="gray">
          <a:xfrm>
            <a:off x="2437130" y="4484370"/>
            <a:ext cx="885190" cy="77533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AutoShape 58"/>
          <p:cNvSpPr>
            <a:spLocks noChangeArrowheads="1"/>
          </p:cNvSpPr>
          <p:nvPr/>
        </p:nvSpPr>
        <p:spPr bwMode="gray">
          <a:xfrm>
            <a:off x="454025" y="3967480"/>
            <a:ext cx="264160" cy="3429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672" name="TextBox 13@|17FFC:16777215|FBC:16777215|LFC:16777215|LBC:16777215"/>
          <p:cNvSpPr txBox="1"/>
          <p:nvPr/>
        </p:nvSpPr>
        <p:spPr>
          <a:xfrm>
            <a:off x="2437130" y="2157730"/>
            <a:ext cx="5402580" cy="4946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 smtClean="0"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 Mapping to specified location </a:t>
            </a:r>
            <a:endParaRPr lang="en-US" altLang="zh-CN" sz="2400" dirty="0" smtClean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400" dirty="0" smtClean="0">
              <a:solidFill>
                <a:schemeClr val="tx1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674" name="TextBox 13@|17FFC:16777215|FBC:16777215|LFC:16777215|LBC:16777215"/>
          <p:cNvSpPr txBox="1"/>
          <p:nvPr/>
        </p:nvSpPr>
        <p:spPr>
          <a:xfrm>
            <a:off x="2900363" y="3383598"/>
            <a:ext cx="5402262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Integrating </a:t>
            </a:r>
            <a:r>
              <a:rPr lang="en-US" altLang="zh-CN" sz="2400" dirty="0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with existing infrastructure</a:t>
            </a:r>
          </a:p>
        </p:txBody>
      </p:sp>
      <p:sp>
        <p:nvSpPr>
          <p:cNvPr id="27676" name="TextBox 13@|17FFC:16777215|FBC:16777215|LFC:16777215|LBC:16777215"/>
          <p:cNvSpPr txBox="1"/>
          <p:nvPr/>
        </p:nvSpPr>
        <p:spPr>
          <a:xfrm>
            <a:off x="3419158" y="4534853"/>
            <a:ext cx="5402262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 dirty="0">
                <a:sym typeface="+mn-ea"/>
              </a:rPr>
              <a:t>The effort </a:t>
            </a:r>
            <a:r>
              <a:rPr lang="en-US" sz="2400" dirty="0" smtClean="0">
                <a:sym typeface="+mn-ea"/>
              </a:rPr>
              <a:t>of </a:t>
            </a:r>
            <a:r>
              <a:rPr lang="en-US" sz="2400" dirty="0">
                <a:sym typeface="+mn-ea"/>
              </a:rPr>
              <a:t>designing and developing the application</a:t>
            </a:r>
            <a:endParaRPr lang="en-US" altLang="zh-CN" sz="2400" dirty="0">
              <a:solidFill>
                <a:srgbClr val="000000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361</Words>
  <Application>Microsoft Office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Microsoft YaHei</vt:lpstr>
      <vt:lpstr>宋体</vt:lpstr>
      <vt:lpstr>宋体</vt:lpstr>
      <vt:lpstr>Arial</vt:lpstr>
      <vt:lpstr>Calibri</vt:lpstr>
      <vt:lpstr>Calibri Light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67</cp:revision>
  <dcterms:created xsi:type="dcterms:W3CDTF">2015-07-04T02:09:00Z</dcterms:created>
  <dcterms:modified xsi:type="dcterms:W3CDTF">2024-07-24T19:59:58Z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B0B66CB5AF434E209898D358B01CA2C7_13</vt:lpwstr>
  </property>
</Properties>
</file>