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ublic Sans Bold" charset="1" panose="00000000000000000000"/>
      <p:regular r:id="rId26"/>
    </p:embeddedFont>
    <p:embeddedFont>
      <p:font typeface="Playfair Display 1 Bold" charset="1" panose="00000000000000000000"/>
      <p:regular r:id="rId27"/>
    </p:embeddedFont>
    <p:embeddedFont>
      <p:font typeface="Playfair Display 1" charset="1" panose="00000000000000000000"/>
      <p:regular r:id="rId28"/>
    </p:embeddedFont>
    <p:embeddedFont>
      <p:font typeface="Playfair Display 2" charset="1" panose="00000500000000000000"/>
      <p:regular r:id="rId29"/>
    </p:embeddedFont>
    <p:embeddedFont>
      <p:font typeface="Playfair Display 2 Bold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6859" y="2227685"/>
            <a:ext cx="13112360" cy="130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sz="8999" b="true">
                <a:solidFill>
                  <a:srgbClr val="2529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Dooit Project</a:t>
            </a:r>
          </a:p>
          <a:p>
            <a:pPr algn="l">
              <a:lnSpc>
                <a:spcPts val="327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7742" y="6335395"/>
            <a:ext cx="9298452" cy="485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b="true" sz="3736">
                <a:solidFill>
                  <a:srgbClr val="2529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Presented by</a:t>
            </a:r>
            <a:r>
              <a:rPr lang="en-US" sz="3736">
                <a:solidFill>
                  <a:srgbClr val="2529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: Husky Trailblazers (Team 1)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54921" y="4749165"/>
            <a:ext cx="13072428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Analyze Gender Disparity in Medical Device Payments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01141" y="8587416"/>
            <a:ext cx="2100546" cy="1341768"/>
          </a:xfrm>
          <a:custGeom>
            <a:avLst/>
            <a:gdLst/>
            <a:ahLst/>
            <a:cxnLst/>
            <a:rect r="r" b="b" t="t" l="l"/>
            <a:pathLst>
              <a:path h="1341768" w="2100546">
                <a:moveTo>
                  <a:pt x="0" y="0"/>
                </a:moveTo>
                <a:lnTo>
                  <a:pt x="2100547" y="0"/>
                </a:lnTo>
                <a:lnTo>
                  <a:pt x="2100547" y="1341768"/>
                </a:lnTo>
                <a:lnTo>
                  <a:pt x="0" y="13417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123" r="0" b="-31426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7297072"/>
            <a:ext cx="7862435" cy="1647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INT 6940: Experiential Network Projects</a:t>
            </a:r>
          </a:p>
          <a:p>
            <a:pPr algn="l">
              <a:lnSpc>
                <a:spcPts val="4499"/>
              </a:lnSpc>
            </a:pPr>
            <a:r>
              <a:rPr lang="en-US" sz="2999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Professor: Yin Jiang</a:t>
            </a:r>
          </a:p>
          <a:p>
            <a:pPr algn="l">
              <a:lnSpc>
                <a:spcPts val="4499"/>
              </a:lnSpc>
            </a:pPr>
            <a:r>
              <a:rPr lang="en-US" sz="2999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Date: December 5, 2024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34595" y="3766550"/>
            <a:ext cx="4616887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Ted x Presentation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1028695" y="593672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2813" y="3630699"/>
            <a:ext cx="8921187" cy="2883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4" indent="-302262" lvl="1">
              <a:lnSpc>
                <a:spcPts val="5852"/>
              </a:lnSpc>
              <a:buFont typeface="Arial"/>
              <a:buChar char="•"/>
            </a:pPr>
            <a:r>
              <a:rPr lang="en-US" sz="2800" spc="14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Overall gender gap decreased by 51%</a:t>
            </a:r>
          </a:p>
          <a:p>
            <a:pPr algn="l" marL="1209049" indent="-403016" lvl="2">
              <a:lnSpc>
                <a:spcPts val="5852"/>
              </a:lnSpc>
              <a:buFont typeface="Arial"/>
              <a:buChar char="⚬"/>
            </a:pP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$5.5M (2021) to $2.7M (2023).</a:t>
            </a:r>
          </a:p>
          <a:p>
            <a:pPr algn="l" marL="604524" indent="-302262" lvl="1">
              <a:lnSpc>
                <a:spcPts val="5852"/>
              </a:lnSpc>
              <a:buFont typeface="Arial"/>
              <a:buChar char="•"/>
            </a:pP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Female </a:t>
            </a:r>
            <a:r>
              <a:rPr lang="en-US" sz="2800" spc="14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non-physician</a:t>
            </a: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practitioners saw a </a:t>
            </a:r>
            <a:r>
              <a:rPr lang="en-US" sz="2800" spc="14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300% rise, </a:t>
            </a: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surpassing males (52% decline) in 2023.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7494" y="765388"/>
            <a:ext cx="1376954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RESEARCH TRENDS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81969" y="1952625"/>
            <a:ext cx="8660992" cy="6899924"/>
          </a:xfrm>
          <a:custGeom>
            <a:avLst/>
            <a:gdLst/>
            <a:ahLst/>
            <a:cxnLst/>
            <a:rect r="r" b="b" t="t" l="l"/>
            <a:pathLst>
              <a:path h="6899924" w="8660992">
                <a:moveTo>
                  <a:pt x="0" y="0"/>
                </a:moveTo>
                <a:lnTo>
                  <a:pt x="8660993" y="0"/>
                </a:lnTo>
                <a:lnTo>
                  <a:pt x="8660993" y="6899924"/>
                </a:lnTo>
                <a:lnTo>
                  <a:pt x="0" y="68999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207820" y="3362643"/>
            <a:ext cx="8921187" cy="362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</a:p>
          <a:p>
            <a:pPr algn="l" marL="604524" indent="-302262" lvl="1">
              <a:lnSpc>
                <a:spcPts val="5852"/>
              </a:lnSpc>
              <a:buFont typeface="Arial"/>
              <a:buChar char="•"/>
            </a:pPr>
            <a:r>
              <a:rPr lang="en-US" sz="2800" spc="14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Physician gender gap narrowed by 43%</a:t>
            </a: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, but males still receive higher payments. </a:t>
            </a:r>
          </a:p>
          <a:p>
            <a:pPr algn="l" marL="604524" indent="-302262" lvl="1">
              <a:lnSpc>
                <a:spcPts val="5852"/>
              </a:lnSpc>
              <a:buFont typeface="Arial"/>
              <a:buChar char="•"/>
            </a:pP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Male payments declined, while </a:t>
            </a:r>
            <a:r>
              <a:rPr lang="en-US" sz="2800" spc="14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female payments steadily increased</a:t>
            </a:r>
            <a:r>
              <a:rPr lang="en-US" sz="2800" spc="14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from 12.9% (2021) to 28.9% (2023).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7494" y="765388"/>
            <a:ext cx="1376954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RESEARCH TRENDS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713367" y="2065145"/>
            <a:ext cx="9318393" cy="7423653"/>
          </a:xfrm>
          <a:custGeom>
            <a:avLst/>
            <a:gdLst/>
            <a:ahLst/>
            <a:cxnLst/>
            <a:rect r="r" b="b" t="t" l="l"/>
            <a:pathLst>
              <a:path h="7423653" w="9318393">
                <a:moveTo>
                  <a:pt x="0" y="0"/>
                </a:moveTo>
                <a:lnTo>
                  <a:pt x="9318393" y="0"/>
                </a:lnTo>
                <a:lnTo>
                  <a:pt x="9318393" y="7423654"/>
                </a:lnTo>
                <a:lnTo>
                  <a:pt x="0" y="74236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2239" y="2240771"/>
            <a:ext cx="15477754" cy="697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6839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Targeted Leadership Workshops</a:t>
            </a:r>
          </a:p>
          <a:p>
            <a:pPr algn="l" marL="1554480" indent="-518160" lvl="2">
              <a:lnSpc>
                <a:spcPts val="6839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Focus on specialties with 52% male dominance.</a:t>
            </a:r>
          </a:p>
          <a:p>
            <a:pPr algn="l" marL="777240" indent="-388620" lvl="1">
              <a:lnSpc>
                <a:spcPts val="6839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Increase Research and Consulting Opportunities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for Women</a:t>
            </a:r>
          </a:p>
          <a:p>
            <a:pPr algn="l" marL="1554480" indent="-518160" lvl="2">
              <a:lnSpc>
                <a:spcPts val="6839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Address 43% research gap for female physicians.</a:t>
            </a:r>
          </a:p>
          <a:p>
            <a:pPr algn="l" marL="777240" indent="-388620" lvl="1">
              <a:lnSpc>
                <a:spcPts val="6839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Establish Structured Mentorship Programs</a:t>
            </a:r>
          </a:p>
          <a:p>
            <a:pPr algn="l" marL="1554480" indent="-518160" lvl="2">
              <a:lnSpc>
                <a:spcPts val="6839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Pair female professionals with leaders in their fields.</a:t>
            </a:r>
          </a:p>
          <a:p>
            <a:pPr algn="l" marL="777240" indent="-388620" lvl="1">
              <a:lnSpc>
                <a:spcPts val="6839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Partner with leading companies</a:t>
            </a:r>
          </a:p>
          <a:p>
            <a:pPr algn="l" marL="1554480" indent="-518160" lvl="2">
              <a:lnSpc>
                <a:spcPts val="6839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Learn best practices and promote equitable policies.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6989" y="781045"/>
            <a:ext cx="13570059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ACTIONABLE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01141" y="8587416"/>
            <a:ext cx="2100546" cy="1341768"/>
          </a:xfrm>
          <a:custGeom>
            <a:avLst/>
            <a:gdLst/>
            <a:ahLst/>
            <a:cxnLst/>
            <a:rect r="r" b="b" t="t" l="l"/>
            <a:pathLst>
              <a:path h="1341768" w="2100546">
                <a:moveTo>
                  <a:pt x="0" y="0"/>
                </a:moveTo>
                <a:lnTo>
                  <a:pt x="2100547" y="0"/>
                </a:lnTo>
                <a:lnTo>
                  <a:pt x="2100547" y="1341768"/>
                </a:lnTo>
                <a:lnTo>
                  <a:pt x="0" y="13417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123" r="0" b="-31426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2035377" y="2765425"/>
            <a:ext cx="7108623" cy="362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3999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Chaitrali Patne</a:t>
            </a:r>
          </a:p>
          <a:p>
            <a:pPr algn="ctr">
              <a:lnSpc>
                <a:spcPts val="9999"/>
              </a:lnSpc>
            </a:pPr>
            <a:r>
              <a:rPr lang="en-US" sz="3999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Yash Sodvadiya</a:t>
            </a:r>
          </a:p>
          <a:p>
            <a:pPr algn="ctr">
              <a:lnSpc>
                <a:spcPts val="9999"/>
              </a:lnSpc>
            </a:pPr>
            <a:r>
              <a:rPr lang="en-US" sz="3999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Yixuan Liu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72784" y="847839"/>
            <a:ext cx="10441907" cy="91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MEET THE TEAM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93738" y="2765425"/>
            <a:ext cx="7108623" cy="362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3999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Malak Parmar</a:t>
            </a:r>
          </a:p>
          <a:p>
            <a:pPr algn="ctr">
              <a:lnSpc>
                <a:spcPts val="9999"/>
              </a:lnSpc>
            </a:pPr>
            <a:r>
              <a:rPr lang="en-US" sz="3999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Shreyansh Agarwal</a:t>
            </a:r>
          </a:p>
          <a:p>
            <a:pPr algn="ctr">
              <a:lnSpc>
                <a:spcPts val="9999"/>
              </a:lnSpc>
            </a:pPr>
            <a:r>
              <a:rPr lang="en-US" sz="3999">
                <a:solidFill>
                  <a:srgbClr val="2B2C30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Yunjie Xiong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98744" y="2618531"/>
            <a:ext cx="6429320" cy="5049938"/>
          </a:xfrm>
          <a:custGeom>
            <a:avLst/>
            <a:gdLst/>
            <a:ahLst/>
            <a:cxnLst/>
            <a:rect r="r" b="b" t="t" l="l"/>
            <a:pathLst>
              <a:path h="5049938" w="6429320">
                <a:moveTo>
                  <a:pt x="0" y="0"/>
                </a:moveTo>
                <a:lnTo>
                  <a:pt x="6429319" y="0"/>
                </a:lnTo>
                <a:lnTo>
                  <a:pt x="6429319" y="5049938"/>
                </a:lnTo>
                <a:lnTo>
                  <a:pt x="0" y="504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6039" y="4583889"/>
            <a:ext cx="9479558" cy="211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00"/>
              </a:lnSpc>
            </a:pPr>
            <a:r>
              <a:rPr lang="en-US" sz="13000" spc="6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Thank You!!!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81045"/>
            <a:ext cx="13208719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APPENDIX: DATASET HIGHLIGHTS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2569" y="2093608"/>
            <a:ext cx="14618573" cy="6660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7523"/>
              </a:lnSpc>
              <a:buFont typeface="Arial"/>
              <a:buChar char="•"/>
            </a:pPr>
            <a:r>
              <a:rPr lang="en-US" b="true" sz="3600" spc="18">
                <a:solidFill>
                  <a:srgbClr val="000000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2M+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records; General &amp; Research Payments</a:t>
            </a:r>
          </a:p>
          <a:p>
            <a:pPr algn="l" marL="777240" indent="-388620" lvl="1">
              <a:lnSpc>
                <a:spcPts val="7523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Gender Split (General): 69% Male, 31% Female</a:t>
            </a:r>
          </a:p>
          <a:p>
            <a:pPr algn="l" marL="777240" indent="-388620" lvl="1">
              <a:lnSpc>
                <a:spcPts val="7523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Gender Split (Research): 82% Male, 18% Female</a:t>
            </a:r>
          </a:p>
          <a:p>
            <a:pPr algn="l" marL="777240" indent="-388620" lvl="1">
              <a:lnSpc>
                <a:spcPts val="7523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Less data for female practitioners, especially physicians.</a:t>
            </a:r>
          </a:p>
          <a:p>
            <a:pPr algn="l" marL="777240" indent="-388620" lvl="1">
              <a:lnSpc>
                <a:spcPts val="7523"/>
              </a:lnSpc>
              <a:buFont typeface="Arial"/>
              <a:buChar char="•"/>
            </a:pPr>
            <a:r>
              <a:rPr lang="en-US" b="true" sz="3600" spc="18">
                <a:solidFill>
                  <a:srgbClr val="000000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Predominantly male-dominated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dataset.</a:t>
            </a:r>
          </a:p>
          <a:p>
            <a:pPr algn="l" marL="777240" indent="-388620" lvl="1">
              <a:lnSpc>
                <a:spcPts val="7523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Data Coverage: Primarily </a:t>
            </a:r>
            <a:r>
              <a:rPr lang="en-US" b="true" sz="3600" spc="18">
                <a:solidFill>
                  <a:srgbClr val="000000"/>
                </a:solidFill>
                <a:latin typeface="Playfair Display 2 Bold"/>
                <a:ea typeface="Playfair Display 2 Bold"/>
                <a:cs typeface="Playfair Display 2 Bold"/>
                <a:sym typeface="Playfair Display 2 Bold"/>
              </a:rPr>
              <a:t>U.S.-based healthcare companies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with professionals all around the world.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81045"/>
            <a:ext cx="14002478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APPENDIX: GENERAL DATA INSIGHT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547443" y="1836903"/>
            <a:ext cx="12259483" cy="7240406"/>
          </a:xfrm>
          <a:custGeom>
            <a:avLst/>
            <a:gdLst/>
            <a:ahLst/>
            <a:cxnLst/>
            <a:rect r="r" b="b" t="t" l="l"/>
            <a:pathLst>
              <a:path h="7240406" w="12259483">
                <a:moveTo>
                  <a:pt x="0" y="0"/>
                </a:moveTo>
                <a:lnTo>
                  <a:pt x="12259483" y="0"/>
                </a:lnTo>
                <a:lnTo>
                  <a:pt x="12259483" y="7240405"/>
                </a:lnTo>
                <a:lnTo>
                  <a:pt x="0" y="72404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05223" y="9401158"/>
            <a:ext cx="988931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1: Total amount spent on male vs. female ( 3 yr trend)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63173" y="1952625"/>
            <a:ext cx="10288264" cy="2891082"/>
          </a:xfrm>
          <a:custGeom>
            <a:avLst/>
            <a:gdLst/>
            <a:ahLst/>
            <a:cxnLst/>
            <a:rect r="r" b="b" t="t" l="l"/>
            <a:pathLst>
              <a:path h="2891082" w="10288264">
                <a:moveTo>
                  <a:pt x="0" y="0"/>
                </a:moveTo>
                <a:lnTo>
                  <a:pt x="10288264" y="0"/>
                </a:lnTo>
                <a:lnTo>
                  <a:pt x="10288264" y="2891082"/>
                </a:lnTo>
                <a:lnTo>
                  <a:pt x="0" y="2891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87424" y="6096000"/>
            <a:ext cx="10264013" cy="2857823"/>
          </a:xfrm>
          <a:custGeom>
            <a:avLst/>
            <a:gdLst/>
            <a:ahLst/>
            <a:cxnLst/>
            <a:rect r="r" b="b" t="t" l="l"/>
            <a:pathLst>
              <a:path h="2857823" w="10264013">
                <a:moveTo>
                  <a:pt x="0" y="0"/>
                </a:moveTo>
                <a:lnTo>
                  <a:pt x="10264013" y="0"/>
                </a:lnTo>
                <a:lnTo>
                  <a:pt x="10264013" y="2857823"/>
                </a:lnTo>
                <a:lnTo>
                  <a:pt x="0" y="28578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4329" y="751043"/>
            <a:ext cx="17687431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APPENDIX: TRENDS IN NATURE OF PAYMENTS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63173" y="5086350"/>
            <a:ext cx="11168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Table1: Categories Showing Payment Gaps Narrowing Down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63173" y="9242038"/>
            <a:ext cx="1065658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Table2: Categories Showing Payment Gaps Widening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21049" y="9017567"/>
            <a:ext cx="1052341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2: Total amount spent on male vs. female by top-20 companies (year - 2023 data)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845450" y="1782344"/>
            <a:ext cx="13937046" cy="6968523"/>
          </a:xfrm>
          <a:custGeom>
            <a:avLst/>
            <a:gdLst/>
            <a:ahLst/>
            <a:cxnLst/>
            <a:rect r="r" b="b" t="t" l="l"/>
            <a:pathLst>
              <a:path h="6968523" w="13937046">
                <a:moveTo>
                  <a:pt x="0" y="0"/>
                </a:moveTo>
                <a:lnTo>
                  <a:pt x="13937047" y="0"/>
                </a:lnTo>
                <a:lnTo>
                  <a:pt x="13937047" y="6968523"/>
                </a:lnTo>
                <a:lnTo>
                  <a:pt x="0" y="69685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1915" y="753634"/>
            <a:ext cx="11160741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APPENDIX: TRENDS IN 2023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86741" y="1911985"/>
            <a:ext cx="11301259" cy="5608250"/>
          </a:xfrm>
          <a:custGeom>
            <a:avLst/>
            <a:gdLst/>
            <a:ahLst/>
            <a:cxnLst/>
            <a:rect r="r" b="b" t="t" l="l"/>
            <a:pathLst>
              <a:path h="5608250" w="11301259">
                <a:moveTo>
                  <a:pt x="0" y="0"/>
                </a:moveTo>
                <a:lnTo>
                  <a:pt x="11301259" y="0"/>
                </a:lnTo>
                <a:lnTo>
                  <a:pt x="11301259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6449261"/>
            <a:ext cx="8639111" cy="3232775"/>
          </a:xfrm>
          <a:custGeom>
            <a:avLst/>
            <a:gdLst/>
            <a:ahLst/>
            <a:cxnLst/>
            <a:rect r="r" b="b" t="t" l="l"/>
            <a:pathLst>
              <a:path h="3232775" w="8639111">
                <a:moveTo>
                  <a:pt x="0" y="0"/>
                </a:moveTo>
                <a:lnTo>
                  <a:pt x="8639111" y="0"/>
                </a:lnTo>
                <a:lnTo>
                  <a:pt x="8639111" y="3232774"/>
                </a:lnTo>
                <a:lnTo>
                  <a:pt x="0" y="32327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06" r="0" b="-10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4329" y="751043"/>
            <a:ext cx="17687431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APPENDIX: TRENDS IN NATURE OF PAYMENTS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52915" y="7651115"/>
            <a:ext cx="6057922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8: Royalty or License Payments Company-wise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624885"/>
            <a:ext cx="650764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7: Royalty or License Payments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5450" y="2443098"/>
            <a:ext cx="9830952" cy="5786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9271"/>
              </a:lnSpc>
              <a:buFont typeface="Arial"/>
              <a:buChar char="•"/>
            </a:pPr>
            <a:r>
              <a:rPr lang="en-US" sz="3799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Overview</a:t>
            </a:r>
          </a:p>
          <a:p>
            <a:pPr algn="l" marL="820419" indent="-410209" lvl="1">
              <a:lnSpc>
                <a:spcPts val="9271"/>
              </a:lnSpc>
              <a:buFont typeface="Arial"/>
              <a:buChar char="•"/>
            </a:pPr>
            <a:r>
              <a:rPr lang="en-US" sz="3799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Scope &amp; Deliverables</a:t>
            </a:r>
          </a:p>
          <a:p>
            <a:pPr algn="l" marL="820419" indent="-410209" lvl="1">
              <a:lnSpc>
                <a:spcPts val="9271"/>
              </a:lnSpc>
              <a:buFont typeface="Arial"/>
              <a:buChar char="•"/>
            </a:pPr>
            <a:r>
              <a:rPr lang="en-US" sz="3799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Key</a:t>
            </a:r>
            <a:r>
              <a:rPr lang="en-US" sz="3799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Findings</a:t>
            </a:r>
          </a:p>
          <a:p>
            <a:pPr algn="l" marL="820419" indent="-410209" lvl="1">
              <a:lnSpc>
                <a:spcPts val="9271"/>
              </a:lnSpc>
              <a:buFont typeface="Arial"/>
              <a:buChar char="•"/>
            </a:pPr>
            <a:r>
              <a:rPr lang="en-US" sz="3799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Actionable Recommendations</a:t>
            </a:r>
          </a:p>
          <a:p>
            <a:pPr algn="l" marL="820419" indent="-410209" lvl="1">
              <a:lnSpc>
                <a:spcPts val="9271"/>
              </a:lnSpc>
              <a:buFont typeface="Arial"/>
              <a:buChar char="•"/>
            </a:pPr>
            <a:r>
              <a:rPr lang="en-US" sz="3799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Appendix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3882" y="795338"/>
            <a:ext cx="3841731" cy="68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5999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6222" y="2078885"/>
            <a:ext cx="7681253" cy="6375440"/>
          </a:xfrm>
          <a:custGeom>
            <a:avLst/>
            <a:gdLst/>
            <a:ahLst/>
            <a:cxnLst/>
            <a:rect r="r" b="b" t="t" l="l"/>
            <a:pathLst>
              <a:path h="6375440" w="7681253">
                <a:moveTo>
                  <a:pt x="0" y="0"/>
                </a:moveTo>
                <a:lnTo>
                  <a:pt x="7681254" y="0"/>
                </a:lnTo>
                <a:lnTo>
                  <a:pt x="7681254" y="6375441"/>
                </a:lnTo>
                <a:lnTo>
                  <a:pt x="0" y="63754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285641" y="2078885"/>
            <a:ext cx="7681253" cy="6375440"/>
          </a:xfrm>
          <a:custGeom>
            <a:avLst/>
            <a:gdLst/>
            <a:ahLst/>
            <a:cxnLst/>
            <a:rect r="r" b="b" t="t" l="l"/>
            <a:pathLst>
              <a:path h="6375440" w="7681253">
                <a:moveTo>
                  <a:pt x="0" y="0"/>
                </a:moveTo>
                <a:lnTo>
                  <a:pt x="7681254" y="0"/>
                </a:lnTo>
                <a:lnTo>
                  <a:pt x="7681254" y="6375441"/>
                </a:lnTo>
                <a:lnTo>
                  <a:pt x="0" y="63754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3996" y="8708638"/>
            <a:ext cx="500570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10: Gender gap for Non-Physician Practioner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21915" y="753634"/>
            <a:ext cx="12068878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APPENDIX: RESEARCH TRENDS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3814" y="8628999"/>
            <a:ext cx="3844908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11: Gender gap for Physician Practioner</a:t>
            </a:r>
            <a:r>
              <a:rPr lang="en-US" sz="3000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9326" y="795338"/>
            <a:ext cx="11400753" cy="68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5999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 OF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8187" y="2065191"/>
            <a:ext cx="15491626" cy="656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7" indent="-388618" lvl="1">
              <a:lnSpc>
                <a:spcPts val="7523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Aiming to </a:t>
            </a:r>
            <a:r>
              <a:rPr lang="en-US" b="true" sz="3599">
                <a:solidFill>
                  <a:srgbClr val="252D37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promote leadership development in women</a:t>
            </a: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.</a:t>
            </a:r>
          </a:p>
          <a:p>
            <a:pPr algn="just">
              <a:lnSpc>
                <a:spcPts val="7523"/>
              </a:lnSpc>
            </a:pPr>
            <a:r>
              <a:rPr lang="en-US" sz="3599">
                <a:solidFill>
                  <a:srgbClr val="5E17EB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Goal:</a:t>
            </a:r>
          </a:p>
          <a:p>
            <a:pPr algn="just" marL="777237" indent="-388618" lvl="1">
              <a:lnSpc>
                <a:spcPts val="7523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Focused on analyzing gender-based payment disparities in the medical devices sector of the healthcare industry over 3 years (2021-2023).</a:t>
            </a:r>
          </a:p>
          <a:p>
            <a:pPr algn="just">
              <a:lnSpc>
                <a:spcPts val="7523"/>
              </a:lnSpc>
            </a:pPr>
            <a:r>
              <a:rPr lang="en-US" sz="3599">
                <a:solidFill>
                  <a:srgbClr val="5E17EB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Scope</a:t>
            </a: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:</a:t>
            </a:r>
          </a:p>
          <a:p>
            <a:pPr algn="just" marL="777237" indent="-388618" lvl="1">
              <a:lnSpc>
                <a:spcPts val="7523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Analyzed </a:t>
            </a:r>
            <a:r>
              <a:rPr lang="en-US" b="true" sz="3599">
                <a:solidFill>
                  <a:srgbClr val="252D37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top-20 companies</a:t>
            </a: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, and potential for expansion.</a:t>
            </a:r>
          </a:p>
          <a:p>
            <a:pPr algn="just" marL="777237" indent="-388618" lvl="1">
              <a:lnSpc>
                <a:spcPts val="7523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Limited to companies operating </a:t>
            </a:r>
            <a:r>
              <a:rPr lang="en-US" b="true" sz="3599">
                <a:solidFill>
                  <a:srgbClr val="252D37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within the United States</a:t>
            </a: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9491" y="795338"/>
            <a:ext cx="16309809" cy="68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5999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ASSUMPTIONS &amp; DELIVERABLES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8823" y="2150219"/>
            <a:ext cx="15185032" cy="7076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75"/>
              </a:lnSpc>
            </a:pPr>
            <a:r>
              <a:rPr lang="en-US" sz="3599">
                <a:solidFill>
                  <a:srgbClr val="5E17EB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Assumptions</a:t>
            </a: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:</a:t>
            </a:r>
          </a:p>
          <a:p>
            <a:pPr algn="just" marL="777237" indent="-388618" lvl="1">
              <a:lnSpc>
                <a:spcPts val="6875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Single Data Source: Analysis based on OpenPaymentsData accuracy.</a:t>
            </a:r>
          </a:p>
          <a:p>
            <a:pPr algn="just" marL="777237" indent="-388618" lvl="1">
              <a:lnSpc>
                <a:spcPts val="6875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Findings rely on complete, accurate reporting.</a:t>
            </a:r>
          </a:p>
          <a:p>
            <a:pPr algn="just">
              <a:lnSpc>
                <a:spcPts val="6875"/>
              </a:lnSpc>
            </a:pPr>
          </a:p>
          <a:p>
            <a:pPr algn="just">
              <a:lnSpc>
                <a:spcPts val="6875"/>
              </a:lnSpc>
            </a:pPr>
            <a:r>
              <a:rPr lang="en-US" sz="3599">
                <a:solidFill>
                  <a:srgbClr val="5E17EB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Deliverables:</a:t>
            </a:r>
          </a:p>
          <a:p>
            <a:pPr algn="just" marL="777237" indent="-388618" lvl="1">
              <a:lnSpc>
                <a:spcPts val="6875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Gender Payment Gap Analysis Report.</a:t>
            </a:r>
          </a:p>
          <a:p>
            <a:pPr algn="just" marL="777237" indent="-388618" lvl="1">
              <a:lnSpc>
                <a:spcPts val="6875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Visual Representation of Data and Emerging Patterns.</a:t>
            </a:r>
          </a:p>
          <a:p>
            <a:pPr algn="just" marL="777237" indent="-388618" lvl="1">
              <a:lnSpc>
                <a:spcPts val="6875"/>
              </a:lnSpc>
              <a:buFont typeface="Arial"/>
              <a:buChar char="•"/>
            </a:pPr>
            <a:r>
              <a:rPr lang="en-US" sz="3599">
                <a:solidFill>
                  <a:srgbClr val="252D37"/>
                </a:solidFill>
                <a:latin typeface="Playfair Display 1"/>
                <a:ea typeface="Playfair Display 1"/>
                <a:cs typeface="Playfair Display 1"/>
                <a:sym typeface="Playfair Display 1"/>
              </a:rPr>
              <a:t>Strategic Insights and Actionable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48685" y="751835"/>
            <a:ext cx="13294297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GENERAL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1402"/>
            <a:ext cx="9966803" cy="667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9804" indent="-289902" lvl="1">
              <a:lnSpc>
                <a:spcPts val="5371"/>
              </a:lnSpc>
              <a:buFont typeface="Arial"/>
              <a:buChar char="•"/>
            </a:pPr>
            <a:r>
              <a:rPr lang="en-US" sz="2685" spc="13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60% more was spent on male promotions than on females. [Fig. 1]</a:t>
            </a:r>
          </a:p>
          <a:p>
            <a:pPr algn="l" marL="579804" indent="-289902" lvl="1">
              <a:lnSpc>
                <a:spcPts val="5371"/>
              </a:lnSpc>
              <a:buFont typeface="Arial"/>
              <a:buChar char="•"/>
            </a:pPr>
            <a:r>
              <a:rPr lang="en-US" sz="2685" spc="13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Consistent male dominance in Top-20 companies. [ Fig. 2]</a:t>
            </a:r>
          </a:p>
          <a:p>
            <a:pPr algn="l" marL="579804" indent="-289902" lvl="1">
              <a:lnSpc>
                <a:spcPts val="5371"/>
              </a:lnSpc>
              <a:buFont typeface="Arial"/>
              <a:buChar char="•"/>
            </a:pPr>
            <a:r>
              <a:rPr lang="en-US" sz="2685" spc="13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Gender disparity is evident in services and compensations.</a:t>
            </a:r>
          </a:p>
          <a:p>
            <a:pPr algn="l" marL="1159608" indent="-386536" lvl="2">
              <a:lnSpc>
                <a:spcPts val="5371"/>
              </a:lnSpc>
              <a:buFont typeface="Arial"/>
              <a:buChar char="⚬"/>
            </a:pPr>
            <a:r>
              <a:rPr lang="en-US" sz="2685" spc="13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Education </a:t>
            </a:r>
            <a:r>
              <a:rPr lang="en-US" sz="2685" spc="13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spending gaps improving slowly: a modest 9.6% improvement over 3 years.</a:t>
            </a:r>
          </a:p>
          <a:p>
            <a:pPr algn="l" marL="1159608" indent="-386536" lvl="2">
              <a:lnSpc>
                <a:spcPts val="5371"/>
              </a:lnSpc>
              <a:buFont typeface="Arial"/>
              <a:buChar char="⚬"/>
            </a:pPr>
            <a:r>
              <a:rPr lang="en-US" sz="2685" spc="13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Speaker payments</a:t>
            </a:r>
            <a:r>
              <a:rPr lang="en-US" sz="2685" spc="13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see faster progress: a significant 20% improvement.</a:t>
            </a:r>
          </a:p>
          <a:p>
            <a:pPr algn="l" marL="1159608" indent="-386536" lvl="2">
              <a:lnSpc>
                <a:spcPts val="5371"/>
              </a:lnSpc>
              <a:buFont typeface="Arial"/>
              <a:buChar char="⚬"/>
            </a:pPr>
            <a:r>
              <a:rPr lang="en-US" sz="2685" spc="13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Other </a:t>
            </a:r>
            <a:r>
              <a:rPr lang="en-US" sz="2685" spc="13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categories show better balance: more consistent gender equity.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995503" y="3458843"/>
            <a:ext cx="6675489" cy="3942519"/>
          </a:xfrm>
          <a:custGeom>
            <a:avLst/>
            <a:gdLst/>
            <a:ahLst/>
            <a:cxnLst/>
            <a:rect r="r" b="b" t="t" l="l"/>
            <a:pathLst>
              <a:path h="3942519" w="6675489">
                <a:moveTo>
                  <a:pt x="0" y="0"/>
                </a:moveTo>
                <a:lnTo>
                  <a:pt x="6675489" y="0"/>
                </a:lnTo>
                <a:lnTo>
                  <a:pt x="6675489" y="3942519"/>
                </a:lnTo>
                <a:lnTo>
                  <a:pt x="0" y="39425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760597" y="7372787"/>
            <a:ext cx="5498703" cy="28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5"/>
              </a:lnSpc>
              <a:spcBef>
                <a:spcPct val="0"/>
              </a:spcBef>
            </a:pPr>
            <a:r>
              <a:rPr lang="en-US" sz="1668" spc="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1: Total amount spent on male vs. female ( 3 yr trend)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81045"/>
            <a:ext cx="14164270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SPECIALTY BASED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8685" y="2034418"/>
            <a:ext cx="15413850" cy="751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2" indent="-388621" lvl="1">
              <a:lnSpc>
                <a:spcPts val="7524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Medical Doctors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dominate payments significantly: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</a:t>
            </a:r>
          </a:p>
          <a:p>
            <a:pPr algn="l" marL="1554483" indent="-518161" lvl="2">
              <a:lnSpc>
                <a:spcPts val="7524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In 2023, $670M in total payments.</a:t>
            </a:r>
          </a:p>
          <a:p>
            <a:pPr algn="l" marL="1554483" indent="-518161" lvl="2">
              <a:lnSpc>
                <a:spcPts val="7524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80.6% for male &amp; 13.2% for female practitioners. [Fig 3]</a:t>
            </a:r>
          </a:p>
          <a:p>
            <a:pPr algn="l" marL="777242" indent="-388621" lvl="1">
              <a:lnSpc>
                <a:spcPts val="7524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Nurse practitioners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lead among females: </a:t>
            </a:r>
          </a:p>
          <a:p>
            <a:pPr algn="l" marL="1554483" indent="-518161" lvl="2">
              <a:lnSpc>
                <a:spcPts val="7524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Female payments in Nurse Practitioners grow (33% in 2023).</a:t>
            </a:r>
          </a:p>
          <a:p>
            <a:pPr algn="l" marL="1554483" indent="-518161" lvl="2">
              <a:lnSpc>
                <a:spcPts val="7524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Female payments have risen 2x since 2021.[Fig 4]</a:t>
            </a:r>
          </a:p>
          <a:p>
            <a:pPr algn="l" marL="777242" indent="-388621" lvl="1">
              <a:lnSpc>
                <a:spcPts val="7524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Certified </a:t>
            </a: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Nurse-Midwives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: </a:t>
            </a:r>
          </a:p>
          <a:p>
            <a:pPr algn="l" marL="1554483" indent="-518161" lvl="2">
              <a:lnSpc>
                <a:spcPts val="7524"/>
              </a:lnSpc>
              <a:buFont typeface="Arial"/>
              <a:buChar char="⚬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Female payments dropped 13% from 2021-2023. [Fig 5]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83666" y="1952625"/>
            <a:ext cx="8804334" cy="7014120"/>
          </a:xfrm>
          <a:custGeom>
            <a:avLst/>
            <a:gdLst/>
            <a:ahLst/>
            <a:cxnLst/>
            <a:rect r="r" b="b" t="t" l="l"/>
            <a:pathLst>
              <a:path h="7014120" w="8804334">
                <a:moveTo>
                  <a:pt x="0" y="0"/>
                </a:moveTo>
                <a:lnTo>
                  <a:pt x="8804334" y="0"/>
                </a:lnTo>
                <a:lnTo>
                  <a:pt x="8804334" y="7014120"/>
                </a:lnTo>
                <a:lnTo>
                  <a:pt x="0" y="701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262" y="1952625"/>
            <a:ext cx="8804334" cy="7014120"/>
          </a:xfrm>
          <a:custGeom>
            <a:avLst/>
            <a:gdLst/>
            <a:ahLst/>
            <a:cxnLst/>
            <a:rect r="r" b="b" t="t" l="l"/>
            <a:pathLst>
              <a:path h="7014120" w="8804334">
                <a:moveTo>
                  <a:pt x="0" y="0"/>
                </a:moveTo>
                <a:lnTo>
                  <a:pt x="8804334" y="0"/>
                </a:lnTo>
                <a:lnTo>
                  <a:pt x="8804334" y="7014120"/>
                </a:lnTo>
                <a:lnTo>
                  <a:pt x="0" y="70141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781045"/>
            <a:ext cx="14164270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SPECIALTY BASED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85182" y="9177903"/>
            <a:ext cx="4035336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3: F to M ratio - Medical Doctors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18204" y="9177903"/>
            <a:ext cx="3834533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4: F to M ratio - Nurse Practioners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4153" y="1798956"/>
            <a:ext cx="16159693" cy="429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2" indent="-388621" lvl="1">
              <a:lnSpc>
                <a:spcPts val="6840"/>
              </a:lnSpc>
              <a:buFont typeface="Arial"/>
              <a:buChar char="•"/>
            </a:pP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Males receive higher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payments in royalties, licenses, and research grants. [Fig 7][Fig 8]</a:t>
            </a:r>
          </a:p>
          <a:p>
            <a:pPr algn="l" marL="777242" indent="-388621" lvl="1">
              <a:lnSpc>
                <a:spcPts val="6840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Pay </a:t>
            </a: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gap narrowing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in education, speaker/faculty, and grants. [Table 1]</a:t>
            </a:r>
          </a:p>
          <a:p>
            <a:pPr algn="l" marL="777242" indent="-388621" lvl="1">
              <a:lnSpc>
                <a:spcPts val="6840"/>
              </a:lnSpc>
              <a:buFont typeface="Arial"/>
              <a:buChar char="•"/>
            </a:pP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P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ay </a:t>
            </a:r>
            <a:r>
              <a:rPr lang="en-US" sz="3600" spc="18">
                <a:solidFill>
                  <a:srgbClr val="5E17EB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gap widening</a:t>
            </a:r>
            <a:r>
              <a:rPr lang="en-US" sz="3600" spc="18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 in debt forgiveness, acquisitions, and consulting fees. [Table 2]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9607" y="753421"/>
            <a:ext cx="14801534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NATURE OF PAYMENTS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127236" y="6393815"/>
            <a:ext cx="10288264" cy="2891082"/>
          </a:xfrm>
          <a:custGeom>
            <a:avLst/>
            <a:gdLst/>
            <a:ahLst/>
            <a:cxnLst/>
            <a:rect r="r" b="b" t="t" l="l"/>
            <a:pathLst>
              <a:path h="2891082" w="10288264">
                <a:moveTo>
                  <a:pt x="0" y="0"/>
                </a:moveTo>
                <a:lnTo>
                  <a:pt x="10288264" y="0"/>
                </a:lnTo>
                <a:lnTo>
                  <a:pt x="10288264" y="2891082"/>
                </a:lnTo>
                <a:lnTo>
                  <a:pt x="0" y="2891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27236" y="9527540"/>
            <a:ext cx="1116809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Table1: Categories Showing Payment Gaps Narrowing Down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9135" y="9998583"/>
            <a:ext cx="778865" cy="31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65"/>
              </a:lnSpc>
            </a:pPr>
            <a:r>
              <a:rPr lang="en-US" sz="2599" spc="12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10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802" y="2364728"/>
            <a:ext cx="18230198" cy="6395451"/>
          </a:xfrm>
          <a:custGeom>
            <a:avLst/>
            <a:gdLst/>
            <a:ahLst/>
            <a:cxnLst/>
            <a:rect r="r" b="b" t="t" l="l"/>
            <a:pathLst>
              <a:path h="6395451" w="18230198">
                <a:moveTo>
                  <a:pt x="0" y="0"/>
                </a:moveTo>
                <a:lnTo>
                  <a:pt x="18230198" y="0"/>
                </a:lnTo>
                <a:lnTo>
                  <a:pt x="18230198" y="6395451"/>
                </a:lnTo>
                <a:lnTo>
                  <a:pt x="0" y="63954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46" t="0" r="-446" b="-317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99607" y="753421"/>
            <a:ext cx="14801534" cy="70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FINDINGS: NATURE OF PAYMENTS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56795" y="9020158"/>
            <a:ext cx="1028715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 spc="15">
                <a:solidFill>
                  <a:srgbClr val="00000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Fig 9: Nature of Payment Distribution- 3 yrs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DAGWgTQFkNs</dc:identifier>
  <dcterms:modified xsi:type="dcterms:W3CDTF">2011-08-01T06:04:30Z</dcterms:modified>
  <cp:revision>1</cp:revision>
  <dc:title>FinalPPT_DooitProject_Team1</dc:title>
</cp:coreProperties>
</file>