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70" r:id="rId8"/>
    <p:sldId id="271" r:id="rId9"/>
    <p:sldId id="264" r:id="rId10"/>
    <p:sldId id="272" r:id="rId11"/>
    <p:sldId id="273" r:id="rId12"/>
    <p:sldId id="266" r:id="rId13"/>
    <p:sldId id="267" r:id="rId14"/>
    <p:sldId id="274" r:id="rId15"/>
  </p:sldIdLst>
  <p:sldSz cx="12192000" cy="6858000"/>
  <p:notesSz cx="6858000" cy="9144000"/>
  <p:embeddedFontLst>
    <p:embeddedFont>
      <p:font typeface="Calibri" panose="020F0502020204030204"/>
      <p:regular r:id="rId19"/>
      <p:bold r:id="rId20"/>
      <p:italic r:id="rId21"/>
      <p:boldItalic r:id="rId22"/>
    </p:embeddedFont>
    <p:embeddedFont>
      <p:font typeface="Arial Black" panose="020B0A04020102020204" charset="0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EA8"/>
    <a:srgbClr val="D7B119"/>
    <a:srgbClr val="4BACC6"/>
    <a:srgbClr val="1E3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" name="Google Shape;2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0" name="Google Shape;40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63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/>
          <p:nvPr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1" name="Google Shape;51;p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8"/>
          <p:cNvSpPr/>
          <p:nvPr/>
        </p:nvSpPr>
        <p:spPr>
          <a:xfrm>
            <a:off x="10933155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64" name="Google Shape;64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66" name="Google Shape;66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3"/>
          <p:cNvPicPr preferRelativeResize="0"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3"/>
          <p:cNvSpPr/>
          <p:nvPr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pic>
        <p:nvPicPr>
          <p:cNvPr id="13" name="Google Shape;13;p13"/>
          <p:cNvPicPr preferRelativeResize="0"/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/>
          <p:nvPr/>
        </p:nvSpPr>
        <p:spPr>
          <a:xfrm>
            <a:off x="10974189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15" name="Google Shape;1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7" name="Google Shape;1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8" name="Google Shape;18;p1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9/5/2025</a:t>
            </a:r>
            <a:endParaRPr lang="en-US" dirty="0"/>
          </a:p>
        </p:txBody>
      </p:sp>
      <p:sp>
        <p:nvSpPr>
          <p:cNvPr id="106" name="Google Shape;106;p1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08" name="Google Shape;108;p1"/>
          <p:cNvSpPr txBox="1"/>
          <p:nvPr/>
        </p:nvSpPr>
        <p:spPr>
          <a:xfrm>
            <a:off x="971365" y="1093629"/>
            <a:ext cx="54738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endParaRPr dirty="0"/>
          </a:p>
        </p:txBody>
      </p:sp>
      <p:sp>
        <p:nvSpPr>
          <p:cNvPr id="109" name="Google Shape;109;p1"/>
          <p:cNvSpPr txBox="1"/>
          <p:nvPr/>
        </p:nvSpPr>
        <p:spPr>
          <a:xfrm>
            <a:off x="1049020" y="1249045"/>
            <a:ext cx="10382250" cy="337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ar-EG" sz="2800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28600" marR="0" lvl="0" indent="-508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ar-EG" sz="2800" b="0" i="0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0" name="Google Shape;110;p1" title="download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1920875" y="2306955"/>
            <a:ext cx="8846820" cy="2549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4400" b="1">
                <a:solidFill>
                  <a:srgbClr val="336EA8"/>
                </a:solidFill>
                <a:latin typeface="Arial Black" panose="020B0A04020102020204" charset="0"/>
                <a:cs typeface="Arial Black" panose="020B0A04020102020204" charset="0"/>
              </a:rPr>
              <a:t>Supply Chain Optimization Analysis</a:t>
            </a:r>
            <a:endParaRPr lang="en-US" altLang="en-US" sz="4400" b="1">
              <a:solidFill>
                <a:srgbClr val="336EA8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005060" y="90805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730490" y="4856480"/>
            <a:ext cx="4286885" cy="598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2400">
                <a:solidFill>
                  <a:schemeClr val="accent5">
                    <a:lumMod val="75000"/>
                  </a:schemeClr>
                </a:solidFill>
              </a:rPr>
              <a:t>Presented by : AWS Trible M</a:t>
            </a:r>
            <a:endParaRPr lang="en-US" altLang="en-US" sz="2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866380" y="5328285"/>
            <a:ext cx="41509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solidFill>
                  <a:schemeClr val="accent5">
                    <a:lumMod val="75000"/>
                  </a:schemeClr>
                </a:solidFill>
                <a:sym typeface="+mn-ea"/>
              </a:rPr>
              <a:t>Date : 9/5/2025</a:t>
            </a:r>
            <a:endParaRPr lang="en-US" altLang="en-US" sz="2400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>
            <a:spLocks noGrp="1"/>
          </p:cNvSpPr>
          <p:nvPr>
            <p:ph type="body" idx="1"/>
          </p:nvPr>
        </p:nvSpPr>
        <p:spPr>
          <a:xfrm>
            <a:off x="514350" y="1339850"/>
            <a:ext cx="10515600" cy="486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en-US">
                <a:solidFill>
                  <a:schemeClr val="accent2"/>
                </a:solidFill>
              </a:rPr>
              <a:t>Report Final Project:</a:t>
            </a:r>
            <a:endParaRPr lang="en-US" altLang="en-US">
              <a:solidFill>
                <a:schemeClr val="accent2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en-US" sz="2400">
                <a:solidFill>
                  <a:srgbClr val="336EA8"/>
                </a:solidFill>
              </a:rPr>
              <a:t>A detailed documentation of the data wrangling process, explaining how the dataset was cleaned and prepared for analysis.</a:t>
            </a:r>
            <a:endParaRPr lang="en-US" altLang="en-US" sz="2400">
              <a:solidFill>
                <a:srgbClr val="336EA8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en-US" sz="2400">
              <a:solidFill>
                <a:srgbClr val="336EA8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en-US">
                <a:solidFill>
                  <a:schemeClr val="accent2"/>
                </a:solidFill>
              </a:rPr>
              <a:t>Supply_Chain_QA:</a:t>
            </a:r>
            <a:endParaRPr lang="en-US" altLang="en-US">
              <a:solidFill>
                <a:schemeClr val="accent2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en-US" sz="2400">
                <a:solidFill>
                  <a:srgbClr val="336EA8"/>
                </a:solidFill>
              </a:rPr>
              <a:t>A summary of the dataset's purpose, key questions, and business use cases related to supply chain optimization.</a:t>
            </a:r>
            <a:endParaRPr lang="en-US" altLang="en-US" sz="2400">
              <a:solidFill>
                <a:srgbClr val="336EA8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en-US" sz="2400">
              <a:solidFill>
                <a:srgbClr val="336EA8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en-US">
                <a:solidFill>
                  <a:schemeClr val="accent2"/>
                </a:solidFill>
              </a:rPr>
              <a:t>Final Power BI:</a:t>
            </a:r>
            <a:endParaRPr lang="en-US" altLang="en-US">
              <a:solidFill>
                <a:schemeClr val="accent2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en-US" sz="2400">
                <a:solidFill>
                  <a:srgbClr val="336EA8"/>
                </a:solidFill>
              </a:rPr>
              <a:t>A visual dashboard presenting insights from the supply chain data using interactive charts and KPIs in Power BI.</a:t>
            </a:r>
            <a:endParaRPr lang="en-US" altLang="en-US" sz="2400">
              <a:solidFill>
                <a:srgbClr val="336EA8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en-US" sz="2400">
              <a:solidFill>
                <a:srgbClr val="336EA8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en-US">
                <a:solidFill>
                  <a:schemeClr val="accent2"/>
                </a:solidFill>
                <a:sym typeface="+mn-ea"/>
              </a:rPr>
              <a:t>ML Model “Classification”:</a:t>
            </a:r>
            <a:endParaRPr lang="en-US" altLang="en-US">
              <a:solidFill>
                <a:schemeClr val="accent2"/>
              </a:solidFill>
              <a:sym typeface="+mn-ea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en-US">
                <a:solidFill>
                  <a:srgbClr val="336EA8"/>
                </a:solidFill>
                <a:sym typeface="+mn-ea"/>
              </a:rPr>
              <a:t>We used XGboost algorithm to classify sales operations into 4 categories -- (Accuracy : 98%) .</a:t>
            </a:r>
            <a:endParaRPr lang="en-US" altLang="en-US">
              <a:solidFill>
                <a:srgbClr val="336EA8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en-US">
              <a:solidFill>
                <a:srgbClr val="336EA8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en-US">
              <a:solidFill>
                <a:schemeClr val="accent2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en-US">
              <a:solidFill>
                <a:srgbClr val="336EA8"/>
              </a:solidFill>
            </a:endParaRPr>
          </a:p>
        </p:txBody>
      </p:sp>
      <p:sp>
        <p:nvSpPr>
          <p:cNvPr id="215" name="Google Shape;21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9/5/2025</a:t>
            </a:r>
            <a:endParaRPr lang="en-US"/>
          </a:p>
        </p:txBody>
      </p:sp>
      <p:sp>
        <p:nvSpPr>
          <p:cNvPr id="216" name="Google Shape;216;p11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7" name="Google Shape;21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18" name="Google Shape;218;p11" title="download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9/5/2025</a:t>
            </a:r>
            <a:endParaRPr lang="en-US"/>
          </a:p>
        </p:txBody>
      </p:sp>
      <p:sp>
        <p:nvSpPr>
          <p:cNvPr id="224" name="Google Shape;224;p12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" name="Google Shape;22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26" name="Google Shape;226;p12" title="download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479425" y="130302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chemeClr val="accent2"/>
                </a:solidFill>
              </a:rPr>
              <a:t>Team :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865120" y="2001520"/>
            <a:ext cx="4731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rgbClr val="336EA8"/>
                </a:solidFill>
              </a:rPr>
              <a:t>Ahmed Mabrouk -  Team Leader</a:t>
            </a:r>
            <a:endParaRPr lang="en-US" sz="2400">
              <a:solidFill>
                <a:srgbClr val="336EA8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889750" y="2635250"/>
            <a:ext cx="4064000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solidFill>
                  <a:srgbClr val="336EA8"/>
                </a:solidFill>
              </a:rPr>
              <a:t>4- Documentation Specialist</a:t>
            </a:r>
            <a:endParaRPr lang="en-US" altLang="en-US" sz="2400">
              <a:solidFill>
                <a:srgbClr val="336EA8"/>
              </a:solidFill>
            </a:endParaRPr>
          </a:p>
          <a:p>
            <a:endParaRPr lang="en-US" altLang="en-US"/>
          </a:p>
          <a:p>
            <a:r>
              <a:rPr lang="en-US" altLang="en-US" sz="2000">
                <a:solidFill>
                  <a:schemeClr val="accent2"/>
                </a:solidFill>
              </a:rPr>
              <a:t>Manar </a:t>
            </a:r>
            <a:endParaRPr lang="en-US" altLang="en-US" sz="2000">
              <a:solidFill>
                <a:schemeClr val="accent2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74700" y="2576830"/>
            <a:ext cx="4064000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solidFill>
                  <a:srgbClr val="336EA8"/>
                </a:solidFill>
              </a:rPr>
              <a:t>1-Data Analyst</a:t>
            </a:r>
            <a:endParaRPr lang="en-US" altLang="en-US" sz="2400">
              <a:solidFill>
                <a:srgbClr val="336EA8"/>
              </a:solidFill>
            </a:endParaRPr>
          </a:p>
          <a:p>
            <a:endParaRPr lang="en-US" altLang="en-US"/>
          </a:p>
          <a:p>
            <a:r>
              <a:rPr lang="en-US" altLang="en-US" sz="2000">
                <a:solidFill>
                  <a:schemeClr val="accent2"/>
                </a:solidFill>
                <a:sym typeface="+mn-ea"/>
              </a:rPr>
              <a:t>Mahmoud &amp; Shahd</a:t>
            </a:r>
            <a:endParaRPr lang="en-US" altLang="en-US" sz="2000">
              <a:solidFill>
                <a:schemeClr val="accent2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74700" y="3792220"/>
            <a:ext cx="4064000" cy="905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>
                <a:solidFill>
                  <a:srgbClr val="336EA8"/>
                </a:solidFill>
              </a:rPr>
              <a:t>2- Machine Learning</a:t>
            </a:r>
            <a:endParaRPr lang="en-US" altLang="en-US" sz="2400">
              <a:solidFill>
                <a:srgbClr val="336EA8"/>
              </a:solidFill>
            </a:endParaRPr>
          </a:p>
          <a:p>
            <a:endParaRPr lang="en-US" altLang="ar-EG" sz="2000">
              <a:solidFill>
                <a:schemeClr val="accent2"/>
              </a:solidFill>
            </a:endParaRPr>
          </a:p>
          <a:p>
            <a:r>
              <a:rPr lang="en-US" altLang="ar-EG" sz="2000">
                <a:solidFill>
                  <a:schemeClr val="accent2"/>
                </a:solidFill>
              </a:rPr>
              <a:t>Mahmoud</a:t>
            </a:r>
            <a:endParaRPr lang="en-US" altLang="ar-EG" sz="2000">
              <a:solidFill>
                <a:schemeClr val="accent2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74700" y="5151120"/>
            <a:ext cx="4064000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solidFill>
                  <a:srgbClr val="336EA8"/>
                </a:solidFill>
              </a:rPr>
              <a:t>3- Power BI Developer</a:t>
            </a:r>
            <a:endParaRPr lang="en-US" altLang="en-US" sz="2400">
              <a:solidFill>
                <a:srgbClr val="336EA8"/>
              </a:solidFill>
            </a:endParaRPr>
          </a:p>
          <a:p>
            <a:endParaRPr lang="en-US" altLang="en-US"/>
          </a:p>
          <a:p>
            <a:r>
              <a:rPr lang="en-US" altLang="en-US" sz="2000">
                <a:solidFill>
                  <a:schemeClr val="accent2"/>
                </a:solidFill>
              </a:rPr>
              <a:t>Ahmed &amp; Malak</a:t>
            </a:r>
            <a:endParaRPr lang="en-US" altLang="en-US" sz="2000">
              <a:solidFill>
                <a:schemeClr val="accent2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889750" y="3844925"/>
            <a:ext cx="4064000" cy="861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>
                <a:solidFill>
                  <a:srgbClr val="336EA8"/>
                </a:solidFill>
                <a:sym typeface="+mn-ea"/>
              </a:rPr>
              <a:t>5- Presentation</a:t>
            </a:r>
            <a:endParaRPr lang="en-US" altLang="en-US" sz="2400"/>
          </a:p>
          <a:p>
            <a:endParaRPr lang="en-US" sz="2000">
              <a:solidFill>
                <a:schemeClr val="accent2"/>
              </a:solidFill>
            </a:endParaRPr>
          </a:p>
          <a:p>
            <a:r>
              <a:rPr lang="en-US" sz="2000">
                <a:solidFill>
                  <a:schemeClr val="accent2"/>
                </a:solidFill>
              </a:rPr>
              <a:t>Wessam</a:t>
            </a:r>
            <a:endParaRPr 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9/5/2025</a:t>
            </a:r>
            <a:endParaRPr lang="en-US"/>
          </a:p>
        </p:txBody>
      </p:sp>
      <p:sp>
        <p:nvSpPr>
          <p:cNvPr id="136" name="Google Shape;136;p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38" name="Google Shape;138;p4"/>
          <p:cNvSpPr txBox="1"/>
          <p:nvPr/>
        </p:nvSpPr>
        <p:spPr>
          <a:xfrm>
            <a:off x="971365" y="1347629"/>
            <a:ext cx="10515600" cy="4187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endParaRPr lang="en-US" sz="2800" i="1" u="none" strike="noStrike" cap="none" dirty="0">
              <a:solidFill>
                <a:srgbClr val="0D0D0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r>
              <a:rPr lang="en-US" sz="2400" b="1" i="1" u="none" strike="noStrike" cap="none" dirty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Any questions?</a:t>
            </a:r>
            <a:endParaRPr lang="en-US" sz="2400" b="1" i="1" u="none" strike="noStrike" cap="none" dirty="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endParaRPr lang="en-US" sz="2400" dirty="0">
              <a:solidFill>
                <a:srgbClr val="0D0D0D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endParaRPr lang="en-US" sz="2400" i="0" u="none" strike="noStrike" cap="none" dirty="0">
              <a:solidFill>
                <a:srgbClr val="0D0D0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endParaRPr lang="en-US" sz="2400" dirty="0">
              <a:solidFill>
                <a:srgbClr val="0D0D0D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r>
              <a:rPr lang="en-US" sz="2400" b="1" i="1" u="none" strike="noStrike" cap="none" dirty="0">
                <a:solidFill>
                  <a:srgbClr val="336EA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We’re happy to walk you through any part of the project or provide further insights</a:t>
            </a:r>
            <a:r>
              <a:rPr lang="en-US" sz="2400" i="0" u="none" strike="noStrike" cap="none" dirty="0">
                <a:solidFill>
                  <a:srgbClr val="336EA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lang="en-US" sz="2400" i="0" u="none" strike="noStrike" cap="none" dirty="0">
              <a:solidFill>
                <a:srgbClr val="336EA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0" name="Google Shape;140;p4" title="download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9/5/2025</a:t>
            </a:r>
            <a:endParaRPr lang="en-US"/>
          </a:p>
        </p:txBody>
      </p:sp>
      <p:sp>
        <p:nvSpPr>
          <p:cNvPr id="116" name="Google Shape;116;p2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18" name="Google Shape;118;p2"/>
          <p:cNvSpPr txBox="1"/>
          <p:nvPr/>
        </p:nvSpPr>
        <p:spPr>
          <a:xfrm>
            <a:off x="971365" y="1347629"/>
            <a:ext cx="1051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endParaRPr sz="2400" b="1" i="0" u="none" strike="noStrike" cap="none" dirty="0">
              <a:solidFill>
                <a:srgbClr val="0D0D0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377190" y="1263015"/>
            <a:ext cx="5324475" cy="610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 panose="020B0604020202020204"/>
              <a:buNone/>
            </a:pPr>
            <a:r>
              <a:rPr lang="en-US" sz="2800" b="0" i="0" u="none" strike="noStrike" cap="none" dirty="0">
                <a:solidFill>
                  <a:srgbClr val="FFC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zh-CN" altLang="en-US" sz="2000" b="0" i="0" u="none" strike="noStrike" cap="none" dirty="0">
                <a:solidFill>
                  <a:schemeClr val="accen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🔍</a:t>
            </a:r>
            <a:r>
              <a:rPr lang="ar-EG" altLang="zh-CN" sz="2800" b="0" i="0" u="none" strike="noStrike" cap="none" dirty="0">
                <a:solidFill>
                  <a:schemeClr val="accen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en-US" sz="2800" b="0" i="0" u="none" strike="noStrike" cap="none" dirty="0">
                <a:solidFill>
                  <a:schemeClr val="accen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en-US" sz="2800" b="1" i="0" u="none" strike="noStrike" cap="none" dirty="0">
                <a:solidFill>
                  <a:schemeClr val="accen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Problem Statement</a:t>
            </a:r>
            <a:r>
              <a:rPr lang="ar-EG" altLang="en-US" sz="2800" b="1" i="0" u="none" strike="noStrike" cap="none" dirty="0">
                <a:solidFill>
                  <a:schemeClr val="accen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: </a:t>
            </a:r>
            <a:endParaRPr lang="ar-EG" altLang="en-US" sz="2800" b="1" i="0" u="none" strike="noStrike" cap="none" dirty="0">
              <a:solidFill>
                <a:schemeClr val="accent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20" name="Google Shape;120;p2" title="download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623570" y="1782445"/>
            <a:ext cx="11194415" cy="983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000">
                <a:solidFill>
                  <a:srgbClr val="336EA8"/>
                </a:solidFill>
              </a:rPr>
              <a:t>supply chain operations often suffer from inefficiencies, delivery delays, and lack of visibility into top-performing products and customer behavior.</a:t>
            </a:r>
            <a:endParaRPr lang="en-US" altLang="en-US" sz="2000">
              <a:solidFill>
                <a:srgbClr val="336EA8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23570" y="3152140"/>
            <a:ext cx="11028680" cy="1341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800">
                <a:solidFill>
                  <a:srgbClr val="336EA8"/>
                </a:solidFill>
              </a:rPr>
              <a:t>A data-driven dashboard built with Power BI and Python that analyzes sales, orders, shipping, and customer data to provide actionable insights and optimize supply chain operations.</a:t>
            </a:r>
            <a:endParaRPr lang="en-US" altLang="en-US" sz="1800">
              <a:solidFill>
                <a:srgbClr val="336EA8"/>
              </a:solidFill>
            </a:endParaRPr>
          </a:p>
          <a:p>
            <a:endParaRPr lang="en-US" altLang="en-US">
              <a:solidFill>
                <a:srgbClr val="336EA8"/>
              </a:solidFill>
            </a:endParaRPr>
          </a:p>
          <a:p>
            <a:endParaRPr lang="en-US" altLang="en-US">
              <a:solidFill>
                <a:srgbClr val="336EA8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60730" y="4493895"/>
            <a:ext cx="10389870" cy="1216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800">
                <a:solidFill>
                  <a:srgbClr val="336EA8"/>
                </a:solidFill>
              </a:rPr>
              <a:t>Combines interactive visualizations, deep performance analytics, and real-time filtering to support smarter, faster decision-making across regions and customer segments.</a:t>
            </a:r>
            <a:endParaRPr lang="en-US" altLang="en-US" sz="1800">
              <a:solidFill>
                <a:srgbClr val="336EA8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7835" y="2612390"/>
            <a:ext cx="5125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 b="1">
                <a:solidFill>
                  <a:srgbClr val="336EA8"/>
                </a:solidFill>
              </a:rPr>
              <a:t> </a:t>
            </a:r>
            <a:r>
              <a:rPr lang="zh-CN" altLang="en-US" sz="2000" b="1">
                <a:solidFill>
                  <a:schemeClr val="accent2"/>
                </a:solidFill>
              </a:rPr>
              <a:t>🛠</a:t>
            </a:r>
            <a:r>
              <a:rPr lang="ar-EG" altLang="zh-CN" sz="2000" b="1">
                <a:solidFill>
                  <a:schemeClr val="accent2"/>
                </a:solidFill>
              </a:rPr>
              <a:t>  </a:t>
            </a:r>
            <a:r>
              <a:rPr lang="en-US" altLang="en-US" sz="2800" b="1">
                <a:solidFill>
                  <a:schemeClr val="accent2"/>
                </a:solidFill>
              </a:rPr>
              <a:t>Proposed Solution :</a:t>
            </a:r>
            <a:endParaRPr lang="en-US" altLang="en-US" sz="2800" b="1">
              <a:solidFill>
                <a:schemeClr val="accent2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23570" y="394144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accent2"/>
                </a:solidFill>
              </a:rPr>
              <a:t>💡</a:t>
            </a:r>
            <a:r>
              <a:rPr lang="ar-EG" altLang="zh-CN" sz="2000" b="1">
                <a:solidFill>
                  <a:schemeClr val="accent2"/>
                </a:solidFill>
              </a:rPr>
              <a:t>  </a:t>
            </a:r>
            <a:r>
              <a:rPr lang="en-US" altLang="en-US" sz="2800" b="1">
                <a:solidFill>
                  <a:schemeClr val="accent2"/>
                </a:solidFill>
              </a:rPr>
              <a:t>Unique Value :</a:t>
            </a:r>
            <a:endParaRPr lang="en-US" altLang="en-US" sz="2800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9/5/2025</a:t>
            </a:r>
            <a:endParaRPr lang="en-US"/>
          </a:p>
        </p:txBody>
      </p:sp>
      <p:sp>
        <p:nvSpPr>
          <p:cNvPr id="126" name="Google Shape;126;p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28" name="Google Shape;128;p3"/>
          <p:cNvSpPr txBox="1"/>
          <p:nvPr/>
        </p:nvSpPr>
        <p:spPr>
          <a:xfrm>
            <a:off x="838199" y="1294517"/>
            <a:ext cx="1051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endParaRPr sz="2400" b="1" i="0" u="none" strike="noStrike" cap="none" dirty="0">
              <a:solidFill>
                <a:srgbClr val="0D0D0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116654" y="1659746"/>
            <a:ext cx="10382435" cy="4016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 panose="020B0604020202020204"/>
              <a:buNone/>
            </a:pPr>
            <a:endParaRPr lang="ar-EG" altLang="en-US" dirty="0"/>
          </a:p>
        </p:txBody>
      </p:sp>
      <p:pic>
        <p:nvPicPr>
          <p:cNvPr id="130" name="Google Shape;130;p3" title="download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950" y="1028700"/>
            <a:ext cx="7592695" cy="51708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77800" y="1576070"/>
            <a:ext cx="4121150" cy="4534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/>
              <a:t> </a:t>
            </a:r>
            <a:r>
              <a:rPr lang="en-US" altLang="en-US" sz="1800">
                <a:solidFill>
                  <a:schemeClr val="accent2"/>
                </a:solidFill>
              </a:rPr>
              <a:t>Supply Chain Analysis Dashboard</a:t>
            </a:r>
            <a:r>
              <a:rPr lang="ar-EG" altLang="en-US" sz="1800">
                <a:solidFill>
                  <a:schemeClr val="accent2"/>
                </a:solidFill>
              </a:rPr>
              <a:t>: </a:t>
            </a:r>
            <a:endParaRPr lang="ar-EG" altLang="en-US" sz="1800">
              <a:solidFill>
                <a:schemeClr val="accent2"/>
              </a:solidFill>
            </a:endParaRPr>
          </a:p>
          <a:p>
            <a:endParaRPr lang="en-US" altLang="en-US"/>
          </a:p>
          <a:p>
            <a:r>
              <a:rPr lang="en-US" altLang="en-US"/>
              <a:t> </a:t>
            </a:r>
            <a:r>
              <a:rPr lang="en-US" altLang="en-US" sz="1500">
                <a:solidFill>
                  <a:srgbClr val="336EA8"/>
                </a:solidFill>
              </a:rPr>
              <a:t>This dashboard analyzes a global retail supply chain dataset to enhance operational efficiency, reduce delivery delays, and boost profitability.</a:t>
            </a:r>
            <a:endParaRPr lang="en-US" altLang="en-US" sz="1500">
              <a:solidFill>
                <a:srgbClr val="336EA8"/>
              </a:solidFill>
            </a:endParaRPr>
          </a:p>
          <a:p>
            <a:r>
              <a:rPr lang="en-US" altLang="en-US" sz="1500">
                <a:solidFill>
                  <a:srgbClr val="336EA8"/>
                </a:solidFill>
              </a:rPr>
              <a:t> It covers product categories, customer segments, and shipping methods across different regions.</a:t>
            </a:r>
            <a:endParaRPr lang="en-US" altLang="en-US" sz="1500">
              <a:solidFill>
                <a:srgbClr val="336EA8"/>
              </a:solidFill>
            </a:endParaRPr>
          </a:p>
          <a:p>
            <a:endParaRPr lang="en-US" altLang="en-US" sz="1500">
              <a:solidFill>
                <a:srgbClr val="336EA8"/>
              </a:solidFill>
            </a:endParaRPr>
          </a:p>
          <a:p>
            <a:r>
              <a:rPr lang="en-US" altLang="en-US" sz="1600">
                <a:solidFill>
                  <a:schemeClr val="accent2"/>
                </a:solidFill>
              </a:rPr>
              <a:t> Key Highlights:</a:t>
            </a:r>
            <a:endParaRPr lang="en-US" altLang="en-US" sz="1600">
              <a:solidFill>
                <a:schemeClr val="accent2"/>
              </a:solidFill>
            </a:endParaRPr>
          </a:p>
          <a:p>
            <a:r>
              <a:rPr lang="ar-EG" altLang="en-US"/>
              <a:t>- </a:t>
            </a:r>
            <a:r>
              <a:rPr lang="ar-EG" altLang="en-US" sz="1500">
                <a:solidFill>
                  <a:srgbClr val="336EA8"/>
                </a:solidFill>
              </a:rPr>
              <a:t>1</a:t>
            </a:r>
            <a:r>
              <a:rPr lang="en-US" altLang="en-US" sz="1500">
                <a:solidFill>
                  <a:srgbClr val="336EA8"/>
                </a:solidFill>
              </a:rPr>
              <a:t>Total Sales: 33.05M</a:t>
            </a:r>
            <a:endParaRPr lang="en-US" altLang="en-US" sz="1500">
              <a:solidFill>
                <a:srgbClr val="336EA8"/>
              </a:solidFill>
            </a:endParaRPr>
          </a:p>
          <a:p>
            <a:r>
              <a:rPr lang="ar-EG" altLang="en-US" sz="1500">
                <a:solidFill>
                  <a:srgbClr val="336EA8"/>
                </a:solidFill>
              </a:rPr>
              <a:t>-2</a:t>
            </a:r>
            <a:r>
              <a:rPr lang="en-US" altLang="en-US" sz="1500">
                <a:solidFill>
                  <a:srgbClr val="336EA8"/>
                </a:solidFill>
              </a:rPr>
              <a:t>Total Orders: 181K</a:t>
            </a:r>
            <a:endParaRPr lang="en-US" altLang="en-US" sz="1500">
              <a:solidFill>
                <a:srgbClr val="336EA8"/>
              </a:solidFill>
            </a:endParaRPr>
          </a:p>
          <a:p>
            <a:r>
              <a:rPr lang="ar-EG" altLang="en-US" sz="1500">
                <a:solidFill>
                  <a:srgbClr val="336EA8"/>
                </a:solidFill>
              </a:rPr>
              <a:t>-4</a:t>
            </a:r>
            <a:r>
              <a:rPr lang="en-US" altLang="en-US" sz="1500">
                <a:solidFill>
                  <a:srgbClr val="336EA8"/>
                </a:solidFill>
              </a:rPr>
              <a:t>Total Profit: 3.97M</a:t>
            </a:r>
            <a:endParaRPr lang="en-US" altLang="en-US" sz="1500">
              <a:solidFill>
                <a:srgbClr val="336EA8"/>
              </a:solidFill>
            </a:endParaRPr>
          </a:p>
          <a:p>
            <a:r>
              <a:rPr lang="ar-EG" altLang="en-US" sz="1500">
                <a:solidFill>
                  <a:srgbClr val="336EA8"/>
                </a:solidFill>
              </a:rPr>
              <a:t>-5</a:t>
            </a:r>
            <a:r>
              <a:rPr lang="en-US" altLang="en-US" sz="1500">
                <a:solidFill>
                  <a:srgbClr val="336EA8"/>
                </a:solidFill>
              </a:rPr>
              <a:t>Dataset includes 180K+ orders with 15+ fields.</a:t>
            </a:r>
            <a:endParaRPr lang="en-US" altLang="en-US" sz="1500">
              <a:solidFill>
                <a:srgbClr val="336EA8"/>
              </a:solidFill>
            </a:endParaRPr>
          </a:p>
          <a:p>
            <a:r>
              <a:rPr lang="ar-EG" altLang="en-US" sz="1500">
                <a:solidFill>
                  <a:srgbClr val="336EA8"/>
                </a:solidFill>
              </a:rPr>
              <a:t>-6</a:t>
            </a:r>
            <a:r>
              <a:rPr lang="en-US" altLang="en-US" sz="1500">
                <a:solidFill>
                  <a:srgbClr val="336EA8"/>
                </a:solidFill>
              </a:rPr>
              <a:t>Tools used: Python &amp; Power BI</a:t>
            </a:r>
            <a:endParaRPr lang="en-US" altLang="en-US" sz="1500">
              <a:solidFill>
                <a:srgbClr val="336EA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9/5/2025</a:t>
            </a:r>
            <a:endParaRPr lang="en-US"/>
          </a:p>
        </p:txBody>
      </p:sp>
      <p:sp>
        <p:nvSpPr>
          <p:cNvPr id="136" name="Google Shape;136;p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38" name="Google Shape;138;p4"/>
          <p:cNvSpPr txBox="1"/>
          <p:nvPr/>
        </p:nvSpPr>
        <p:spPr>
          <a:xfrm>
            <a:off x="971365" y="1347629"/>
            <a:ext cx="1051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endParaRPr sz="2400" b="1" i="0" u="none" strike="noStrike" cap="none" dirty="0">
              <a:solidFill>
                <a:srgbClr val="0D0D0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838014" y="1817226"/>
            <a:ext cx="10382435" cy="4016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 panose="020B0604020202020204"/>
              <a:buNone/>
            </a:pPr>
            <a:endParaRPr sz="2800" dirty="0"/>
          </a:p>
        </p:txBody>
      </p:sp>
      <p:pic>
        <p:nvPicPr>
          <p:cNvPr id="140" name="Google Shape;140;p4" title="download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730" y="1027430"/>
            <a:ext cx="7564120" cy="511429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0" y="2003425"/>
            <a:ext cx="4550410" cy="3644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1800">
                <a:solidFill>
                  <a:schemeClr val="accent2"/>
                </a:solidFill>
              </a:rPr>
              <a:t>Product Analysis </a:t>
            </a:r>
            <a:endParaRPr lang="en-US" altLang="en-US" sz="1800">
              <a:solidFill>
                <a:schemeClr val="accent2"/>
              </a:solidFill>
            </a:endParaRPr>
          </a:p>
          <a:p>
            <a:r>
              <a:rPr lang="en-US" altLang="en-US" sz="1800">
                <a:solidFill>
                  <a:schemeClr val="accent2"/>
                </a:solidFill>
              </a:rPr>
              <a:t>Overview:</a:t>
            </a:r>
            <a:endParaRPr lang="en-US" altLang="en-US" sz="1800">
              <a:solidFill>
                <a:schemeClr val="accent2"/>
              </a:solidFill>
            </a:endParaRPr>
          </a:p>
          <a:p>
            <a:r>
              <a:rPr lang="en-US" altLang="en-US" sz="1500">
                <a:solidFill>
                  <a:srgbClr val="336EA8"/>
                </a:solidFill>
              </a:rPr>
              <a:t>Analysis of top products, sales trends, and country distribution.</a:t>
            </a:r>
            <a:endParaRPr lang="en-US" altLang="en-US" sz="1500">
              <a:solidFill>
                <a:srgbClr val="336EA8"/>
              </a:solidFill>
            </a:endParaRPr>
          </a:p>
          <a:p>
            <a:r>
              <a:rPr lang="en-US" altLang="en-US" sz="1800">
                <a:solidFill>
                  <a:schemeClr val="accent2"/>
                </a:solidFill>
              </a:rPr>
              <a:t>Highlights:</a:t>
            </a:r>
            <a:endParaRPr lang="en-US" altLang="en-US" sz="1800">
              <a:solidFill>
                <a:schemeClr val="accent2"/>
              </a:solidFill>
            </a:endParaRPr>
          </a:p>
          <a:p>
            <a:r>
              <a:rPr lang="ar-EG" altLang="en-US" sz="1500">
                <a:solidFill>
                  <a:srgbClr val="336EA8"/>
                </a:solidFill>
              </a:rPr>
              <a:t>-1</a:t>
            </a:r>
            <a:r>
              <a:rPr lang="en-US" altLang="en-US" sz="1500">
                <a:solidFill>
                  <a:srgbClr val="336EA8"/>
                </a:solidFill>
              </a:rPr>
              <a:t>Top 5 Products: Field &amp; Stream leads with $6.2M, Perfect Fitness at $4.0M.</a:t>
            </a:r>
            <a:endParaRPr lang="en-US" altLang="en-US" sz="1500">
              <a:solidFill>
                <a:srgbClr val="336EA8"/>
              </a:solidFill>
            </a:endParaRPr>
          </a:p>
          <a:p>
            <a:r>
              <a:rPr lang="ar-EG" altLang="en-US" sz="1500">
                <a:solidFill>
                  <a:srgbClr val="336EA8"/>
                </a:solidFill>
              </a:rPr>
              <a:t>-2</a:t>
            </a:r>
            <a:r>
              <a:rPr lang="en-US" altLang="en-US" sz="1500">
                <a:solidFill>
                  <a:srgbClr val="336EA8"/>
                </a:solidFill>
              </a:rPr>
              <a:t>Sales Trend: Peaked at $1.05M in 2015, dropped to $0.33M by 2018.</a:t>
            </a:r>
            <a:endParaRPr lang="en-US" altLang="en-US" sz="1500">
              <a:solidFill>
                <a:srgbClr val="336EA8"/>
              </a:solidFill>
            </a:endParaRPr>
          </a:p>
          <a:p>
            <a:r>
              <a:rPr lang="ar-EG" altLang="en-US" sz="1500">
                <a:solidFill>
                  <a:srgbClr val="336EA8"/>
                </a:solidFill>
              </a:rPr>
              <a:t>-3</a:t>
            </a:r>
            <a:r>
              <a:rPr lang="en-US" altLang="en-US" sz="1500">
                <a:solidFill>
                  <a:srgbClr val="336EA8"/>
                </a:solidFill>
              </a:rPr>
              <a:t>By Country: Mexico 30%, France &amp; Germany under 15%.</a:t>
            </a:r>
            <a:endParaRPr lang="en-US" altLang="en-US" sz="1500">
              <a:solidFill>
                <a:srgbClr val="336EA8"/>
              </a:solidFill>
            </a:endParaRPr>
          </a:p>
          <a:p>
            <a:r>
              <a:rPr lang="en-US" altLang="en-US" sz="1800">
                <a:solidFill>
                  <a:schemeClr val="accent2"/>
                </a:solidFill>
              </a:rPr>
              <a:t>Filters:</a:t>
            </a:r>
            <a:endParaRPr lang="en-US" altLang="en-US" sz="1800">
              <a:solidFill>
                <a:schemeClr val="accent2"/>
              </a:solidFill>
            </a:endParaRPr>
          </a:p>
          <a:p>
            <a:r>
              <a:rPr lang="en-US" altLang="en-US" sz="1500">
                <a:solidFill>
                  <a:srgbClr val="336EA8"/>
                </a:solidFill>
              </a:rPr>
              <a:t>Filter by payment type or shipping mode.</a:t>
            </a:r>
            <a:endParaRPr lang="en-US" altLang="en-US" sz="1500">
              <a:solidFill>
                <a:srgbClr val="336EA8"/>
              </a:solidFill>
            </a:endParaRPr>
          </a:p>
          <a:p>
            <a:r>
              <a:rPr lang="en-US" altLang="en-US" sz="1800">
                <a:solidFill>
                  <a:schemeClr val="accent2"/>
                </a:solidFill>
              </a:rPr>
              <a:t>Icons:</a:t>
            </a:r>
            <a:endParaRPr lang="en-US" altLang="en-US" sz="1800">
              <a:solidFill>
                <a:schemeClr val="accent2"/>
              </a:solidFill>
            </a:endParaRPr>
          </a:p>
          <a:p>
            <a:r>
              <a:rPr lang="en-US" altLang="en-US" sz="1500">
                <a:solidFill>
                  <a:srgbClr val="336EA8"/>
                </a:solidFill>
              </a:rPr>
              <a:t>Home, product, people, delivery in blue/orange tones.</a:t>
            </a:r>
            <a:endParaRPr lang="en-US" altLang="en-US" sz="1500">
              <a:solidFill>
                <a:srgbClr val="336EA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9/5/2025</a:t>
            </a:r>
            <a:endParaRPr lang="en-US"/>
          </a:p>
        </p:txBody>
      </p:sp>
      <p:sp>
        <p:nvSpPr>
          <p:cNvPr id="136" name="Google Shape;136;p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38" name="Google Shape;138;p4"/>
          <p:cNvSpPr txBox="1"/>
          <p:nvPr/>
        </p:nvSpPr>
        <p:spPr>
          <a:xfrm>
            <a:off x="1079315" y="1612424"/>
            <a:ext cx="10515600" cy="4187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endParaRPr sz="2400" i="0" u="none" strike="noStrike" cap="none" dirty="0">
              <a:solidFill>
                <a:srgbClr val="0D0D0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0" name="Google Shape;140;p4" title="download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415" y="1076960"/>
            <a:ext cx="7514590" cy="50609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77800" y="1783080"/>
            <a:ext cx="4064000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accent2"/>
                </a:solidFill>
              </a:rPr>
              <a:t>Customer Analysis</a:t>
            </a:r>
            <a:endParaRPr lang="en-US" altLang="en-US" sz="2000">
              <a:solidFill>
                <a:schemeClr val="accent2"/>
              </a:solidFill>
            </a:endParaRPr>
          </a:p>
          <a:p>
            <a:endParaRPr lang="en-US" altLang="en-US"/>
          </a:p>
          <a:p>
            <a:r>
              <a:rPr lang="en-US" altLang="en-US" sz="1800">
                <a:solidFill>
                  <a:schemeClr val="accent2"/>
                </a:solidFill>
              </a:rPr>
              <a:t>Overview:</a:t>
            </a:r>
            <a:endParaRPr lang="en-US" altLang="en-US" sz="1800">
              <a:solidFill>
                <a:schemeClr val="accent2"/>
              </a:solidFill>
            </a:endParaRPr>
          </a:p>
          <a:p>
            <a:r>
              <a:rPr lang="en-US" altLang="en-US">
                <a:solidFill>
                  <a:srgbClr val="336EA8"/>
                </a:solidFill>
              </a:rPr>
              <a:t>Insights into customer base, sales, and profitability by segment and region.</a:t>
            </a:r>
            <a:endParaRPr lang="en-US" altLang="en-US">
              <a:solidFill>
                <a:srgbClr val="336EA8"/>
              </a:solidFill>
            </a:endParaRPr>
          </a:p>
          <a:p>
            <a:r>
              <a:rPr lang="en-US" altLang="en-US" sz="1800">
                <a:solidFill>
                  <a:schemeClr val="accent2"/>
                </a:solidFill>
              </a:rPr>
              <a:t>Highlights:</a:t>
            </a:r>
            <a:endParaRPr lang="en-US" altLang="en-US" sz="1800">
              <a:solidFill>
                <a:schemeClr val="accent2"/>
              </a:solidFill>
            </a:endParaRPr>
          </a:p>
          <a:p>
            <a:r>
              <a:rPr lang="ar-EG" altLang="en-US">
                <a:solidFill>
                  <a:srgbClr val="336EA8"/>
                </a:solidFill>
              </a:rPr>
              <a:t>-1</a:t>
            </a:r>
            <a:r>
              <a:rPr lang="en-US" altLang="en-US">
                <a:solidFill>
                  <a:srgbClr val="336EA8"/>
                </a:solidFill>
              </a:rPr>
              <a:t>Total Customers: 180.52K, with filters for Puerto Rico and the United States.</a:t>
            </a:r>
            <a:endParaRPr lang="en-US" altLang="en-US">
              <a:solidFill>
                <a:srgbClr val="336EA8"/>
              </a:solidFill>
            </a:endParaRPr>
          </a:p>
          <a:p>
            <a:r>
              <a:rPr lang="ar-EG" altLang="en-US">
                <a:solidFill>
                  <a:srgbClr val="336EA8"/>
                </a:solidFill>
              </a:rPr>
              <a:t>-2</a:t>
            </a:r>
            <a:r>
              <a:rPr lang="en-US" altLang="en-US">
                <a:solidFill>
                  <a:srgbClr val="336EA8"/>
                </a:solidFill>
              </a:rPr>
              <a:t>Sales by Market &amp; Segment: Europe leads with $10.9M (Consumer: $5.7M, Corporate: $3.3M).</a:t>
            </a:r>
            <a:endParaRPr lang="en-US" altLang="en-US">
              <a:solidFill>
                <a:srgbClr val="336EA8"/>
              </a:solidFill>
            </a:endParaRPr>
          </a:p>
          <a:p>
            <a:r>
              <a:rPr lang="ar-EG" altLang="en-US">
                <a:solidFill>
                  <a:srgbClr val="336EA8"/>
                </a:solidFill>
              </a:rPr>
              <a:t>-3</a:t>
            </a:r>
            <a:r>
              <a:rPr lang="en-US" altLang="en-US">
                <a:solidFill>
                  <a:srgbClr val="336EA8"/>
                </a:solidFill>
              </a:rPr>
              <a:t>Sales by Segment: Consumer at 47.79% ($53.6M), Corporate at 29.38% ($12.1M).</a:t>
            </a:r>
            <a:endParaRPr lang="en-US" altLang="en-US">
              <a:solidFill>
                <a:srgbClr val="336EA8"/>
              </a:solidFill>
            </a:endParaRPr>
          </a:p>
          <a:p>
            <a:r>
              <a:rPr lang="en-US" altLang="en-US">
                <a:solidFill>
                  <a:srgbClr val="336EA8"/>
                </a:solidFill>
              </a:rPr>
              <a:t>Profit by Segment: Consumer leads with $2.07M, followed by Corporate at $1.20M.</a:t>
            </a:r>
            <a:endParaRPr lang="en-US" altLang="en-US">
              <a:solidFill>
                <a:srgbClr val="336EA8"/>
              </a:solidFill>
            </a:endParaRPr>
          </a:p>
          <a:p>
            <a:r>
              <a:rPr lang="en-US" altLang="en-US" sz="1800">
                <a:solidFill>
                  <a:schemeClr val="accent2"/>
                </a:solidFill>
              </a:rPr>
              <a:t>Visuals:</a:t>
            </a:r>
            <a:endParaRPr lang="en-US" altLang="en-US" sz="1800">
              <a:solidFill>
                <a:schemeClr val="accent2"/>
              </a:solidFill>
            </a:endParaRPr>
          </a:p>
          <a:p>
            <a:r>
              <a:rPr lang="en-US" altLang="en-US" sz="1500">
                <a:solidFill>
                  <a:srgbClr val="336EA8"/>
                </a:solidFill>
              </a:rPr>
              <a:t>Icons</a:t>
            </a:r>
            <a:r>
              <a:rPr lang="ar-EG" altLang="en-US" sz="1500">
                <a:solidFill>
                  <a:srgbClr val="336EA8"/>
                </a:solidFill>
              </a:rPr>
              <a:t>:</a:t>
            </a:r>
            <a:r>
              <a:rPr lang="en-US" altLang="en-US" sz="1500">
                <a:solidFill>
                  <a:srgbClr val="336EA8"/>
                </a:solidFill>
              </a:rPr>
              <a:t> (home, product, people, delivery) and a shopping illustration in blue/orange tones.</a:t>
            </a:r>
            <a:endParaRPr lang="en-US" altLang="en-US" sz="1500">
              <a:solidFill>
                <a:srgbClr val="336EA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9/5/2025</a:t>
            </a:r>
            <a:endParaRPr lang="en-US"/>
          </a:p>
        </p:txBody>
      </p:sp>
      <p:sp>
        <p:nvSpPr>
          <p:cNvPr id="136" name="Google Shape;136;p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38" name="Google Shape;138;p4"/>
          <p:cNvSpPr txBox="1"/>
          <p:nvPr/>
        </p:nvSpPr>
        <p:spPr>
          <a:xfrm>
            <a:off x="313505" y="1335564"/>
            <a:ext cx="10515600" cy="4187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endParaRPr sz="2400" i="0" u="none" strike="noStrike" cap="none" dirty="0">
              <a:solidFill>
                <a:srgbClr val="0D0D0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0" name="Google Shape;140;p4" title="download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515" y="1143000"/>
            <a:ext cx="7137400" cy="479234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13690" y="1674495"/>
            <a:ext cx="40640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accent2"/>
                </a:solidFill>
              </a:rPr>
              <a:t>Shipping Analysis</a:t>
            </a:r>
            <a:endParaRPr lang="en-US" altLang="en-US" sz="2000">
              <a:solidFill>
                <a:schemeClr val="accent2"/>
              </a:solidFill>
            </a:endParaRPr>
          </a:p>
          <a:p>
            <a:endParaRPr lang="en-US" altLang="en-US"/>
          </a:p>
          <a:p>
            <a:r>
              <a:rPr lang="en-US" altLang="en-US" sz="1800">
                <a:solidFill>
                  <a:schemeClr val="accent2"/>
                </a:solidFill>
              </a:rPr>
              <a:t>Overview:</a:t>
            </a:r>
            <a:endParaRPr lang="en-US" altLang="en-US" sz="1800">
              <a:solidFill>
                <a:schemeClr val="accent2"/>
              </a:solidFill>
            </a:endParaRPr>
          </a:p>
          <a:p>
            <a:r>
              <a:rPr lang="en-US" altLang="en-US">
                <a:solidFill>
                  <a:srgbClr val="336EA8"/>
                </a:solidFill>
              </a:rPr>
              <a:t>Key metrics on shipping performance and distribution.</a:t>
            </a:r>
            <a:endParaRPr lang="en-US" altLang="en-US">
              <a:solidFill>
                <a:srgbClr val="336EA8"/>
              </a:solidFill>
            </a:endParaRPr>
          </a:p>
          <a:p>
            <a:r>
              <a:rPr lang="en-US" altLang="en-US" sz="1800">
                <a:solidFill>
                  <a:schemeClr val="accent2"/>
                </a:solidFill>
              </a:rPr>
              <a:t>Highlights:</a:t>
            </a:r>
            <a:endParaRPr lang="en-US" altLang="en-US" sz="1800">
              <a:solidFill>
                <a:schemeClr val="accent2"/>
              </a:solidFill>
            </a:endParaRPr>
          </a:p>
          <a:p>
            <a:r>
              <a:rPr lang="ar-EG" altLang="en-US" sz="1500">
                <a:solidFill>
                  <a:srgbClr val="336EA8"/>
                </a:solidFill>
              </a:rPr>
              <a:t>-1</a:t>
            </a:r>
            <a:r>
              <a:rPr lang="en-US" altLang="en-US" sz="1500">
                <a:solidFill>
                  <a:srgbClr val="336EA8"/>
                </a:solidFill>
              </a:rPr>
              <a:t>Orders: 32K on time, 99K late, 775 canceled, 42K advanced.</a:t>
            </a:r>
            <a:endParaRPr lang="en-US" altLang="en-US" sz="1500">
              <a:solidFill>
                <a:srgbClr val="336EA8"/>
              </a:solidFill>
            </a:endParaRPr>
          </a:p>
          <a:p>
            <a:r>
              <a:rPr lang="ar-EG" altLang="en-US" sz="1500">
                <a:solidFill>
                  <a:srgbClr val="336EA8"/>
                </a:solidFill>
              </a:rPr>
              <a:t>-2</a:t>
            </a:r>
            <a:r>
              <a:rPr lang="en-US" altLang="en-US" sz="1500">
                <a:solidFill>
                  <a:srgbClr val="336EA8"/>
                </a:solidFill>
              </a:rPr>
              <a:t>Earnings by Method: Standard Class at $2.4M, First Class at $0.8M.</a:t>
            </a:r>
            <a:endParaRPr lang="en-US" altLang="en-US" sz="1500">
              <a:solidFill>
                <a:srgbClr val="336EA8"/>
              </a:solidFill>
            </a:endParaRPr>
          </a:p>
          <a:p>
            <a:r>
              <a:rPr lang="ar-EG" altLang="en-US" sz="1500">
                <a:solidFill>
                  <a:srgbClr val="336EA8"/>
                </a:solidFill>
              </a:rPr>
              <a:t>-3</a:t>
            </a:r>
            <a:r>
              <a:rPr lang="en-US" altLang="en-US" sz="1500">
                <a:solidFill>
                  <a:srgbClr val="336EA8"/>
                </a:solidFill>
              </a:rPr>
              <a:t>Delivery Speed: Standard Class leads, followed by Second and First Class.</a:t>
            </a:r>
            <a:endParaRPr lang="en-US" altLang="en-US" sz="1500">
              <a:solidFill>
                <a:srgbClr val="336EA8"/>
              </a:solidFill>
            </a:endParaRPr>
          </a:p>
          <a:p>
            <a:r>
              <a:rPr lang="ar-EG" altLang="en-US" sz="1500">
                <a:solidFill>
                  <a:srgbClr val="336EA8"/>
                </a:solidFill>
              </a:rPr>
              <a:t>-4</a:t>
            </a:r>
            <a:r>
              <a:rPr lang="en-US" altLang="en-US" sz="1500">
                <a:solidFill>
                  <a:srgbClr val="336EA8"/>
                </a:solidFill>
              </a:rPr>
              <a:t>Late Delivery Risk: USCA at 27.84%, Europe at 22.86%.</a:t>
            </a:r>
            <a:endParaRPr lang="en-US" altLang="en-US" sz="1500">
              <a:solidFill>
                <a:srgbClr val="336EA8"/>
              </a:solidFill>
            </a:endParaRPr>
          </a:p>
          <a:p>
            <a:r>
              <a:rPr lang="en-US" altLang="en-US" sz="1800">
                <a:solidFill>
                  <a:schemeClr val="accent2"/>
                </a:solidFill>
              </a:rPr>
              <a:t>Visuals:</a:t>
            </a:r>
            <a:endParaRPr lang="en-US" altLang="en-US" sz="1800">
              <a:solidFill>
                <a:schemeClr val="accent2"/>
              </a:solidFill>
            </a:endParaRPr>
          </a:p>
          <a:p>
            <a:r>
              <a:rPr lang="en-US" altLang="en-US">
                <a:solidFill>
                  <a:srgbClr val="336EA8"/>
                </a:solidFill>
              </a:rPr>
              <a:t>World map for shipping distribution, icons (home, product, people, delivery) in blue/orange tones.</a:t>
            </a:r>
            <a:endParaRPr lang="en-US" altLang="en-US">
              <a:solidFill>
                <a:srgbClr val="336EA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1706245" y="1285875"/>
            <a:ext cx="6559550" cy="444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br>
              <a:rPr lang="en-US" altLang="en-US"/>
            </a:br>
            <a:br>
              <a:rPr lang="en-US" altLang="en-US"/>
            </a:br>
            <a:endParaRPr lang="en-US" altLang="en-US"/>
          </a:p>
        </p:txBody>
      </p:sp>
      <p:sp>
        <p:nvSpPr>
          <p:cNvPr id="192" name="Google Shape;19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9/5/2025</a:t>
            </a:r>
            <a:endParaRPr lang="en-US"/>
          </a:p>
        </p:txBody>
      </p:sp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96" name="Google Shape;196;p9" title="download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299085" y="1746885"/>
            <a:ext cx="4274185" cy="2692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en-US"/>
          </a:p>
          <a:p>
            <a:r>
              <a:rPr lang="en-US" altLang="en-US" sz="2000" b="1">
                <a:solidFill>
                  <a:schemeClr val="accent2"/>
                </a:solidFill>
              </a:rPr>
              <a:t>Primary End Users:</a:t>
            </a:r>
            <a:endParaRPr lang="en-US" altLang="en-US" sz="2000" b="1">
              <a:solidFill>
                <a:schemeClr val="accent2"/>
              </a:solidFill>
            </a:endParaRPr>
          </a:p>
          <a:p>
            <a:r>
              <a:rPr lang="ar-EG" altLang="en-US" sz="1800">
                <a:solidFill>
                  <a:schemeClr val="accent1"/>
                </a:solidFill>
              </a:rPr>
              <a:t>-1</a:t>
            </a:r>
            <a:r>
              <a:rPr lang="en-US" altLang="en-US" sz="1800">
                <a:solidFill>
                  <a:schemeClr val="accent1"/>
                </a:solidFill>
              </a:rPr>
              <a:t>Business Analysts.</a:t>
            </a:r>
            <a:endParaRPr lang="en-US" altLang="en-US" sz="1800">
              <a:solidFill>
                <a:schemeClr val="accent1"/>
              </a:solidFill>
            </a:endParaRPr>
          </a:p>
          <a:p>
            <a:r>
              <a:rPr lang="ar-EG" altLang="en-US" sz="1800">
                <a:solidFill>
                  <a:schemeClr val="accent1"/>
                </a:solidFill>
              </a:rPr>
              <a:t>-2</a:t>
            </a:r>
            <a:r>
              <a:rPr lang="en-US" altLang="en-US" sz="1800">
                <a:solidFill>
                  <a:schemeClr val="accent1"/>
                </a:solidFill>
              </a:rPr>
              <a:t>Supply Chain Managers.</a:t>
            </a:r>
            <a:endParaRPr lang="en-US" altLang="en-US" sz="1800">
              <a:solidFill>
                <a:schemeClr val="accent1"/>
              </a:solidFill>
            </a:endParaRPr>
          </a:p>
          <a:p>
            <a:r>
              <a:rPr lang="ar-EG" altLang="en-US" sz="1800">
                <a:solidFill>
                  <a:schemeClr val="accent1"/>
                </a:solidFill>
              </a:rPr>
              <a:t>-3</a:t>
            </a:r>
            <a:r>
              <a:rPr lang="en-US" altLang="en-US" sz="1800">
                <a:solidFill>
                  <a:schemeClr val="accent1"/>
                </a:solidFill>
              </a:rPr>
              <a:t>Executives / Decision Makers.</a:t>
            </a:r>
            <a:endParaRPr lang="en-US" altLang="en-US" sz="1800">
              <a:solidFill>
                <a:schemeClr val="accent1"/>
              </a:solidFill>
            </a:endParaRPr>
          </a:p>
          <a:p>
            <a:r>
              <a:rPr lang="ar-EG" altLang="en-US" sz="1800">
                <a:solidFill>
                  <a:schemeClr val="accent1"/>
                </a:solidFill>
              </a:rPr>
              <a:t>-4</a:t>
            </a:r>
            <a:r>
              <a:rPr lang="en-US" altLang="en-US" sz="1800">
                <a:solidFill>
                  <a:schemeClr val="accent1"/>
                </a:solidFill>
              </a:rPr>
              <a:t>Marketing &amp; Sales Teams.</a:t>
            </a:r>
            <a:endParaRPr lang="en-US" altLang="en-US" sz="1800">
              <a:solidFill>
                <a:schemeClr val="accent1"/>
              </a:solidFill>
            </a:endParaRP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250190" y="3802380"/>
            <a:ext cx="5255260" cy="2320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000" b="1">
                <a:solidFill>
                  <a:schemeClr val="accent2"/>
                </a:solidFill>
              </a:rPr>
              <a:t>Key Features:</a:t>
            </a:r>
            <a:endParaRPr lang="en-US" altLang="en-US" sz="2000" b="1">
              <a:solidFill>
                <a:schemeClr val="accent2"/>
              </a:solidFill>
            </a:endParaRPr>
          </a:p>
          <a:p>
            <a:r>
              <a:rPr lang="ar-EG" altLang="en-US" sz="1800">
                <a:solidFill>
                  <a:srgbClr val="336EA8"/>
                </a:solidFill>
              </a:rPr>
              <a:t>-1</a:t>
            </a:r>
            <a:r>
              <a:rPr lang="en-US" altLang="en-US" sz="1800">
                <a:solidFill>
                  <a:srgbClr val="336EA8"/>
                </a:solidFill>
              </a:rPr>
              <a:t>Interactive dashboards.</a:t>
            </a:r>
            <a:endParaRPr lang="en-US" altLang="en-US" sz="1800">
              <a:solidFill>
                <a:srgbClr val="336EA8"/>
              </a:solidFill>
            </a:endParaRPr>
          </a:p>
          <a:p>
            <a:r>
              <a:rPr lang="ar-EG" altLang="en-US" sz="1800">
                <a:solidFill>
                  <a:srgbClr val="336EA8"/>
                </a:solidFill>
              </a:rPr>
              <a:t>-2</a:t>
            </a:r>
            <a:r>
              <a:rPr lang="en-US" altLang="en-US" sz="1800">
                <a:solidFill>
                  <a:srgbClr val="336EA8"/>
                </a:solidFill>
              </a:rPr>
              <a:t>Real-time filtering (by region, segment, time).</a:t>
            </a:r>
            <a:endParaRPr lang="en-US" altLang="en-US" sz="1800">
              <a:solidFill>
                <a:srgbClr val="336EA8"/>
              </a:solidFill>
            </a:endParaRPr>
          </a:p>
          <a:p>
            <a:r>
              <a:rPr lang="ar-EG" altLang="en-US" sz="1800">
                <a:solidFill>
                  <a:srgbClr val="336EA8"/>
                </a:solidFill>
              </a:rPr>
              <a:t>-3</a:t>
            </a:r>
            <a:r>
              <a:rPr lang="en-US" altLang="en-US" sz="1800">
                <a:solidFill>
                  <a:srgbClr val="336EA8"/>
                </a:solidFill>
              </a:rPr>
              <a:t>Shipping delay risk indicators.</a:t>
            </a:r>
            <a:endParaRPr lang="en-US" altLang="en-US" sz="1800">
              <a:solidFill>
                <a:srgbClr val="336EA8"/>
              </a:solidFill>
            </a:endParaRPr>
          </a:p>
          <a:p>
            <a:r>
              <a:rPr lang="ar-EG" altLang="en-US" sz="1800">
                <a:solidFill>
                  <a:srgbClr val="336EA8"/>
                </a:solidFill>
              </a:rPr>
              <a:t>-4</a:t>
            </a:r>
            <a:r>
              <a:rPr lang="en-US" altLang="en-US" sz="1800">
                <a:solidFill>
                  <a:srgbClr val="336EA8"/>
                </a:solidFill>
              </a:rPr>
              <a:t>Sales/profit visualizations.</a:t>
            </a:r>
            <a:endParaRPr lang="en-US" altLang="en-US" sz="1800">
              <a:solidFill>
                <a:srgbClr val="336EA8"/>
              </a:solidFill>
            </a:endParaRPr>
          </a:p>
          <a:p>
            <a:r>
              <a:rPr lang="ar-EG" altLang="en-US" sz="1800">
                <a:solidFill>
                  <a:srgbClr val="336EA8"/>
                </a:solidFill>
              </a:rPr>
              <a:t>-5</a:t>
            </a:r>
            <a:r>
              <a:rPr lang="en-US" altLang="en-US" sz="1800">
                <a:solidFill>
                  <a:srgbClr val="336EA8"/>
                </a:solidFill>
              </a:rPr>
              <a:t>Market performance comparison.</a:t>
            </a:r>
            <a:endParaRPr lang="en-US" altLang="en-US" sz="1800">
              <a:solidFill>
                <a:srgbClr val="336EA8"/>
              </a:solidFill>
            </a:endParaRPr>
          </a:p>
          <a:p>
            <a:endParaRPr lang="en-US" altLang="en-US" sz="1800">
              <a:solidFill>
                <a:srgbClr val="336EA8"/>
              </a:solidFill>
            </a:endParaRPr>
          </a:p>
          <a:p>
            <a:endParaRPr lang="en-US" altLang="en-US" sz="1800">
              <a:solidFill>
                <a:srgbClr val="336EA8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671945" y="1452245"/>
            <a:ext cx="4859020" cy="3661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en-US"/>
          </a:p>
          <a:p>
            <a:r>
              <a:rPr lang="en-US" altLang="en-US" sz="2000" b="1">
                <a:solidFill>
                  <a:schemeClr val="accent2"/>
                </a:solidFill>
              </a:rPr>
              <a:t>How These Features Help:</a:t>
            </a:r>
            <a:endParaRPr lang="en-US" altLang="en-US" sz="2000" b="1">
              <a:solidFill>
                <a:schemeClr val="accent2"/>
              </a:solidFill>
            </a:endParaRPr>
          </a:p>
          <a:p>
            <a:r>
              <a:rPr lang="zh-CN" altLang="en-US" sz="1800">
                <a:solidFill>
                  <a:schemeClr val="accent1"/>
                </a:solidFill>
              </a:rPr>
              <a:t>📊</a:t>
            </a:r>
            <a:r>
              <a:rPr lang="en-US" altLang="en-US" sz="1800">
                <a:solidFill>
                  <a:schemeClr val="accent1"/>
                </a:solidFill>
              </a:rPr>
              <a:t> Analysts identify trends &amp; bottlenecks easily.</a:t>
            </a:r>
            <a:endParaRPr lang="en-US" altLang="en-US" sz="1800">
              <a:solidFill>
                <a:schemeClr val="accent1"/>
              </a:solidFill>
            </a:endParaRPr>
          </a:p>
          <a:p>
            <a:endParaRPr lang="en-US" altLang="en-US" sz="1800">
              <a:solidFill>
                <a:schemeClr val="accent1"/>
              </a:solidFill>
            </a:endParaRPr>
          </a:p>
          <a:p>
            <a:r>
              <a:rPr lang="zh-CN" altLang="en-US" sz="1800">
                <a:solidFill>
                  <a:schemeClr val="accent1"/>
                </a:solidFill>
              </a:rPr>
              <a:t>🚚</a:t>
            </a:r>
            <a:r>
              <a:rPr lang="en-US" altLang="en-US" sz="1800">
                <a:solidFill>
                  <a:schemeClr val="accent1"/>
                </a:solidFill>
              </a:rPr>
              <a:t> Supply Managers track delays and optimize shipping.</a:t>
            </a:r>
            <a:endParaRPr lang="en-US" altLang="en-US" sz="1800">
              <a:solidFill>
                <a:schemeClr val="accent1"/>
              </a:solidFill>
            </a:endParaRPr>
          </a:p>
          <a:p>
            <a:endParaRPr lang="en-US" altLang="en-US" sz="1800">
              <a:solidFill>
                <a:schemeClr val="accent1"/>
              </a:solidFill>
            </a:endParaRPr>
          </a:p>
          <a:p>
            <a:r>
              <a:rPr lang="zh-CN" altLang="en-US" sz="1800">
                <a:solidFill>
                  <a:schemeClr val="accent1"/>
                </a:solidFill>
              </a:rPr>
              <a:t>🧠</a:t>
            </a:r>
            <a:r>
              <a:rPr lang="en-US" altLang="en-US" sz="1800">
                <a:solidFill>
                  <a:schemeClr val="accent1"/>
                </a:solidFill>
              </a:rPr>
              <a:t> Executives get instant insight into high/low performing areas.</a:t>
            </a:r>
            <a:endParaRPr lang="en-US" altLang="en-US" sz="1800">
              <a:solidFill>
                <a:schemeClr val="accent1"/>
              </a:solidFill>
            </a:endParaRPr>
          </a:p>
          <a:p>
            <a:endParaRPr lang="en-US" altLang="en-US" sz="1800">
              <a:solidFill>
                <a:schemeClr val="accent1"/>
              </a:solidFill>
            </a:endParaRPr>
          </a:p>
          <a:p>
            <a:r>
              <a:rPr lang="zh-CN" altLang="en-US" sz="1800">
                <a:solidFill>
                  <a:schemeClr val="accent1"/>
                </a:solidFill>
              </a:rPr>
              <a:t>📈</a:t>
            </a:r>
            <a:r>
              <a:rPr lang="en-US" altLang="en-US" sz="1800">
                <a:solidFill>
                  <a:schemeClr val="accent1"/>
                </a:solidFill>
              </a:rPr>
              <a:t> Sales Teams spot winning products and customer segments.</a:t>
            </a:r>
            <a:endParaRPr lang="en-US" altLang="en-US"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>
            <a:spLocks noGrp="1"/>
          </p:cNvSpPr>
          <p:nvPr>
            <p:ph type="ftr" idx="11"/>
          </p:nvPr>
        </p:nvSpPr>
        <p:spPr>
          <a:xfrm>
            <a:off x="-147" y="6492875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bg1">
                    <a:lumMod val="95000"/>
                  </a:schemeClr>
                </a:solidFill>
                <a:sym typeface="+mn-ea"/>
              </a:rPr>
              <a:t>9/5/2025</a:t>
            </a:r>
            <a:endParaRPr lang="en-US" sz="1800">
              <a:solidFill>
                <a:schemeClr val="bg1">
                  <a:lumMod val="9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7" name="Google Shape;13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38" name="Google Shape;138;p4"/>
          <p:cNvSpPr txBox="1"/>
          <p:nvPr/>
        </p:nvSpPr>
        <p:spPr>
          <a:xfrm>
            <a:off x="838200" y="1662430"/>
            <a:ext cx="7884160" cy="306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endParaRPr lang="en-US" altLang="en-US" sz="2000" i="0" u="none" strike="noStrike" cap="none" dirty="0">
              <a:solidFill>
                <a:srgbClr val="0D0D0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r>
              <a:rPr lang="en-US" altLang="en-US" sz="2400" b="1" i="0" u="none" strike="noStrike" cap="none" dirty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 Description :</a:t>
            </a:r>
            <a:endParaRPr lang="en-US" altLang="en-US" sz="2400" b="1" i="0" u="none" strike="noStrike" cap="none" dirty="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endParaRPr lang="en-US" altLang="en-US" sz="2400" b="1" i="0" u="none" strike="noStrike" cap="none" dirty="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r>
              <a:rPr lang="en-US" altLang="en-US" sz="2000" i="0" u="none" strike="noStrike" cap="none" dirty="0">
                <a:solidFill>
                  <a:srgbClr val="336EA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1- Simulated retail supply chain data</a:t>
            </a:r>
            <a:endParaRPr lang="en-US" altLang="en-US" sz="2000" i="0" u="none" strike="noStrike" cap="none" dirty="0">
              <a:solidFill>
                <a:srgbClr val="336EA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endParaRPr lang="en-US" altLang="en-US" sz="2000" i="0" u="none" strike="noStrike" cap="none" dirty="0">
              <a:solidFill>
                <a:srgbClr val="336EA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r>
              <a:rPr lang="en-US" altLang="en-US" sz="2000" i="0" u="none" strike="noStrike" cap="none" dirty="0">
                <a:solidFill>
                  <a:srgbClr val="336EA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2- Includes orders, customers, products, shipping, suppliers</a:t>
            </a:r>
            <a:endParaRPr lang="en-US" altLang="en-US" sz="2000" i="0" u="none" strike="noStrike" cap="none" dirty="0">
              <a:solidFill>
                <a:srgbClr val="336EA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endParaRPr lang="en-US" altLang="en-US" sz="2000" i="0" u="none" strike="noStrike" cap="none" dirty="0">
              <a:solidFill>
                <a:srgbClr val="336EA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r>
              <a:rPr lang="en-US" altLang="en-US" sz="2000" i="0" u="none" strike="noStrike" cap="none" dirty="0">
                <a:solidFill>
                  <a:srgbClr val="336EA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3- CSV format – ready for analysis</a:t>
            </a:r>
            <a:endParaRPr lang="en-US" altLang="en-US" sz="2000" i="0" u="none" strike="noStrike" cap="none" dirty="0">
              <a:solidFill>
                <a:srgbClr val="336EA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endParaRPr lang="en-US" altLang="en-US" sz="2000" i="0" u="none" strike="noStrike" cap="none" dirty="0">
              <a:solidFill>
                <a:srgbClr val="336EA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r>
              <a:rPr lang="en-US" altLang="en-US" sz="2000" i="0" u="none" strike="noStrike" cap="none" dirty="0">
                <a:solidFill>
                  <a:srgbClr val="336EA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4- Supports forecasting, shipping, inventory, supplier analysis</a:t>
            </a:r>
            <a:endParaRPr lang="en-US" altLang="en-US" sz="2000" i="0" u="none" strike="noStrike" cap="none" dirty="0">
              <a:solidFill>
                <a:srgbClr val="336EA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endParaRPr lang="en-US" altLang="en-US" sz="2000" i="0" u="none" strike="noStrike" cap="none" dirty="0">
              <a:solidFill>
                <a:srgbClr val="336EA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r>
              <a:rPr lang="en-US" altLang="en-US" sz="2000" i="0" u="none" strike="noStrike" cap="none" dirty="0">
                <a:solidFill>
                  <a:srgbClr val="336EA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5- 180K+ records, 15+ fields</a:t>
            </a:r>
            <a:endParaRPr lang="en-US" altLang="en-US" sz="2000" i="0" u="none" strike="noStrike" cap="none" dirty="0">
              <a:solidFill>
                <a:srgbClr val="336EA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0" name="Google Shape;140;p4" title="download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9/5/2025</a:t>
            </a:r>
            <a:endParaRPr lang="en-US"/>
          </a:p>
        </p:txBody>
      </p:sp>
      <p:sp>
        <p:nvSpPr>
          <p:cNvPr id="136" name="Google Shape;136;p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38" name="Google Shape;138;p4"/>
          <p:cNvSpPr txBox="1"/>
          <p:nvPr/>
        </p:nvSpPr>
        <p:spPr>
          <a:xfrm>
            <a:off x="838015" y="1573689"/>
            <a:ext cx="10515600" cy="4187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r>
              <a:rPr lang="en-US" sz="2800" b="1" i="0" u="none" strike="noStrike" cap="none" dirty="0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Tools Used :</a:t>
            </a:r>
            <a:endParaRPr lang="en-US" sz="2800" b="1" i="0" u="none" strike="noStrike" cap="none" dirty="0">
              <a:solidFill>
                <a:schemeClr val="accent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endParaRPr lang="en-US" sz="2400" i="0" u="none" strike="noStrike" cap="none" dirty="0">
              <a:solidFill>
                <a:srgbClr val="336EA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r>
              <a:rPr lang="en-US" sz="2400" i="0" u="none" strike="noStrike" cap="none" dirty="0">
                <a:solidFill>
                  <a:srgbClr val="336EA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1- Python (Pandas, Matplotlib, Seaborn)</a:t>
            </a:r>
            <a:endParaRPr lang="en-US" sz="2400" i="0" u="none" strike="noStrike" cap="none" dirty="0">
              <a:solidFill>
                <a:srgbClr val="336EA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endParaRPr lang="en-US" sz="2400" i="0" u="none" strike="noStrike" cap="none" dirty="0">
              <a:solidFill>
                <a:srgbClr val="336EA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r>
              <a:rPr lang="en-US" sz="2400" i="0" u="none" strike="noStrike" cap="none" dirty="0">
                <a:solidFill>
                  <a:srgbClr val="336EA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2- Classification Model </a:t>
            </a:r>
            <a:endParaRPr lang="en-US" sz="2400" i="0" u="none" strike="noStrike" cap="none" dirty="0">
              <a:solidFill>
                <a:srgbClr val="336EA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endParaRPr lang="en-US" sz="2400" i="0" u="none" strike="noStrike" cap="none" dirty="0">
              <a:solidFill>
                <a:srgbClr val="336EA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r>
              <a:rPr lang="en-US" sz="2400" i="0" u="none" strike="noStrike" cap="none" dirty="0">
                <a:solidFill>
                  <a:srgbClr val="336EA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3- Power BI</a:t>
            </a:r>
            <a:endParaRPr lang="en-US" sz="2400" i="0" u="none" strike="noStrike" cap="none" dirty="0">
              <a:solidFill>
                <a:srgbClr val="336EA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/>
              <a:buNone/>
            </a:pPr>
            <a:endParaRPr lang="en-US" sz="2400" i="0" u="none" strike="noStrike" cap="none" dirty="0">
              <a:solidFill>
                <a:srgbClr val="336EA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 pitchFamily="34" charset="0"/>
              <a:buNone/>
            </a:pPr>
            <a:r>
              <a:rPr lang="en-US" sz="2400" i="0" u="none" strike="noStrike" cap="none" dirty="0">
                <a:solidFill>
                  <a:srgbClr val="336EA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4- Excel</a:t>
            </a:r>
            <a:endParaRPr lang="en-US" sz="2400" i="0" u="none" strike="noStrike" cap="none" dirty="0">
              <a:solidFill>
                <a:srgbClr val="336EA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anose="020B0604020202020204" pitchFamily="34" charset="0"/>
              <a:buNone/>
            </a:pPr>
            <a:endParaRPr lang="en-US" sz="2400" i="0" u="none" strike="noStrike" cap="none" dirty="0">
              <a:solidFill>
                <a:srgbClr val="336EA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0" name="Google Shape;140;p4" title="download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960" y="3878580"/>
            <a:ext cx="1711325" cy="1711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590" y="2023745"/>
            <a:ext cx="2279015" cy="22790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765" y="3878580"/>
            <a:ext cx="1891030" cy="18910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4262</Words>
  <Application>WPS Presentation</Application>
  <PresentationFormat>Widescreen</PresentationFormat>
  <Paragraphs>215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Arial</vt:lpstr>
      <vt:lpstr>Calibri</vt:lpstr>
      <vt:lpstr>Arial Black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</dc:creator>
  <cp:lastModifiedBy>Shahd Ahmed</cp:lastModifiedBy>
  <cp:revision>4</cp:revision>
  <dcterms:created xsi:type="dcterms:W3CDTF">2024-03-14T10:03:00Z</dcterms:created>
  <dcterms:modified xsi:type="dcterms:W3CDTF">2025-05-17T12:11:45Z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3EEB9C27F2E2471ABCCC7908DCAB9D7E_13</vt:lpwstr>
  </property>
  <property fmtid="{D5CDD505-2E9C-101B-9397-08002B2CF9AE}" pid="3" name="KSOProductBuildVer">
    <vt:lpwstr>1033-12.2.0.21179</vt:lpwstr>
  </property>
</Properties>
</file>