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22C3-F4F9-103F-6A5C-0306FEDD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4B39A-D75D-F551-A442-1C62DB6CC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CBE2D-5981-9B68-6775-9B735E58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A382-70C5-529A-2EB0-F8A14410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2CAB-517C-A13D-5501-5FFC0187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73D6-F40A-0F43-7CCC-D741965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F3A05-33AF-F6AA-A374-15D493F4F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E86C-9EC9-E8FD-6569-1696B177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0B9E-78B2-DC78-C88C-5A576D4E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F39E-41F2-2A7A-5AE7-383C2206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7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9E5CB-CD7F-0569-126A-4541CB3E2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6793-2895-7CF4-ADB9-B0BF8F3DD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11D7-7B9F-78CB-6076-35CBF7E7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CF65-1610-6775-D32D-2791B0A1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94CD-3119-DC1A-E350-692CF90D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5956-F45B-B637-8BEA-0ED42F44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C814-1C42-8EC3-7E1C-362E38AB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CB45-C77E-C3DD-D252-53DBA5E2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5DAD-19D7-B8CB-538E-B3CB7D77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3A822-12AC-2D07-952C-D47BA84B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6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E93A-10D3-85AB-BE8F-777839D8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4CE5-28B1-EF3B-9597-BFE9DC54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94D9-9E09-ADD2-883D-2032DF80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CE7BA-2924-89DB-5CAD-EDBFE5C5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CD22-D2F6-F547-E639-07F3FC48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4BC5-94C5-CEEC-EDD8-5B7D3271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9CBF-F077-72C0-7FC2-6906C9DD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AD673-B24D-B6C1-F1B5-534FF37FE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3D527-2762-451C-F391-2D25E1F4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F3AC9-D6C4-3833-C35B-4E5EEFB7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7901C-3489-BD20-65CC-701E2272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BB10-5BB2-1DC0-E59E-7D059BE9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5F327-F45A-CB4C-15FA-51C42D3A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21A8-F85B-1403-0F74-81410A5C2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A305B-7D07-55CF-3EEE-54951D491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2E8A2-9900-1C6D-F091-F3E8C1F32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F9D701-D1C1-13FF-8885-F374F8D5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A2286-96FF-B33C-DF3D-48BDEAFF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2A7D8-3270-0FCB-359D-86BB2CEA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3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4A3A-4C62-F266-55EF-5CAFF5D9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21580-E70F-7E87-5C2F-167CFFEF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89F2E-DEE5-7923-CF75-95AE150E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4B5AC-44F3-25B2-99E4-D3FBEEB9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A064C-207B-C38D-641D-3055361B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66907-1A7A-736A-5E3F-EE428940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FED8C-A472-CF91-040F-63974DE8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069E-025C-4552-CA01-69B4AA94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B73F-FAA6-8F06-6E31-05AE85AA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02099-F159-713D-294D-F8D6B61E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5DB1-550E-56C1-61CB-4F794AA6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DF6A9-ED15-1879-CA8E-BDC455F3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19ED6-7F96-81EB-B98E-4C0820F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E99F-D7FC-BB38-C1C9-78FD7AA6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34A83-222F-08D9-254C-BB65C63B3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A258F-B44C-005E-4520-28BC28F2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82C64-4B09-21C2-E7AC-32C174A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3F1DE-50E9-B871-17E6-555F191A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34B5-7D73-3574-B34A-CEA2545D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86C88-CC48-22B2-A7CB-25BE3056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D453E-E1AB-75A4-C43C-83BCDC6C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678E-FEF1-BBD9-46FD-47B8CC2F5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AFE9-8BF0-6B97-CC79-205F1A2A6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2362-1B7C-680D-7638-801FDEB77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FE2D22C-409B-48AF-B24F-7988A8F7F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3587" y="349664"/>
            <a:ext cx="438417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200"/>
              <a:t>Global Education Insights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45363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433100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8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hand holding a globe with a hat and light bulb drawn on it&#10;&#10;AI-generated content may be incorrect.">
            <a:extLst>
              <a:ext uri="{FF2B5EF4-FFF2-40B4-BE49-F238E27FC236}">
                <a16:creationId xmlns:a16="http://schemas.microsoft.com/office/drawing/2014/main" id="{96C9EB5B-6349-817F-056C-C5DE18C6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72" r="33418" b="1"/>
          <a:stretch>
            <a:fillRect/>
          </a:stretch>
        </p:blipFill>
        <p:spPr>
          <a:xfrm>
            <a:off x="401332" y="627954"/>
            <a:ext cx="3176637" cy="53533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660A06-2659-7785-C135-32482D03F1E8}"/>
              </a:ext>
            </a:extLst>
          </p:cNvPr>
          <p:cNvSpPr txBox="1">
            <a:spLocks/>
          </p:cNvSpPr>
          <p:nvPr/>
        </p:nvSpPr>
        <p:spPr>
          <a:xfrm>
            <a:off x="4324696" y="2620641"/>
            <a:ext cx="4378313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Understanding global education trends through data-driven insights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Presented by: Malak Sayed Ahmed &amp; Faris Alaaeldin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ESLSCA 2025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51" y="0"/>
            <a:ext cx="7886700" cy="1325563"/>
          </a:xfrm>
        </p:spPr>
        <p:txBody>
          <a:bodyPr/>
          <a:lstStyle/>
          <a:p>
            <a:r>
              <a:rPr lang="en-US" dirty="0"/>
              <a:t>Dashboard 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017AB-B329-CD32-9209-1F09A3B1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123"/>
            <a:ext cx="9144000" cy="5512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55" y="190394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dirty="0"/>
              <a:t>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336DA7-5F6A-BD79-EAA6-3E30D8135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549" y="1361873"/>
            <a:ext cx="6128425" cy="50583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GDP and Education Are Interlinked:</a:t>
            </a:r>
          </a:p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Higher tertiary enrollment tends to align with higher GDP per capita.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Regional Disparities Noted:</a:t>
            </a:r>
          </a:p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Some low-GDP regions (e.g., Southeast &amp; South Asia) show high literacy, indicating untapped potential.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Outlier Countries Identified:</a:t>
            </a:r>
          </a:p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Egypt, Nigeria, South Africa, and Kenya show strong literacy but low GDP and tertiary education rates.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Three Global Clusters Emerged: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1. High GDP &amp; education (e.g., US, Germany)</a:t>
            </a:r>
          </a:p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2. Moderate metrics (e.g., Brazil, China)</a:t>
            </a:r>
          </a:p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3. Low GDP but rising literacy (e.g., African nations)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Policy Recommendations:</a:t>
            </a:r>
          </a:p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Boost tertiary education funding, expand digital learning, and address mismatches in education vs. economic outcomes.</a:t>
            </a:r>
          </a:p>
          <a:p>
            <a:pPr marL="274320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0287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Graphic 16" descr="Diploma Roll">
            <a:extLst>
              <a:ext uri="{FF2B5EF4-FFF2-40B4-BE49-F238E27FC236}">
                <a16:creationId xmlns:a16="http://schemas.microsoft.com/office/drawing/2014/main" id="{B068D245-AA9E-0C08-2007-0726F32A3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6390"/>
            <a:ext cx="4616991" cy="1182927"/>
          </a:xfrm>
        </p:spPr>
        <p:txBody>
          <a:bodyPr anchor="b">
            <a:normAutofit/>
          </a:bodyPr>
          <a:lstStyle/>
          <a:p>
            <a:r>
              <a:rPr lang="en-US" sz="4900"/>
              <a:t>Conclusion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832" y="2829330"/>
            <a:ext cx="4642809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Data insights reveal clear links between education and economic growth.</a:t>
            </a:r>
            <a:br>
              <a:rPr lang="en-US" sz="17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To bridge global disparities, targeted investment in tertiary education and digital access is essential for unlocking long-term development potential.</a:t>
            </a:r>
          </a:p>
        </p:txBody>
      </p:sp>
      <p:pic>
        <p:nvPicPr>
          <p:cNvPr id="5" name="Picture 4" descr="A group of children holding hands around a planet&#10;&#10;AI-generated content may be incorrect.">
            <a:extLst>
              <a:ext uri="{FF2B5EF4-FFF2-40B4-BE49-F238E27FC236}">
                <a16:creationId xmlns:a16="http://schemas.microsoft.com/office/drawing/2014/main" id="{6C90FC7B-6720-F355-8879-3CA067D1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89" y="2418495"/>
            <a:ext cx="2661303" cy="2673183"/>
          </a:xfrm>
          <a:prstGeom prst="rect">
            <a:avLst/>
          </a:prstGeom>
        </p:spPr>
      </p:pic>
      <p:sp>
        <p:nvSpPr>
          <p:cNvPr id="4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27" y="-1"/>
            <a:ext cx="9143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4" y="1040860"/>
            <a:ext cx="3512491" cy="1778540"/>
          </a:xfrm>
        </p:spPr>
        <p:txBody>
          <a:bodyPr anchor="t">
            <a:normAutofit/>
          </a:bodyPr>
          <a:lstStyle/>
          <a:p>
            <a:pPr algn="ctr"/>
            <a:r>
              <a:rPr sz="3600" dirty="0"/>
              <a:t>Dataset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E97CB2-88E3-F592-4BF1-3C15841A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22" r="1042" b="-1"/>
          <a:stretch>
            <a:fillRect/>
          </a:stretch>
        </p:blipFill>
        <p:spPr>
          <a:xfrm>
            <a:off x="20" y="3105151"/>
            <a:ext cx="4836298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753" y="670559"/>
            <a:ext cx="3416836" cy="54450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b="1"/>
              <a:t>1. Economic Indicators</a:t>
            </a:r>
            <a:endParaRPr lang="en-US" sz="1400"/>
          </a:p>
          <a:p>
            <a:pPr lvl="0"/>
            <a:r>
              <a:rPr lang="en-US" sz="1400" b="1"/>
              <a:t>GDP per Capita</a:t>
            </a:r>
            <a:endParaRPr lang="en-US" sz="1400"/>
          </a:p>
          <a:p>
            <a:pPr lvl="0"/>
            <a:r>
              <a:rPr lang="en-US" sz="1400" b="1"/>
              <a:t>Unemployment Rate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 </a:t>
            </a:r>
          </a:p>
          <a:p>
            <a:pPr marL="0" indent="0">
              <a:buNone/>
            </a:pPr>
            <a:r>
              <a:rPr lang="en-US" sz="1400" b="1"/>
              <a:t>2. Education Metrics</a:t>
            </a:r>
            <a:endParaRPr lang="en-US" sz="1400"/>
          </a:p>
          <a:p>
            <a:pPr lvl="0"/>
            <a:r>
              <a:rPr lang="en-US" sz="1400" b="1"/>
              <a:t>Primary Enrollment Rate</a:t>
            </a:r>
            <a:endParaRPr lang="en-US" sz="1400"/>
          </a:p>
          <a:p>
            <a:pPr lvl="0"/>
            <a:r>
              <a:rPr lang="en-US" sz="1400" b="1"/>
              <a:t>Secondary Enrollment Rate</a:t>
            </a:r>
            <a:endParaRPr lang="en-US" sz="1400"/>
          </a:p>
          <a:p>
            <a:pPr lvl="0"/>
            <a:r>
              <a:rPr lang="en-US" sz="1400" b="1"/>
              <a:t>Tertiary Enrollment Rate</a:t>
            </a:r>
            <a:endParaRPr lang="en-US" sz="1400"/>
          </a:p>
          <a:p>
            <a:pPr lvl="0"/>
            <a:r>
              <a:rPr lang="en-US" sz="1400" b="1"/>
              <a:t>Literacy Rate</a:t>
            </a:r>
            <a:endParaRPr lang="en-US" sz="1400"/>
          </a:p>
          <a:p>
            <a:pPr lvl="0"/>
            <a:r>
              <a:rPr lang="en-US" sz="1400" b="1"/>
              <a:t>Average Years of Schooling</a:t>
            </a:r>
            <a:endParaRPr lang="en-US" sz="1400"/>
          </a:p>
          <a:p>
            <a:pPr lvl="0"/>
            <a:r>
              <a:rPr lang="en-US" sz="1400" b="1"/>
              <a:t>Gender Parity Index (GPI)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 </a:t>
            </a:r>
          </a:p>
          <a:p>
            <a:pPr marL="0" indent="0">
              <a:buNone/>
            </a:pPr>
            <a:r>
              <a:rPr lang="en-US" sz="1400" b="1"/>
              <a:t>3. Technology &amp; Infrastructure</a:t>
            </a:r>
            <a:endParaRPr lang="en-US" sz="1400"/>
          </a:p>
          <a:p>
            <a:pPr lvl="0"/>
            <a:r>
              <a:rPr lang="en-US" sz="1400" b="1"/>
              <a:t>Internet Access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 </a:t>
            </a:r>
          </a:p>
          <a:p>
            <a:pPr marL="0" indent="0">
              <a:buNone/>
            </a:pPr>
            <a:r>
              <a:rPr lang="en-US" sz="1400" b="1"/>
              <a:t>4. Policy &amp; Governance</a:t>
            </a:r>
            <a:endParaRPr lang="en-US" sz="1400"/>
          </a:p>
          <a:p>
            <a:pPr lvl="0"/>
            <a:r>
              <a:rPr lang="en-US" sz="1400" b="1"/>
              <a:t>Government Policy Score</a:t>
            </a: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86350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609600"/>
            <a:ext cx="4436398" cy="1330519"/>
          </a:xfrm>
        </p:spPr>
        <p:txBody>
          <a:bodyPr>
            <a:normAutofit/>
          </a:bodyPr>
          <a:lstStyle/>
          <a:p>
            <a:r>
              <a:rPr lang="en-US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7" y="2549718"/>
            <a:ext cx="4310893" cy="35529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🛠 Tools Used:</a:t>
            </a:r>
            <a:endParaRPr lang="en-US" sz="1400" dirty="0"/>
          </a:p>
          <a:p>
            <a:pPr lvl="0"/>
            <a:r>
              <a:rPr lang="en-US" sz="1400" b="1" dirty="0"/>
              <a:t>Python libraries:</a:t>
            </a:r>
            <a:r>
              <a:rPr lang="en-US" sz="1400" dirty="0"/>
              <a:t> pandas, </a:t>
            </a:r>
            <a:r>
              <a:rPr lang="en-US" sz="1400" dirty="0" err="1"/>
              <a:t>numpy</a:t>
            </a:r>
            <a:r>
              <a:rPr lang="en-US" sz="1400" dirty="0"/>
              <a:t>, scikit-learn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📉 Missing Values Handling:</a:t>
            </a:r>
            <a:endParaRPr lang="en-US" sz="1400" dirty="0"/>
          </a:p>
          <a:p>
            <a:pPr lvl="0"/>
            <a:r>
              <a:rPr lang="en-US" sz="1400" dirty="0"/>
              <a:t>Imputed using </a:t>
            </a:r>
            <a:r>
              <a:rPr lang="en-US" sz="1400" dirty="0" err="1"/>
              <a:t>SimpleImputer</a:t>
            </a:r>
            <a:r>
              <a:rPr lang="en-US" sz="1400" dirty="0"/>
              <a:t> (mean strategy)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b="1" dirty="0"/>
              <a:t>🚨 Outlier Treatment:</a:t>
            </a:r>
            <a:endParaRPr lang="en-US" sz="1400" dirty="0"/>
          </a:p>
          <a:p>
            <a:pPr lvl="0"/>
            <a:r>
              <a:rPr lang="en-US" sz="1400" dirty="0"/>
              <a:t>Detection: </a:t>
            </a:r>
            <a:r>
              <a:rPr lang="en-US" sz="1400" b="1" dirty="0"/>
              <a:t>Z-score method</a:t>
            </a:r>
            <a:endParaRPr lang="en-US" sz="1400" dirty="0"/>
          </a:p>
          <a:p>
            <a:pPr lvl="0"/>
            <a:r>
              <a:rPr lang="en-US" sz="1400" dirty="0"/>
              <a:t>Treatment: </a:t>
            </a:r>
            <a:r>
              <a:rPr lang="en-US" sz="1400" b="1" dirty="0" err="1"/>
              <a:t>Winsorization</a:t>
            </a:r>
            <a:r>
              <a:rPr lang="en-US" sz="1400" dirty="0"/>
              <a:t> to cap extreme values</a:t>
            </a:r>
          </a:p>
          <a:p>
            <a:pPr marL="0" indent="0">
              <a:buNone/>
            </a:pPr>
            <a:r>
              <a:rPr lang="en-US" sz="1400" dirty="0"/>
              <a:t> </a:t>
            </a:r>
          </a:p>
          <a:p>
            <a:pPr marL="0" indent="0">
              <a:buNone/>
            </a:pPr>
            <a:r>
              <a:rPr lang="en-US" sz="1400" b="1" dirty="0"/>
              <a:t>🆕 Feature Engineering:</a:t>
            </a:r>
            <a:endParaRPr lang="en-US" sz="1400" dirty="0"/>
          </a:p>
          <a:p>
            <a:pPr lvl="0"/>
            <a:r>
              <a:rPr lang="en-US" sz="1400" dirty="0"/>
              <a:t>Created new variable: </a:t>
            </a:r>
            <a:r>
              <a:rPr lang="en-US" sz="1400" b="1" dirty="0" err="1"/>
              <a:t>GDP_per_capita_log</a:t>
            </a:r>
            <a:r>
              <a:rPr lang="en-US" sz="1400" dirty="0"/>
              <a:t> (log-transformed)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688" y="610517"/>
            <a:ext cx="3008207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folder with a broom and a paper&#10;&#10;AI-generated content may be incorrect.">
            <a:extLst>
              <a:ext uri="{FF2B5EF4-FFF2-40B4-BE49-F238E27FC236}">
                <a16:creationId xmlns:a16="http://schemas.microsoft.com/office/drawing/2014/main" id="{F8AF3654-0646-F065-3EEB-8CDB1AFD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83" r="30935"/>
          <a:stretch>
            <a:fillRect/>
          </a:stretch>
        </p:blipFill>
        <p:spPr>
          <a:xfrm>
            <a:off x="5820819" y="771383"/>
            <a:ext cx="2763425" cy="5311922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1543" y="5800300"/>
            <a:ext cx="4302457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8D91DE60-2C2D-4D7E-A6B4-C9499017D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967" y="6128773"/>
            <a:ext cx="901129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7" name="Rectangle 3076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 b="1" dirty="0"/>
              <a:t>    Data Transformations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078" name="Rectangle 3077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SQL Server Monitoring and Performance Management with Instana | IBM">
            <a:extLst>
              <a:ext uri="{FF2B5EF4-FFF2-40B4-BE49-F238E27FC236}">
                <a16:creationId xmlns:a16="http://schemas.microsoft.com/office/drawing/2014/main" id="{8486F054-4270-0114-00E8-BC19B7D2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4" r="10019" b="1"/>
          <a:stretch>
            <a:fillRect/>
          </a:stretch>
        </p:blipFill>
        <p:spPr bwMode="auto">
          <a:xfrm>
            <a:off x="-175925" y="2524715"/>
            <a:ext cx="386270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6783" y="2599509"/>
            <a:ext cx="4516212" cy="3639450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Created Tables:</a:t>
            </a:r>
            <a:endParaRPr lang="en-US" sz="1400" dirty="0"/>
          </a:p>
          <a:p>
            <a:pPr lvl="0"/>
            <a:r>
              <a:rPr lang="en-US" sz="1400" b="1" dirty="0" err="1"/>
              <a:t>region_avg</a:t>
            </a:r>
            <a:br>
              <a:rPr lang="en-US" sz="1400" dirty="0"/>
            </a:br>
            <a:r>
              <a:rPr lang="en-US" sz="1400" dirty="0"/>
              <a:t>→ Calculated average metrics (e.g., literacy, GDP) by region</a:t>
            </a:r>
          </a:p>
          <a:p>
            <a:pPr lvl="0"/>
            <a:r>
              <a:rPr lang="en-US" sz="1400" b="1" dirty="0" err="1"/>
              <a:t>enrollment_melted</a:t>
            </a:r>
            <a:br>
              <a:rPr lang="en-US" sz="1400" dirty="0"/>
            </a:br>
            <a:r>
              <a:rPr lang="en-US" sz="1400" dirty="0"/>
              <a:t>→ Reshaped enrollment data for better comparison across education levels</a:t>
            </a:r>
          </a:p>
          <a:p>
            <a:pPr lvl="0"/>
            <a:r>
              <a:rPr lang="en-US" sz="1400" b="1" dirty="0" err="1"/>
              <a:t>gdp_combined</a:t>
            </a:r>
            <a:br>
              <a:rPr lang="en-US" sz="1400" dirty="0"/>
            </a:br>
            <a:r>
              <a:rPr lang="en-US" sz="1400" dirty="0"/>
              <a:t>→ Merged GDP data with other indicators for analysis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Key Operations:</a:t>
            </a:r>
            <a:endParaRPr lang="en-US" sz="1400" dirty="0"/>
          </a:p>
          <a:p>
            <a:pPr lvl="0"/>
            <a:r>
              <a:rPr lang="en-US" sz="1400" b="1" dirty="0"/>
              <a:t>Joins</a:t>
            </a:r>
            <a:r>
              <a:rPr lang="en-US" sz="1400" dirty="0"/>
              <a:t> — Combined datasets on country and year</a:t>
            </a:r>
          </a:p>
          <a:p>
            <a:pPr lvl="0"/>
            <a:r>
              <a:rPr lang="en-US" sz="1400" b="1" dirty="0"/>
              <a:t>Groupings</a:t>
            </a:r>
            <a:r>
              <a:rPr lang="en-US" sz="1400" dirty="0"/>
              <a:t> — Summarized by region, country, and year</a:t>
            </a:r>
          </a:p>
          <a:p>
            <a:pPr lvl="0"/>
            <a:r>
              <a:rPr lang="en-US" sz="1400" b="1" dirty="0"/>
              <a:t>Aggregations</a:t>
            </a:r>
            <a:r>
              <a:rPr lang="en-US" sz="1400" dirty="0"/>
              <a:t> — Computed averages, sums, and trends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825978" cy="1675623"/>
          </a:xfrm>
        </p:spPr>
        <p:txBody>
          <a:bodyPr anchor="b">
            <a:normAutofit fontScale="90000"/>
          </a:bodyPr>
          <a:lstStyle/>
          <a:p>
            <a:r>
              <a:rPr lang="en-US" sz="3500" b="1" dirty="0"/>
              <a:t>Exploratory Data Analysis (EDA):</a:t>
            </a:r>
            <a:br>
              <a:rPr lang="en-US" sz="3500" b="1" dirty="0"/>
            </a:br>
            <a:r>
              <a:rPr lang="en-US" sz="3600" b="1" dirty="0"/>
              <a:t>Key Insights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3500" dirty="0"/>
          </a:p>
        </p:txBody>
      </p:sp>
      <p:pic>
        <p:nvPicPr>
          <p:cNvPr id="9" name="Picture 8" descr="A person looking at a magnifying glass&#10;&#10;AI-generated content may be incorrect.">
            <a:extLst>
              <a:ext uri="{FF2B5EF4-FFF2-40B4-BE49-F238E27FC236}">
                <a16:creationId xmlns:a16="http://schemas.microsoft.com/office/drawing/2014/main" id="{B7939FBB-4EA8-98FB-4496-CE64FD32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58" r="36034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5165890-E37E-5393-1CE0-AAA5FE3E91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15299" y="2409830"/>
            <a:ext cx="5582785" cy="37052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Strong GDP–Education Link: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Countries with higher GDP tend to show better education outcomes.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🌍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Regional Disparities: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Sub-Saharan Africa consistently lags behind in both GDP per capita and literacy rates.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Global Improvement: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Overall, education levels have been rising globally over the years.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45B7F-D9C9-B867-7F7E-3CCBB0C6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Tableau Visuals </a:t>
            </a:r>
          </a:p>
        </p:txBody>
      </p:sp>
      <p:pic>
        <p:nvPicPr>
          <p:cNvPr id="9" name="Content Placeholder 8" descr="A group of colorful crosses&#10;&#10;AI-generated content may be incorrect.">
            <a:extLst>
              <a:ext uri="{FF2B5EF4-FFF2-40B4-BE49-F238E27FC236}">
                <a16:creationId xmlns:a16="http://schemas.microsoft.com/office/drawing/2014/main" id="{D9334DF6-02CA-3745-5A5F-411DD7B1E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813" y="1808455"/>
            <a:ext cx="4281487" cy="32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Dashboard</a:t>
            </a:r>
            <a:r>
              <a:rPr dirty="0"/>
              <a:t> 1</a:t>
            </a:r>
            <a:br>
              <a:rPr lang="en-US" dirty="0"/>
            </a:br>
            <a:endParaRPr dirty="0"/>
          </a:p>
        </p:txBody>
      </p:sp>
      <p:pic>
        <p:nvPicPr>
          <p:cNvPr id="7" name="Picture 6" descr="A close-up of a graph&#10;&#10;AI-generated content may be incorrect.">
            <a:extLst>
              <a:ext uri="{FF2B5EF4-FFF2-40B4-BE49-F238E27FC236}">
                <a16:creationId xmlns:a16="http://schemas.microsoft.com/office/drawing/2014/main" id="{72C69864-A656-F637-1442-5676B0DB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879"/>
            <a:ext cx="9144000" cy="52415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7" y="92751"/>
            <a:ext cx="7717681" cy="1325563"/>
          </a:xfrm>
        </p:spPr>
        <p:txBody>
          <a:bodyPr/>
          <a:lstStyle/>
          <a:p>
            <a:r>
              <a:rPr lang="en-US" dirty="0"/>
              <a:t>Dashboard</a:t>
            </a:r>
            <a:r>
              <a:rPr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AEF5A07-80F5-CCE2-B3A1-CC9E52BF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906"/>
            <a:ext cx="9144000" cy="5008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358CF-F954-9C12-9457-CB9AEA99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1194B-63C9-B7E5-8AC0-54D4466A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3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764343F1-C632-9553-D42E-ED9C2ED8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65313"/>
            <a:ext cx="9141713" cy="550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471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Global Education Insights</vt:lpstr>
      <vt:lpstr>Dataset</vt:lpstr>
      <vt:lpstr>Data Cleaning</vt:lpstr>
      <vt:lpstr>    Data Transformations </vt:lpstr>
      <vt:lpstr>Exploratory Data Analysis (EDA): Key Insights </vt:lpstr>
      <vt:lpstr>Tableau Visuals </vt:lpstr>
      <vt:lpstr>Dashboard 1 </vt:lpstr>
      <vt:lpstr>Dashboard 2</vt:lpstr>
      <vt:lpstr>Dashboard 3 </vt:lpstr>
      <vt:lpstr>Dashboard 4</vt:lpstr>
      <vt:lpstr>Findings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Faris</dc:creator>
  <cp:keywords/>
  <dc:description>generated using python-pptx</dc:description>
  <cp:lastModifiedBy>Faris Alaaeldin Elwi Abdelrazik ElHabashi</cp:lastModifiedBy>
  <cp:revision>2</cp:revision>
  <dcterms:created xsi:type="dcterms:W3CDTF">2013-01-27T09:14:16Z</dcterms:created>
  <dcterms:modified xsi:type="dcterms:W3CDTF">2025-06-22T16:53:28Z</dcterms:modified>
  <cp:category/>
</cp:coreProperties>
</file>