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1" r:id="rId14"/>
    <p:sldId id="273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SOLID Design Principles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GB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Enhancing Maintainability &amp; Scalability in Software Development</a:t>
            </a:r>
            <a:endParaRPr lang="en-GB" sz="2000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GB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Malak</a:t>
            </a:r>
            <a:r>
              <a:rPr lang="en-GB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2000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Abadi</a:t>
            </a:r>
            <a:r>
              <a:rPr lang="en-GB" sz="20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-Software Engineering-A</a:t>
            </a:r>
            <a:endParaRPr lang="en-GB" sz="20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311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LSP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Bad 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Code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Bird { void fly() {...} 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Penguin extends Bird {}  // Penguins can't fly, but inherit fly()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Clean code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interface Bird {}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interface 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FlyingBird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extends Bird { void fly(); 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Sparrow implements 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FlyingBird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{ void fly() {...} 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Penguin implements Bird { 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287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12" y="865200"/>
            <a:ext cx="10571998" cy="970450"/>
          </a:xfrm>
        </p:spPr>
        <p:txBody>
          <a:bodyPr/>
          <a:lstStyle/>
          <a:p>
            <a:r>
              <a:rPr lang="en-GB" sz="4800" dirty="0">
                <a:solidFill>
                  <a:schemeClr val="accent1">
                    <a:lumMod val="75000"/>
                  </a:schemeClr>
                </a:solidFill>
              </a:rPr>
              <a:t>Interface Segregation Principle (ISP)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8712" y="3440378"/>
            <a:ext cx="90109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A class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should not be forced to implement interfaces it does not use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Why?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Large interfaces force classes to implement methods they don’t need.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981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Bad code: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interface Worker {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    void work();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    void eat();  // Not all workers need this method (e.g., robots)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class Robot implements Worker {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    public void work() {...}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    public void eat() { throw new </a:t>
            </a:r>
            <a:r>
              <a:rPr lang="en-GB" sz="2200" dirty="0" err="1">
                <a:solidFill>
                  <a:schemeClr val="accent1">
                    <a:lumMod val="75000"/>
                  </a:schemeClr>
                </a:solidFill>
              </a:rPr>
              <a:t>UnsupportedOperationException</a:t>
            </a: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(); }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Clean code: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interface Workable { void work(); }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interface Eatable { void eat(); }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class Robot implements Workable { public void work() {...} }</a:t>
            </a:r>
          </a:p>
          <a:p>
            <a:pPr marL="0" indent="0">
              <a:buNone/>
            </a:pPr>
            <a:r>
              <a:rPr lang="en-GB" sz="2200" dirty="0">
                <a:solidFill>
                  <a:schemeClr val="accent1">
                    <a:lumMod val="75000"/>
                  </a:schemeClr>
                </a:solidFill>
              </a:rPr>
              <a:t>class Human implements Workable, Eatable { public void work() {...} public void eat() {...} }</a:t>
            </a:r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809519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0717" y="171768"/>
            <a:ext cx="3547533" cy="1618396"/>
          </a:xfrm>
        </p:spPr>
        <p:txBody>
          <a:bodyPr/>
          <a:lstStyle/>
          <a:p>
            <a: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Dependency Inversion Principle (DIP)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8330" y="615905"/>
            <a:ext cx="6252633" cy="5414963"/>
          </a:xfrm>
        </p:spPr>
        <p:txBody>
          <a:bodyPr>
            <a:normAutofit fontScale="55000" lnSpcReduction="20000"/>
          </a:bodyPr>
          <a:lstStyle/>
          <a:p>
            <a:r>
              <a:rPr lang="en-GB" sz="3600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Bad code:</a:t>
            </a:r>
          </a:p>
          <a:p>
            <a:pPr marL="0" indent="0">
              <a:buNone/>
            </a:pPr>
            <a:r>
              <a:rPr lang="en-GB" sz="2900" dirty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en-GB" sz="2900" dirty="0" err="1">
                <a:solidFill>
                  <a:schemeClr val="accent1">
                    <a:lumMod val="75000"/>
                  </a:schemeClr>
                </a:solidFill>
              </a:rPr>
              <a:t>LightBulb</a:t>
            </a:r>
            <a:r>
              <a:rPr lang="en-GB" sz="2900" dirty="0">
                <a:solidFill>
                  <a:schemeClr val="accent1">
                    <a:lumMod val="75000"/>
                  </a:schemeClr>
                </a:solidFill>
              </a:rPr>
              <a:t> {</a:t>
            </a:r>
          </a:p>
          <a:p>
            <a:pPr marL="0" indent="0">
              <a:buNone/>
            </a:pPr>
            <a:r>
              <a:rPr lang="en-GB" sz="2900" dirty="0">
                <a:solidFill>
                  <a:schemeClr val="accent1">
                    <a:lumMod val="75000"/>
                  </a:schemeClr>
                </a:solidFill>
              </a:rPr>
              <a:t>    void </a:t>
            </a:r>
            <a:r>
              <a:rPr lang="en-GB" sz="2900" dirty="0" err="1">
                <a:solidFill>
                  <a:schemeClr val="accent1">
                    <a:lumMod val="75000"/>
                  </a:schemeClr>
                </a:solidFill>
              </a:rPr>
              <a:t>turnOn</a:t>
            </a:r>
            <a:r>
              <a:rPr lang="en-GB" sz="2900" dirty="0">
                <a:solidFill>
                  <a:schemeClr val="accent1">
                    <a:lumMod val="75000"/>
                  </a:schemeClr>
                </a:solidFill>
              </a:rPr>
              <a:t>() {...}</a:t>
            </a:r>
          </a:p>
          <a:p>
            <a:pPr marL="0" indent="0">
              <a:buNone/>
            </a:pPr>
            <a:r>
              <a:rPr lang="en-GB" sz="29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GB" sz="2900" dirty="0">
                <a:solidFill>
                  <a:schemeClr val="accent1">
                    <a:lumMod val="75000"/>
                  </a:schemeClr>
                </a:solidFill>
              </a:rPr>
              <a:t>class Switch {</a:t>
            </a:r>
          </a:p>
          <a:p>
            <a:pPr marL="0" indent="0">
              <a:buNone/>
            </a:pPr>
            <a:r>
              <a:rPr lang="en-GB" sz="29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r>
              <a:rPr lang="en-GB" sz="2900" dirty="0" err="1">
                <a:solidFill>
                  <a:schemeClr val="accent1">
                    <a:lumMod val="75000"/>
                  </a:schemeClr>
                </a:solidFill>
              </a:rPr>
              <a:t>LightBulb</a:t>
            </a:r>
            <a:r>
              <a:rPr lang="en-GB" sz="2900" dirty="0">
                <a:solidFill>
                  <a:schemeClr val="accent1">
                    <a:lumMod val="75000"/>
                  </a:schemeClr>
                </a:solidFill>
              </a:rPr>
              <a:t> bulb = new </a:t>
            </a:r>
            <a:r>
              <a:rPr lang="en-GB" sz="2900" dirty="0" err="1">
                <a:solidFill>
                  <a:schemeClr val="accent1">
                    <a:lumMod val="75000"/>
                  </a:schemeClr>
                </a:solidFill>
              </a:rPr>
              <a:t>LightBulb</a:t>
            </a:r>
            <a:r>
              <a:rPr lang="en-GB" sz="2900" dirty="0">
                <a:solidFill>
                  <a:schemeClr val="accent1">
                    <a:lumMod val="75000"/>
                  </a:schemeClr>
                </a:solidFill>
              </a:rPr>
              <a:t>(); // Tight dependency</a:t>
            </a:r>
          </a:p>
          <a:p>
            <a:pPr marL="0" indent="0">
              <a:buNone/>
            </a:pPr>
            <a:r>
              <a:rPr lang="en-GB" sz="2900" dirty="0">
                <a:solidFill>
                  <a:schemeClr val="accent1">
                    <a:lumMod val="75000"/>
                  </a:schemeClr>
                </a:solidFill>
              </a:rPr>
              <a:t>    void operate() { </a:t>
            </a:r>
            <a:r>
              <a:rPr lang="en-GB" sz="2900" dirty="0" err="1">
                <a:solidFill>
                  <a:schemeClr val="accent1">
                    <a:lumMod val="75000"/>
                  </a:schemeClr>
                </a:solidFill>
              </a:rPr>
              <a:t>bulb.turnOn</a:t>
            </a:r>
            <a:r>
              <a:rPr lang="en-GB" sz="2900" dirty="0">
                <a:solidFill>
                  <a:schemeClr val="accent1">
                    <a:lumMod val="75000"/>
                  </a:schemeClr>
                </a:solidFill>
              </a:rPr>
              <a:t>(); }</a:t>
            </a:r>
          </a:p>
          <a:p>
            <a:pPr marL="0" indent="0">
              <a:buNone/>
            </a:pPr>
            <a:r>
              <a:rPr lang="en-GB" sz="2900" dirty="0" smtClean="0"/>
              <a:t>}</a:t>
            </a:r>
          </a:p>
          <a:p>
            <a:r>
              <a:rPr lang="en-GB" sz="3600" u="sng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Fixed code</a:t>
            </a:r>
            <a:r>
              <a:rPr lang="en-GB" sz="3600" dirty="0" smtClean="0"/>
              <a:t>: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interface Switchable { void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turnOn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(); }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class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LightBulb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implements Switchable { public void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turnOn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() {...} }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class Switch {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   Switchable device;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   Switch(Switchable device) {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this.device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= device; }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    void operate() { </a:t>
            </a:r>
            <a:r>
              <a:rPr lang="en-GB" sz="2400" dirty="0" err="1">
                <a:solidFill>
                  <a:schemeClr val="accent1">
                    <a:lumMod val="75000"/>
                  </a:schemeClr>
                </a:solidFill>
              </a:rPr>
              <a:t>device.turnOn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(); }</a:t>
            </a:r>
          </a:p>
          <a:p>
            <a:pPr marL="0" indent="0">
              <a:buNone/>
            </a:pPr>
            <a:r>
              <a:rPr lang="en-GB" sz="2400" dirty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endParaRPr lang="en-GB" sz="2400" dirty="0" smtClean="0"/>
          </a:p>
          <a:p>
            <a:endParaRPr lang="en-GB" sz="2400" dirty="0"/>
          </a:p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Definition</a:t>
            </a:r>
            <a:r>
              <a:rPr lang="en-US" altLang="en-US" sz="2000" b="1" dirty="0" smtClean="0">
                <a:latin typeface="Arial" panose="020B0604020202020204" pitchFamily="34" charset="0"/>
              </a:rPr>
              <a:t>:</a:t>
            </a:r>
            <a:r>
              <a:rPr lang="en-US" altLang="en-US" sz="2000" dirty="0" smtClean="0">
                <a:latin typeface="Arial" panose="020B0604020202020204" pitchFamily="34" charset="0"/>
              </a:rPr>
              <a:t> </a:t>
            </a:r>
            <a:r>
              <a:rPr lang="en-US" alt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High-level modules should not depend on low-level modules. Both should depend on abstractions.</a:t>
            </a:r>
            <a:r>
              <a:rPr lang="en-US" altLang="en-US" sz="20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Why</a:t>
            </a:r>
            <a:r>
              <a:rPr lang="en-US" alt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?</a:t>
            </a:r>
            <a:r>
              <a:rPr lang="en-US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Reduces tight coupling between classes.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</a:rPr>
              <a:t>Improves code flexibility and maintainability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785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9634" y="-509451"/>
            <a:ext cx="11033652" cy="2991394"/>
          </a:xfrm>
        </p:spPr>
        <p:txBody>
          <a:bodyPr/>
          <a:lstStyle/>
          <a:p>
            <a:r>
              <a:rPr lang="en-GB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SOLID Enhances Software Engineering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/>
            </a:r>
            <a:b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GB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600" b="1" dirty="0" smtClean="0">
                <a:solidFill>
                  <a:schemeClr val="accent1">
                    <a:lumMod val="75000"/>
                  </a:schemeClr>
                </a:solidFill>
              </a:rPr>
              <a:t>Improves </a:t>
            </a:r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Code Readability &amp; Maintainability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Reduces Bugs &amp; Makes Debugging Easier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Encourages Reusability &amp; Scalability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Promotes Better Collaboration in Teams</a:t>
            </a:r>
            <a:endParaRPr lang="en-GB" sz="36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1770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39" y="461432"/>
            <a:ext cx="10124698" cy="1884363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Real-World Example of SOLID Implementation</a:t>
            </a:r>
            <a:br>
              <a:rPr lang="en-GB" dirty="0">
                <a:solidFill>
                  <a:schemeClr val="accent1">
                    <a:lumMod val="75000"/>
                  </a:schemeClr>
                </a:solidFill>
              </a:rPr>
            </a:b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0" y="1964795"/>
            <a:ext cx="3857625" cy="3177878"/>
          </a:xfrm>
        </p:spPr>
      </p:pic>
      <p:sp>
        <p:nvSpPr>
          <p:cNvPr id="7" name="Rectangle 1"/>
          <p:cNvSpPr>
            <a:spLocks noGrp="1" noChangeArrowheads="1"/>
          </p:cNvSpPr>
          <p:nvPr>
            <p:ph sz="half" idx="1"/>
          </p:nvPr>
        </p:nvSpPr>
        <p:spPr bwMode="auto">
          <a:xfrm>
            <a:off x="219451" y="1901611"/>
            <a:ext cx="6433761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Scenario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A payment system that supports multiple payment methods (Credit Card, PayPal, Bitcoin).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Applying SOLID: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SRP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Separate classes for handling payments and storing transaction logs.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OCP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New payment methods can be added without modifying existing code.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LSP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All payment classes implement a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 Unicode MS"/>
              </a:rPr>
              <a:t>Payment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 interface without breaking code.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ISP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Clients use only the payment method interfaces they need.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DIP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High-level modules depend on abstractions, not specific payment types.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619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Conclusion 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8712" y="3440378"/>
            <a:ext cx="1039258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SOLID principles create scalable, maintainable, and robust software.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Following SOLID reduces technical debt and improves code quality.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Essential for modern software engineering practices.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59737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940526"/>
            <a:ext cx="3547533" cy="836023"/>
          </a:xfrm>
        </p:spPr>
        <p:txBody>
          <a:bodyPr/>
          <a:lstStyle/>
          <a:p>
            <a:r>
              <a:rPr lang="en-GB" sz="4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References</a:t>
            </a:r>
            <a:endParaRPr lang="en-GB" sz="4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3200" u="sng" dirty="0">
                <a:solidFill>
                  <a:schemeClr val="accent1">
                    <a:lumMod val="75000"/>
                  </a:schemeClr>
                </a:solidFill>
              </a:rPr>
              <a:t>Robert C. Martin, </a:t>
            </a:r>
            <a:r>
              <a:rPr lang="en-GB" sz="3200" i="1" u="sng" dirty="0">
                <a:solidFill>
                  <a:schemeClr val="accent1">
                    <a:lumMod val="75000"/>
                  </a:schemeClr>
                </a:solidFill>
              </a:rPr>
              <a:t>Clean </a:t>
            </a:r>
            <a:r>
              <a:rPr lang="en-GB" sz="3200" i="1" u="sng" dirty="0" smtClean="0">
                <a:solidFill>
                  <a:schemeClr val="accent1">
                    <a:lumMod val="75000"/>
                  </a:schemeClr>
                </a:solidFill>
              </a:rPr>
              <a:t>Code.</a:t>
            </a:r>
            <a:endParaRPr lang="en-GB" sz="32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954" y="-143691"/>
            <a:ext cx="7006046" cy="7955280"/>
          </a:xfrm>
        </p:spPr>
      </p:pic>
    </p:spTree>
    <p:extLst>
      <p:ext uri="{BB962C8B-B14F-4D97-AF65-F5344CB8AC3E}">
        <p14:creationId xmlns:p14="http://schemas.microsoft.com/office/powerpoint/2010/main" val="147397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/>
              <a:t> </a:t>
            </a:r>
            <a:r>
              <a:rPr lang="en-GB" b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b="0" dirty="0">
                <a:solidFill>
                  <a:schemeClr val="accent1">
                    <a:lumMod val="75000"/>
                  </a:schemeClr>
                </a:solidFill>
              </a:rPr>
              <a:t>five principles of Object-Oriented Design: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- Single-responsibility Principle</a:t>
            </a:r>
          </a:p>
          <a:p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- Open/Closed Principle</a:t>
            </a:r>
          </a:p>
          <a:p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- </a:t>
            </a:r>
            <a:r>
              <a:rPr lang="en-GB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Liskov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Substitution Principle</a:t>
            </a:r>
          </a:p>
          <a:p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- Interface Segregation Principle</a:t>
            </a:r>
          </a:p>
          <a:p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 - Dependency Inversion Principle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77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What is solid ?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5" r="16675"/>
          <a:stretch>
            <a:fillRect/>
          </a:stretch>
        </p:blipFill>
        <p:spPr/>
      </p:pic>
      <p:sp>
        <p:nvSpPr>
          <p:cNvPr id="6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0" y="2167117"/>
            <a:ext cx="6505302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 set of five principles for writing clean, scalable, and maintainable Object-Oriented code.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Introduced by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Robert C. Martin (Uncle Bob)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Helps developers avoid code rot, rigid designs, and tight coupling. </a:t>
            </a:r>
          </a:p>
        </p:txBody>
      </p:sp>
    </p:spTree>
    <p:extLst>
      <p:ext uri="{BB962C8B-B14F-4D97-AF65-F5344CB8AC3E}">
        <p14:creationId xmlns:p14="http://schemas.microsoft.com/office/powerpoint/2010/main" val="920940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Why is SOLID important?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Makes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software easier to understand, extend, and maintain.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Reduces bugs by ensuring better structure and separation of concerns.</a:t>
            </a:r>
          </a:p>
          <a:p>
            <a:pPr lvl="1"/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Promotes good coding practices and helps in large-scale software projects.</a:t>
            </a:r>
          </a:p>
          <a:p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64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Single Responsibility Principle (SRP)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3324" y="3206068"/>
            <a:ext cx="1069401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 class should be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open for extension but closed for modification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GB" sz="2000" dirty="0" smtClean="0">
                <a:solidFill>
                  <a:schemeClr val="accent1">
                    <a:lumMod val="75000"/>
                  </a:schemeClr>
                </a:solidFill>
              </a:rPr>
              <a:t>             -class 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should have only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one reason to change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. In other words, a class should do only </a:t>
            </a:r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one thing</a:t>
            </a:r>
            <a:r>
              <a:rPr lang="en-GB" sz="2000" dirty="0">
                <a:solidFill>
                  <a:schemeClr val="accent1">
                    <a:lumMod val="75000"/>
                  </a:schemeClr>
                </a:solidFill>
              </a:rPr>
              <a:t> and do it well."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Why?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New functionality can be added without modifying existing code, reducing risks of breaking existing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27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SRP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</a:t>
            </a:r>
            <a:r>
              <a:rPr lang="en-GB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ad code 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class Payment 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void </a:t>
            </a:r>
            <a:r>
              <a:rPr lang="en-GB" dirty="0" err="1">
                <a:solidFill>
                  <a:schemeClr val="accent1"/>
                </a:solidFill>
              </a:rPr>
              <a:t>processPayment</a:t>
            </a:r>
            <a:r>
              <a:rPr lang="en-GB" dirty="0">
                <a:solidFill>
                  <a:schemeClr val="accent1"/>
                </a:solidFill>
              </a:rPr>
              <a:t>(String type) 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if (</a:t>
            </a:r>
            <a:r>
              <a:rPr lang="en-GB" dirty="0" err="1">
                <a:solidFill>
                  <a:schemeClr val="accent1"/>
                </a:solidFill>
              </a:rPr>
              <a:t>type.equals</a:t>
            </a:r>
            <a:r>
              <a:rPr lang="en-GB" dirty="0">
                <a:solidFill>
                  <a:schemeClr val="accent1"/>
                </a:solidFill>
              </a:rPr>
              <a:t>("</a:t>
            </a:r>
            <a:r>
              <a:rPr lang="en-GB" dirty="0" err="1">
                <a:solidFill>
                  <a:schemeClr val="accent1"/>
                </a:solidFill>
              </a:rPr>
              <a:t>CreditCard</a:t>
            </a:r>
            <a:r>
              <a:rPr lang="en-GB" dirty="0">
                <a:solidFill>
                  <a:schemeClr val="accent1"/>
                </a:solidFill>
              </a:rPr>
              <a:t>")) {...}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    else if (</a:t>
            </a:r>
            <a:r>
              <a:rPr lang="en-GB" dirty="0" err="1">
                <a:solidFill>
                  <a:schemeClr val="accent1"/>
                </a:solidFill>
              </a:rPr>
              <a:t>type.equals</a:t>
            </a:r>
            <a:r>
              <a:rPr lang="en-GB" dirty="0">
                <a:solidFill>
                  <a:schemeClr val="accent1"/>
                </a:solidFill>
              </a:rPr>
              <a:t>("PayPal")) {...}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    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}</a:t>
            </a:r>
          </a:p>
          <a:p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Clean code </a:t>
            </a:r>
            <a:endParaRPr lang="en-GB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interface Payment { void </a:t>
            </a:r>
            <a:r>
              <a:rPr lang="en-GB" dirty="0" err="1">
                <a:solidFill>
                  <a:schemeClr val="accent1"/>
                </a:solidFill>
              </a:rPr>
              <a:t>processPayment</a:t>
            </a:r>
            <a:r>
              <a:rPr lang="en-GB" dirty="0">
                <a:solidFill>
                  <a:schemeClr val="accent1"/>
                </a:solidFill>
              </a:rPr>
              <a:t>(); 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class </a:t>
            </a:r>
            <a:r>
              <a:rPr lang="en-GB" dirty="0" err="1">
                <a:solidFill>
                  <a:schemeClr val="accent1"/>
                </a:solidFill>
              </a:rPr>
              <a:t>CreditCardPayment</a:t>
            </a:r>
            <a:r>
              <a:rPr lang="en-GB" dirty="0">
                <a:solidFill>
                  <a:schemeClr val="accent1"/>
                </a:solidFill>
              </a:rPr>
              <a:t> implements Payment { void </a:t>
            </a:r>
            <a:r>
              <a:rPr lang="en-GB" dirty="0" err="1">
                <a:solidFill>
                  <a:schemeClr val="accent1"/>
                </a:solidFill>
              </a:rPr>
              <a:t>processPayment</a:t>
            </a:r>
            <a:r>
              <a:rPr lang="en-GB" dirty="0">
                <a:solidFill>
                  <a:schemeClr val="accent1"/>
                </a:solidFill>
              </a:rPr>
              <a:t>() {...} 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/>
                </a:solidFill>
              </a:rPr>
              <a:t>class </a:t>
            </a:r>
            <a:r>
              <a:rPr lang="en-GB" dirty="0" err="1">
                <a:solidFill>
                  <a:schemeClr val="accent1"/>
                </a:solidFill>
              </a:rPr>
              <a:t>PayPalPayment</a:t>
            </a:r>
            <a:r>
              <a:rPr lang="en-GB" dirty="0">
                <a:solidFill>
                  <a:schemeClr val="accent1"/>
                </a:solidFill>
              </a:rPr>
              <a:t> implements Payment { void </a:t>
            </a:r>
            <a:r>
              <a:rPr lang="en-GB" dirty="0" err="1">
                <a:solidFill>
                  <a:schemeClr val="accent1"/>
                </a:solidFill>
              </a:rPr>
              <a:t>processPayment</a:t>
            </a:r>
            <a:r>
              <a:rPr lang="en-GB" dirty="0">
                <a:solidFill>
                  <a:schemeClr val="accent1"/>
                </a:solidFill>
              </a:rPr>
              <a:t>() {...} 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5567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739" y="447188"/>
            <a:ext cx="10571998" cy="970450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Open/Closed Principle (OCP)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Definition</a:t>
            </a:r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: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A class should be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open for extension but closed for modification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en-GB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Why?</a:t>
            </a:r>
            <a:r>
              <a:rPr lang="en-GB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New functionality can be added without modifying existing code, reducing risks of breaking existing features.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090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6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OCP</a:t>
            </a:r>
            <a:endParaRPr lang="en-GB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Bad code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Payment 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void 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processPayment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(String type) {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if (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type.equals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("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CreditCard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")) {...}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    else if (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type.equals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("PayPal")) {...}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}</a:t>
            </a:r>
          </a:p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Clean code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interface 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Payment { void 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processPayment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 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CreditCardPayment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implements Payment { void 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processPayment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{...} }</a:t>
            </a:r>
          </a:p>
          <a:p>
            <a:pPr marL="0" indent="0">
              <a:buNone/>
            </a:pP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 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PayPalPayment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implements Payment { void </a:t>
            </a:r>
            <a:r>
              <a:rPr lang="en-GB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processPayment</a:t>
            </a:r>
            <a:r>
              <a:rPr lang="en-GB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{...} }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089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58395" cy="1538366"/>
          </a:xfrm>
        </p:spPr>
        <p:txBody>
          <a:bodyPr/>
          <a:lstStyle/>
          <a:p>
            <a:r>
              <a:rPr lang="en-GB" sz="6000" dirty="0" err="1">
                <a:solidFill>
                  <a:schemeClr val="accent1">
                    <a:lumMod val="75000"/>
                  </a:schemeClr>
                </a:solidFill>
              </a:rPr>
              <a:t>Liskov</a:t>
            </a:r>
            <a:r>
              <a:rPr lang="en-GB" sz="6000" dirty="0">
                <a:solidFill>
                  <a:schemeClr val="accent1">
                    <a:lumMod val="75000"/>
                  </a:schemeClr>
                </a:solidFill>
              </a:rPr>
              <a:t> Substitution Principle (LSP)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8712" y="3440378"/>
            <a:ext cx="105496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Subclasses should be substitutable for their base class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without breaking functionality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Why?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Ensures that derived classes don’t alter expected behavior of the base class.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531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522</TotalTime>
  <Words>815</Words>
  <Application>Microsoft Office PowerPoint</Application>
  <PresentationFormat>Widescreen</PresentationFormat>
  <Paragraphs>127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Century Gothic</vt:lpstr>
      <vt:lpstr>Wingdings 2</vt:lpstr>
      <vt:lpstr>Quotable</vt:lpstr>
      <vt:lpstr>SOLID Design Principles</vt:lpstr>
      <vt:lpstr>  five principles of Object-Oriented Design:</vt:lpstr>
      <vt:lpstr>What is solid ?</vt:lpstr>
      <vt:lpstr>Why is SOLID important? </vt:lpstr>
      <vt:lpstr>Single Responsibility Principle (SRP)</vt:lpstr>
      <vt:lpstr>SRP</vt:lpstr>
      <vt:lpstr>Open/Closed Principle (OCP) </vt:lpstr>
      <vt:lpstr>OCP</vt:lpstr>
      <vt:lpstr>Liskov Substitution Principle (LSP)</vt:lpstr>
      <vt:lpstr>LSP</vt:lpstr>
      <vt:lpstr>Interface Segregation Principle (ISP)</vt:lpstr>
      <vt:lpstr>ISP</vt:lpstr>
      <vt:lpstr>Dependency Inversion Principle (DIP)</vt:lpstr>
      <vt:lpstr>How SOLID Enhances Software Engineering </vt:lpstr>
      <vt:lpstr>Real-World Example of SOLID Implementation </vt:lpstr>
      <vt:lpstr>Conclusion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Design Principles</dc:title>
  <dc:creator>User</dc:creator>
  <cp:lastModifiedBy>User</cp:lastModifiedBy>
  <cp:revision>21</cp:revision>
  <dcterms:created xsi:type="dcterms:W3CDTF">2025-03-16T21:18:22Z</dcterms:created>
  <dcterms:modified xsi:type="dcterms:W3CDTF">2025-03-25T15:03:10Z</dcterms:modified>
</cp:coreProperties>
</file>