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73" r:id="rId3"/>
    <p:sldId id="263" r:id="rId4"/>
    <p:sldId id="259" r:id="rId5"/>
    <p:sldId id="265" r:id="rId6"/>
    <p:sldId id="274" r:id="rId7"/>
    <p:sldId id="297" r:id="rId8"/>
    <p:sldId id="298" r:id="rId9"/>
    <p:sldId id="299" r:id="rId10"/>
    <p:sldId id="300" r:id="rId11"/>
    <p:sldId id="269" r:id="rId12"/>
    <p:sldId id="276" r:id="rId13"/>
    <p:sldId id="302" r:id="rId14"/>
    <p:sldId id="261" r:id="rId15"/>
    <p:sldId id="301" r:id="rId16"/>
    <p:sldId id="275" r:id="rId17"/>
    <p:sldId id="303" r:id="rId18"/>
    <p:sldId id="307" r:id="rId19"/>
    <p:sldId id="306" r:id="rId20"/>
    <p:sldId id="272" r:id="rId21"/>
    <p:sldId id="304" r:id="rId22"/>
    <p:sldId id="262" r:id="rId23"/>
    <p:sldId id="305" r:id="rId24"/>
    <p:sldId id="257" r:id="rId25"/>
    <p:sldId id="278" r:id="rId26"/>
  </p:sldIdLst>
  <p:sldSz cx="9144000" cy="5143500" type="screen16x9"/>
  <p:notesSz cx="6858000" cy="9144000"/>
  <p:embeddedFontLst>
    <p:embeddedFont>
      <p:font typeface="Advent Pro SemiBold" panose="020B0604020202020204" charset="0"/>
      <p:regular r:id="rId28"/>
      <p:bold r:id="rId29"/>
      <p:italic r:id="rId30"/>
      <p:boldItalic r:id="rId31"/>
    </p:embeddedFont>
    <p:embeddedFont>
      <p:font typeface="Fira Sans Condensed Medium" panose="020B0603050000020004" pitchFamily="34" charset="0"/>
      <p:regular r:id="rId32"/>
      <p:bold r:id="rId33"/>
      <p:italic r:id="rId34"/>
      <p:boldItalic r:id="rId35"/>
    </p:embeddedFont>
    <p:embeddedFont>
      <p:font typeface="Fira Sans Extra Condensed Medium" panose="020B0604020202020204" charset="0"/>
      <p:regular r:id="rId36"/>
      <p:bold r:id="rId37"/>
      <p:italic r:id="rId38"/>
      <p:boldItalic r:id="rId39"/>
    </p:embeddedFont>
    <p:embeddedFont>
      <p:font typeface="Livvic Light" pitchFamily="2" charset="0"/>
      <p:regular r:id="rId40"/>
      <p:italic r:id="rId41"/>
    </p:embeddedFont>
    <p:embeddedFont>
      <p:font typeface="Maven Pro" panose="020B0604020202020204" charset="0"/>
      <p:regular r:id="rId42"/>
      <p:bold r:id="rId43"/>
    </p:embeddedFont>
    <p:embeddedFont>
      <p:font typeface="Nunito Light" pitchFamily="2" charset="0"/>
      <p:regular r:id="rId44"/>
      <p:italic r:id="rId45"/>
    </p:embeddedFont>
    <p:embeddedFont>
      <p:font typeface="Share Tech"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CC"/>
    <a:srgbClr val="0000FF"/>
    <a:srgbClr val="002845"/>
    <a:srgbClr val="FF9973"/>
    <a:srgbClr val="B9F3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5573D7-ABFB-4B5E-BEFD-F5624A7A8333}">
  <a:tblStyle styleId="{255573D7-ABFB-4B5E-BEFD-F5624A7A83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78" autoAdjust="0"/>
  </p:normalViewPr>
  <p:slideViewPr>
    <p:cSldViewPr snapToGrid="0">
      <p:cViewPr varScale="1">
        <p:scale>
          <a:sx n="107" d="100"/>
          <a:sy n="107" d="100"/>
        </p:scale>
        <p:origin x="821" y="106"/>
      </p:cViewPr>
      <p:guideLst/>
    </p:cSldViewPr>
  </p:slideViewPr>
  <p:outlineViewPr>
    <p:cViewPr>
      <p:scale>
        <a:sx n="33" d="100"/>
        <a:sy n="33" d="100"/>
      </p:scale>
      <p:origin x="0" y="-74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B906D-8C4C-4B53-9346-A237393FF214}"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C612493E-0499-4C68-9BC8-B18059D5AC4E}">
      <dgm:prSet/>
      <dgm:spPr/>
      <dgm:t>
        <a:bodyPr/>
        <a:lstStyle/>
        <a:p>
          <a:r>
            <a:rPr lang="en-US" b="0" i="0"/>
            <a:t>The live video feed will be displayed on the screen, showing the signer performing various sign language gestures.</a:t>
          </a:r>
          <a:endParaRPr lang="en-US"/>
        </a:p>
      </dgm:t>
    </dgm:pt>
    <dgm:pt modelId="{A0196BF0-F8B9-4132-B7DF-EE71086D7781}" type="parTrans" cxnId="{D49CACA0-42A8-408C-8CE4-AD6360D25507}">
      <dgm:prSet/>
      <dgm:spPr/>
      <dgm:t>
        <a:bodyPr/>
        <a:lstStyle/>
        <a:p>
          <a:endParaRPr lang="en-US"/>
        </a:p>
      </dgm:t>
    </dgm:pt>
    <dgm:pt modelId="{4B682BAB-A722-43D4-BFD0-9C0DD850FBA9}" type="sibTrans" cxnId="{D49CACA0-42A8-408C-8CE4-AD6360D25507}">
      <dgm:prSet/>
      <dgm:spPr/>
      <dgm:t>
        <a:bodyPr/>
        <a:lstStyle/>
        <a:p>
          <a:endParaRPr lang="en-US"/>
        </a:p>
      </dgm:t>
    </dgm:pt>
    <dgm:pt modelId="{BDACB1E2-9CEA-434F-8987-5D7711879615}" type="pres">
      <dgm:prSet presAssocID="{FAAB906D-8C4C-4B53-9346-A237393FF214}" presName="linear" presStyleCnt="0">
        <dgm:presLayoutVars>
          <dgm:animLvl val="lvl"/>
          <dgm:resizeHandles val="exact"/>
        </dgm:presLayoutVars>
      </dgm:prSet>
      <dgm:spPr/>
    </dgm:pt>
    <dgm:pt modelId="{2217B6EE-826A-4F27-9B34-EECE10B0C9C8}" type="pres">
      <dgm:prSet presAssocID="{C612493E-0499-4C68-9BC8-B18059D5AC4E}" presName="parentText" presStyleLbl="node1" presStyleIdx="0" presStyleCnt="1" custLinFactNeighborX="-1122" custLinFactNeighborY="7156">
        <dgm:presLayoutVars>
          <dgm:chMax val="0"/>
          <dgm:bulletEnabled val="1"/>
        </dgm:presLayoutVars>
      </dgm:prSet>
      <dgm:spPr/>
    </dgm:pt>
  </dgm:ptLst>
  <dgm:cxnLst>
    <dgm:cxn modelId="{8C098685-675E-43F7-8E0D-1B7CE7F7D813}" type="presOf" srcId="{C612493E-0499-4C68-9BC8-B18059D5AC4E}" destId="{2217B6EE-826A-4F27-9B34-EECE10B0C9C8}" srcOrd="0" destOrd="0" presId="urn:microsoft.com/office/officeart/2005/8/layout/vList2"/>
    <dgm:cxn modelId="{D49CACA0-42A8-408C-8CE4-AD6360D25507}" srcId="{FAAB906D-8C4C-4B53-9346-A237393FF214}" destId="{C612493E-0499-4C68-9BC8-B18059D5AC4E}" srcOrd="0" destOrd="0" parTransId="{A0196BF0-F8B9-4132-B7DF-EE71086D7781}" sibTransId="{4B682BAB-A722-43D4-BFD0-9C0DD850FBA9}"/>
    <dgm:cxn modelId="{CAD9C5CF-4A10-4DDE-AABF-D44184D18FD5}" type="presOf" srcId="{FAAB906D-8C4C-4B53-9346-A237393FF214}" destId="{BDACB1E2-9CEA-434F-8987-5D7711879615}" srcOrd="0" destOrd="0" presId="urn:microsoft.com/office/officeart/2005/8/layout/vList2"/>
    <dgm:cxn modelId="{CC55A175-2E2E-437B-B65E-2734EC1324BB}" type="presParOf" srcId="{BDACB1E2-9CEA-434F-8987-5D7711879615}" destId="{2217B6EE-826A-4F27-9B34-EECE10B0C9C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78B352-DB9F-47E7-9C92-50DF948C6007}"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817DB448-FEEB-47FA-8E3E-DCF54B83DCDC}">
      <dgm:prSet/>
      <dgm:spPr/>
      <dgm:t>
        <a:bodyPr/>
        <a:lstStyle/>
        <a:p>
          <a:r>
            <a:rPr lang="en-US" b="0" i="0" dirty="0"/>
            <a:t>The recognized sign language gestures will be displayed on the screen, either as text annotations or as spoken language output, depending on the system's configuration.</a:t>
          </a:r>
          <a:endParaRPr lang="en-US" dirty="0"/>
        </a:p>
      </dgm:t>
    </dgm:pt>
    <dgm:pt modelId="{03722265-7B4B-49E3-B104-6F31D97A6933}" type="parTrans" cxnId="{763CD357-08F5-4810-AF30-2C3CA2110092}">
      <dgm:prSet/>
      <dgm:spPr/>
      <dgm:t>
        <a:bodyPr/>
        <a:lstStyle/>
        <a:p>
          <a:endParaRPr lang="en-US"/>
        </a:p>
      </dgm:t>
    </dgm:pt>
    <dgm:pt modelId="{A568F708-9679-4CE0-8BEB-6BFB383C36B5}" type="sibTrans" cxnId="{763CD357-08F5-4810-AF30-2C3CA2110092}">
      <dgm:prSet/>
      <dgm:spPr/>
      <dgm:t>
        <a:bodyPr/>
        <a:lstStyle/>
        <a:p>
          <a:endParaRPr lang="en-US"/>
        </a:p>
      </dgm:t>
    </dgm:pt>
    <dgm:pt modelId="{3E5821C1-2604-44BD-A732-54E068427DE3}" type="pres">
      <dgm:prSet presAssocID="{AF78B352-DB9F-47E7-9C92-50DF948C6007}" presName="linear" presStyleCnt="0">
        <dgm:presLayoutVars>
          <dgm:animLvl val="lvl"/>
          <dgm:resizeHandles val="exact"/>
        </dgm:presLayoutVars>
      </dgm:prSet>
      <dgm:spPr/>
    </dgm:pt>
    <dgm:pt modelId="{C0633F6C-3850-41DB-B0CA-7CBEAB6A2B70}" type="pres">
      <dgm:prSet presAssocID="{817DB448-FEEB-47FA-8E3E-DCF54B83DCDC}" presName="parentText" presStyleLbl="node1" presStyleIdx="0" presStyleCnt="1" custScaleY="135721">
        <dgm:presLayoutVars>
          <dgm:chMax val="0"/>
          <dgm:bulletEnabled val="1"/>
        </dgm:presLayoutVars>
      </dgm:prSet>
      <dgm:spPr/>
    </dgm:pt>
  </dgm:ptLst>
  <dgm:cxnLst>
    <dgm:cxn modelId="{763CD357-08F5-4810-AF30-2C3CA2110092}" srcId="{AF78B352-DB9F-47E7-9C92-50DF948C6007}" destId="{817DB448-FEEB-47FA-8E3E-DCF54B83DCDC}" srcOrd="0" destOrd="0" parTransId="{03722265-7B4B-49E3-B104-6F31D97A6933}" sibTransId="{A568F708-9679-4CE0-8BEB-6BFB383C36B5}"/>
    <dgm:cxn modelId="{91B6ECA9-9B0E-485E-982A-5AC4D18891E2}" type="presOf" srcId="{817DB448-FEEB-47FA-8E3E-DCF54B83DCDC}" destId="{C0633F6C-3850-41DB-B0CA-7CBEAB6A2B70}" srcOrd="0" destOrd="0" presId="urn:microsoft.com/office/officeart/2005/8/layout/vList2"/>
    <dgm:cxn modelId="{D1577DD0-485F-4688-8E7C-DAC62E9199EC}" type="presOf" srcId="{AF78B352-DB9F-47E7-9C92-50DF948C6007}" destId="{3E5821C1-2604-44BD-A732-54E068427DE3}" srcOrd="0" destOrd="0" presId="urn:microsoft.com/office/officeart/2005/8/layout/vList2"/>
    <dgm:cxn modelId="{49E88D7F-CED8-4132-AFB5-7ED0697983F1}" type="presParOf" srcId="{3E5821C1-2604-44BD-A732-54E068427DE3}" destId="{C0633F6C-3850-41DB-B0CA-7CBEAB6A2B7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80BBD2-5D27-4346-AAD5-4B8C895DC703}" type="doc">
      <dgm:prSet loTypeId="urn:microsoft.com/office/officeart/2005/8/layout/vList2" loCatId="list" qsTypeId="urn:microsoft.com/office/officeart/2005/8/quickstyle/simple1" qsCatId="simple" csTypeId="urn:microsoft.com/office/officeart/2005/8/colors/accent4_1" csCatId="accent4" phldr="1"/>
      <dgm:spPr/>
      <dgm:t>
        <a:bodyPr/>
        <a:lstStyle/>
        <a:p>
          <a:endParaRPr lang="en-US"/>
        </a:p>
      </dgm:t>
    </dgm:pt>
    <dgm:pt modelId="{A84DDB78-46CE-499C-B6C1-4D64A156E4CA}">
      <dgm:prSet/>
      <dgm:spPr/>
      <dgm:t>
        <a:bodyPr/>
        <a:lstStyle/>
        <a:p>
          <a:r>
            <a:rPr lang="en-US" b="0" i="0" dirty="0"/>
            <a:t>As the signer performs each gesture, the sign language recognition system will analyze the video frames in real-time, extracting relevant features and classifying the gestures.</a:t>
          </a:r>
          <a:endParaRPr lang="en-US" dirty="0"/>
        </a:p>
      </dgm:t>
    </dgm:pt>
    <dgm:pt modelId="{5BDD32D4-1ACC-4B36-B756-E937319A78DA}" type="parTrans" cxnId="{41706172-1B4F-4CE7-8281-FECC26D029A5}">
      <dgm:prSet/>
      <dgm:spPr/>
      <dgm:t>
        <a:bodyPr/>
        <a:lstStyle/>
        <a:p>
          <a:endParaRPr lang="en-US"/>
        </a:p>
      </dgm:t>
    </dgm:pt>
    <dgm:pt modelId="{1A63373C-5C05-4E30-BEDF-382A4D3F5B1F}" type="sibTrans" cxnId="{41706172-1B4F-4CE7-8281-FECC26D029A5}">
      <dgm:prSet/>
      <dgm:spPr/>
      <dgm:t>
        <a:bodyPr/>
        <a:lstStyle/>
        <a:p>
          <a:endParaRPr lang="en-US"/>
        </a:p>
      </dgm:t>
    </dgm:pt>
    <dgm:pt modelId="{39E4BCA0-32E4-43BD-86CB-E8A9C99D47F5}" type="pres">
      <dgm:prSet presAssocID="{1480BBD2-5D27-4346-AAD5-4B8C895DC703}" presName="linear" presStyleCnt="0">
        <dgm:presLayoutVars>
          <dgm:animLvl val="lvl"/>
          <dgm:resizeHandles val="exact"/>
        </dgm:presLayoutVars>
      </dgm:prSet>
      <dgm:spPr/>
    </dgm:pt>
    <dgm:pt modelId="{436265E1-A532-4C58-A50F-30E3732E111F}" type="pres">
      <dgm:prSet presAssocID="{A84DDB78-46CE-499C-B6C1-4D64A156E4CA}" presName="parentText" presStyleLbl="node1" presStyleIdx="0" presStyleCnt="1" custScaleY="112454" custLinFactNeighborX="-177" custLinFactNeighborY="3835">
        <dgm:presLayoutVars>
          <dgm:chMax val="0"/>
          <dgm:bulletEnabled val="1"/>
        </dgm:presLayoutVars>
      </dgm:prSet>
      <dgm:spPr/>
    </dgm:pt>
  </dgm:ptLst>
  <dgm:cxnLst>
    <dgm:cxn modelId="{5696CF39-94A3-4065-8B5C-372D33ABA7E6}" type="presOf" srcId="{A84DDB78-46CE-499C-B6C1-4D64A156E4CA}" destId="{436265E1-A532-4C58-A50F-30E3732E111F}" srcOrd="0" destOrd="0" presId="urn:microsoft.com/office/officeart/2005/8/layout/vList2"/>
    <dgm:cxn modelId="{41706172-1B4F-4CE7-8281-FECC26D029A5}" srcId="{1480BBD2-5D27-4346-AAD5-4B8C895DC703}" destId="{A84DDB78-46CE-499C-B6C1-4D64A156E4CA}" srcOrd="0" destOrd="0" parTransId="{5BDD32D4-1ACC-4B36-B756-E937319A78DA}" sibTransId="{1A63373C-5C05-4E30-BEDF-382A4D3F5B1F}"/>
    <dgm:cxn modelId="{0480E6D0-FF93-46F1-BD44-9A6A8450C390}" type="presOf" srcId="{1480BBD2-5D27-4346-AAD5-4B8C895DC703}" destId="{39E4BCA0-32E4-43BD-86CB-E8A9C99D47F5}" srcOrd="0" destOrd="0" presId="urn:microsoft.com/office/officeart/2005/8/layout/vList2"/>
    <dgm:cxn modelId="{C0A0E9D6-3E9B-4CD6-8529-16A04C26BC7E}" type="presParOf" srcId="{39E4BCA0-32E4-43BD-86CB-E8A9C99D47F5}" destId="{436265E1-A532-4C58-A50F-30E3732E111F}"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43D1DC-F81A-49B0-9DBE-E92A60C844A0}"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FC74240-8F17-401E-A8C9-46689CA64F01}">
      <dgm:prSet/>
      <dgm:spPr/>
      <dgm:t>
        <a:bodyPr/>
        <a:lstStyle/>
        <a:p>
          <a:r>
            <a:rPr lang="en-US" b="0" i="0" dirty="0"/>
            <a:t>Interaction with the system by performing their own sign language gestures and observing how the system interprets and translates them in real-time.</a:t>
          </a:r>
          <a:endParaRPr lang="en-US" dirty="0"/>
        </a:p>
      </dgm:t>
    </dgm:pt>
    <dgm:pt modelId="{AB0733B8-FE4C-403C-8513-EB3C1D9349B2}" type="parTrans" cxnId="{E7A56551-51C1-4E90-AEBE-3D78F10C6890}">
      <dgm:prSet/>
      <dgm:spPr/>
      <dgm:t>
        <a:bodyPr/>
        <a:lstStyle/>
        <a:p>
          <a:endParaRPr lang="en-US"/>
        </a:p>
      </dgm:t>
    </dgm:pt>
    <dgm:pt modelId="{80F68F82-57D3-48AE-8A85-441DC5E54879}" type="sibTrans" cxnId="{E7A56551-51C1-4E90-AEBE-3D78F10C6890}">
      <dgm:prSet/>
      <dgm:spPr/>
      <dgm:t>
        <a:bodyPr/>
        <a:lstStyle/>
        <a:p>
          <a:endParaRPr lang="en-US"/>
        </a:p>
      </dgm:t>
    </dgm:pt>
    <dgm:pt modelId="{91DEBC8E-AF0B-47D9-9271-EE09E4C3F134}" type="pres">
      <dgm:prSet presAssocID="{E843D1DC-F81A-49B0-9DBE-E92A60C844A0}" presName="linear" presStyleCnt="0">
        <dgm:presLayoutVars>
          <dgm:animLvl val="lvl"/>
          <dgm:resizeHandles val="exact"/>
        </dgm:presLayoutVars>
      </dgm:prSet>
      <dgm:spPr/>
    </dgm:pt>
    <dgm:pt modelId="{C2773300-0107-450A-87E6-E31D0CB9A5F3}" type="pres">
      <dgm:prSet presAssocID="{0FC74240-8F17-401E-A8C9-46689CA64F01}" presName="parentText" presStyleLbl="node1" presStyleIdx="0" presStyleCnt="1" custScaleY="121670" custLinFactNeighborX="-167">
        <dgm:presLayoutVars>
          <dgm:chMax val="0"/>
          <dgm:bulletEnabled val="1"/>
        </dgm:presLayoutVars>
      </dgm:prSet>
      <dgm:spPr/>
    </dgm:pt>
  </dgm:ptLst>
  <dgm:cxnLst>
    <dgm:cxn modelId="{0B3E5A32-4C14-400B-9FAF-851DAB9E74D2}" type="presOf" srcId="{0FC74240-8F17-401E-A8C9-46689CA64F01}" destId="{C2773300-0107-450A-87E6-E31D0CB9A5F3}" srcOrd="0" destOrd="0" presId="urn:microsoft.com/office/officeart/2005/8/layout/vList2"/>
    <dgm:cxn modelId="{E7A56551-51C1-4E90-AEBE-3D78F10C6890}" srcId="{E843D1DC-F81A-49B0-9DBE-E92A60C844A0}" destId="{0FC74240-8F17-401E-A8C9-46689CA64F01}" srcOrd="0" destOrd="0" parTransId="{AB0733B8-FE4C-403C-8513-EB3C1D9349B2}" sibTransId="{80F68F82-57D3-48AE-8A85-441DC5E54879}"/>
    <dgm:cxn modelId="{E2AD688B-41F5-438F-A065-27ECC92E4321}" type="presOf" srcId="{E843D1DC-F81A-49B0-9DBE-E92A60C844A0}" destId="{91DEBC8E-AF0B-47D9-9271-EE09E4C3F134}" srcOrd="0" destOrd="0" presId="urn:microsoft.com/office/officeart/2005/8/layout/vList2"/>
    <dgm:cxn modelId="{C1B76252-03D7-41A4-852A-02F605194877}" type="presParOf" srcId="{91DEBC8E-AF0B-47D9-9271-EE09E4C3F134}" destId="{C2773300-0107-450A-87E6-E31D0CB9A5F3}"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7B6EE-826A-4F27-9B34-EECE10B0C9C8}">
      <dsp:nvSpPr>
        <dsp:cNvPr id="0" name=""/>
        <dsp:cNvSpPr/>
      </dsp:nvSpPr>
      <dsp:spPr>
        <a:xfrm>
          <a:off x="0" y="96776"/>
          <a:ext cx="2697940" cy="5265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The live video feed will be displayed on the screen, showing the signer performing various sign language gestures.</a:t>
          </a:r>
          <a:endParaRPr lang="en-US" sz="1000" kern="1200"/>
        </a:p>
      </dsp:txBody>
      <dsp:txXfrm>
        <a:off x="25702" y="122478"/>
        <a:ext cx="2646536" cy="475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33F6C-3850-41DB-B0CA-7CBEAB6A2B70}">
      <dsp:nvSpPr>
        <dsp:cNvPr id="0" name=""/>
        <dsp:cNvSpPr/>
      </dsp:nvSpPr>
      <dsp:spPr>
        <a:xfrm>
          <a:off x="0" y="121768"/>
          <a:ext cx="3088938" cy="643113"/>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dirty="0"/>
            <a:t>The recognized sign language gestures will be displayed on the screen, either as text annotations or as spoken language output, depending on the system's configuration.</a:t>
          </a:r>
          <a:endParaRPr lang="en-US" sz="900" kern="1200" dirty="0"/>
        </a:p>
      </dsp:txBody>
      <dsp:txXfrm>
        <a:off x="31394" y="153162"/>
        <a:ext cx="3026150" cy="580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265E1-A532-4C58-A50F-30E3732E111F}">
      <dsp:nvSpPr>
        <dsp:cNvPr id="0" name=""/>
        <dsp:cNvSpPr/>
      </dsp:nvSpPr>
      <dsp:spPr>
        <a:xfrm>
          <a:off x="0" y="56222"/>
          <a:ext cx="3032896" cy="76311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a:t>As the signer performs each gesture, the sign language recognition system will analyze the video frames in real-time, extracting relevant features and classifying the gestures.</a:t>
          </a:r>
          <a:endParaRPr lang="en-US" sz="1000" kern="1200" dirty="0"/>
        </a:p>
      </dsp:txBody>
      <dsp:txXfrm>
        <a:off x="37252" y="93474"/>
        <a:ext cx="2958392" cy="6886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73300-0107-450A-87E6-E31D0CB9A5F3}">
      <dsp:nvSpPr>
        <dsp:cNvPr id="0" name=""/>
        <dsp:cNvSpPr/>
      </dsp:nvSpPr>
      <dsp:spPr>
        <a:xfrm>
          <a:off x="0" y="38949"/>
          <a:ext cx="3223409" cy="64059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a:t>Interaction with the system by performing their own sign language gestures and observing how the system interprets and translates them in real-time.</a:t>
          </a:r>
          <a:endParaRPr lang="en-US" sz="1000" kern="1200" dirty="0"/>
        </a:p>
      </dsp:txBody>
      <dsp:txXfrm>
        <a:off x="31271" y="70220"/>
        <a:ext cx="3160867" cy="578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850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401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719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05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96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34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36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90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91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50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6" name="Google Shape;356;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7" name="Google Shape;357;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8" name="Google Shape;358;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9" name="Google Shape;359;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0" name="Google Shape;360;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1" name="Google Shape;361;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2" name="Google Shape;362;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3" name="Google Shape;363;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4" name="Google Shape;364;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6" name="Google Shape;376;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7" name="Google Shape;377;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4"/>
        <p:cNvGrpSpPr/>
        <p:nvPr/>
      </p:nvGrpSpPr>
      <p:grpSpPr>
        <a:xfrm>
          <a:off x="0" y="0"/>
          <a:ext cx="0" cy="0"/>
          <a:chOff x="0" y="0"/>
          <a:chExt cx="0" cy="0"/>
        </a:xfrm>
      </p:grpSpPr>
      <p:sp>
        <p:nvSpPr>
          <p:cNvPr id="295" name="Google Shape;295;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5" name="Google Shape;305;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6" name="Google Shape;306;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7" name="Google Shape;307;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8" name="Google Shape;308;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9" name="Google Shape;309;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0" name="Google Shape;310;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0.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5506827" y="3675569"/>
            <a:ext cx="3294650" cy="16195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r>
              <a:rPr lang="en-US" sz="1600" dirty="0">
                <a:solidFill>
                  <a:schemeClr val="accent5"/>
                </a:solidFill>
              </a:rPr>
              <a:t>PRESENTED BY:</a:t>
            </a:r>
          </a:p>
          <a:p>
            <a:pPr marL="0" lvl="0" indent="0" algn="ctr" rtl="0">
              <a:spcBef>
                <a:spcPts val="0"/>
              </a:spcBef>
              <a:spcAft>
                <a:spcPts val="0"/>
              </a:spcAft>
              <a:buNone/>
            </a:pPr>
            <a:r>
              <a:rPr lang="en-US" dirty="0"/>
              <a:t> </a:t>
            </a:r>
            <a:r>
              <a:rPr lang="en-US" sz="1300" dirty="0"/>
              <a:t>Alia Medhat</a:t>
            </a:r>
          </a:p>
          <a:p>
            <a:pPr marL="0" lvl="0" indent="0" algn="ctr" rtl="0">
              <a:spcBef>
                <a:spcPts val="0"/>
              </a:spcBef>
              <a:spcAft>
                <a:spcPts val="0"/>
              </a:spcAft>
              <a:buNone/>
            </a:pPr>
            <a:r>
              <a:rPr lang="en-US" sz="1300" dirty="0"/>
              <a:t> Malak Mahmoud Aref</a:t>
            </a:r>
          </a:p>
          <a:p>
            <a:pPr marL="0" lvl="0" indent="0" algn="ctr" rtl="0">
              <a:spcBef>
                <a:spcPts val="0"/>
              </a:spcBef>
              <a:spcAft>
                <a:spcPts val="0"/>
              </a:spcAft>
              <a:buNone/>
            </a:pPr>
            <a:r>
              <a:rPr lang="en-US" sz="1300" dirty="0"/>
              <a:t> </a:t>
            </a:r>
            <a:r>
              <a:rPr lang="en-US" sz="1300" dirty="0" err="1"/>
              <a:t>Nouran</a:t>
            </a:r>
            <a:r>
              <a:rPr lang="en-US" sz="1300" dirty="0"/>
              <a:t> Mohamed</a:t>
            </a:r>
          </a:p>
          <a:p>
            <a:pPr marL="0" lvl="0" indent="0" algn="ctr" rtl="0">
              <a:spcBef>
                <a:spcPts val="0"/>
              </a:spcBef>
              <a:spcAft>
                <a:spcPts val="0"/>
              </a:spcAft>
              <a:buNone/>
            </a:pPr>
            <a:r>
              <a:rPr lang="en-US" sz="1300" dirty="0"/>
              <a:t>Aya </a:t>
            </a:r>
            <a:r>
              <a:rPr lang="en-US" sz="1300" dirty="0" err="1"/>
              <a:t>Abdelmoneim</a:t>
            </a:r>
            <a:endParaRPr sz="1300"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CD55687-9AE3-BA18-8B3C-D5B0CF748141}"/>
              </a:ext>
            </a:extLst>
          </p:cNvPr>
          <p:cNvSpPr txBox="1"/>
          <p:nvPr/>
        </p:nvSpPr>
        <p:spPr>
          <a:xfrm>
            <a:off x="2307882" y="3675569"/>
            <a:ext cx="1736373" cy="553998"/>
          </a:xfrm>
          <a:prstGeom prst="rect">
            <a:avLst/>
          </a:prstGeom>
          <a:noFill/>
        </p:spPr>
        <p:txBody>
          <a:bodyPr wrap="none" rtlCol="0">
            <a:spAutoFit/>
          </a:bodyPr>
          <a:lstStyle/>
          <a:p>
            <a:r>
              <a:rPr lang="en-US" sz="1600" dirty="0">
                <a:solidFill>
                  <a:schemeClr val="accent5"/>
                </a:solidFill>
                <a:latin typeface="Maven Pro" panose="020B0604020202020204" charset="0"/>
              </a:rPr>
              <a:t>PRESENTED TO</a:t>
            </a:r>
            <a:r>
              <a:rPr lang="en-US" dirty="0">
                <a:solidFill>
                  <a:schemeClr val="accent5"/>
                </a:solidFill>
                <a:latin typeface="Maven Pro" panose="020B0604020202020204" charset="0"/>
              </a:rPr>
              <a:t>:</a:t>
            </a:r>
          </a:p>
          <a:p>
            <a:r>
              <a:rPr lang="en-US" dirty="0"/>
              <a:t> </a:t>
            </a:r>
            <a:r>
              <a:rPr lang="en-US" dirty="0">
                <a:solidFill>
                  <a:schemeClr val="bg1"/>
                </a:solidFill>
              </a:rPr>
              <a:t>Dr. </a:t>
            </a:r>
            <a:r>
              <a:rPr lang="en-US" dirty="0" err="1">
                <a:solidFill>
                  <a:schemeClr val="bg1"/>
                </a:solidFill>
              </a:rPr>
              <a:t>Lamiaa</a:t>
            </a:r>
            <a:endParaRPr lang="en-US" dirty="0">
              <a:solidFill>
                <a:schemeClr val="bg1"/>
              </a:solidFill>
            </a:endParaRPr>
          </a:p>
        </p:txBody>
      </p:sp>
      <p:sp>
        <p:nvSpPr>
          <p:cNvPr id="436" name="Google Shape;436;p25"/>
          <p:cNvSpPr txBox="1">
            <a:spLocks noGrp="1"/>
          </p:cNvSpPr>
          <p:nvPr>
            <p:ph type="ctrTitle"/>
          </p:nvPr>
        </p:nvSpPr>
        <p:spPr>
          <a:xfrm>
            <a:off x="503682" y="555600"/>
            <a:ext cx="8192756" cy="2718653"/>
          </a:xfrm>
          <a:prstGeom prst="rect">
            <a:avLst/>
          </a:prstGeom>
        </p:spPr>
        <p:txBody>
          <a:bodyPr spcFirstLastPara="1" wrap="square" lIns="91425" tIns="91425" rIns="91425" bIns="91425" anchor="b" anchorCtr="0">
            <a:noAutofit/>
          </a:bodyPr>
          <a:lstStyle/>
          <a:p>
            <a:pPr lvl="0"/>
            <a:r>
              <a:rPr lang="en-US" sz="4800" dirty="0"/>
              <a:t>Enhancing Communication For Deaf Individuals</a:t>
            </a:r>
            <a:r>
              <a:rPr lang="en-US" sz="4800" dirty="0">
                <a:solidFill>
                  <a:schemeClr val="accent2"/>
                </a:solidFill>
              </a:rPr>
              <a:t>: </a:t>
            </a:r>
            <a:r>
              <a:rPr lang="en-US" sz="4800" dirty="0"/>
              <a:t>A</a:t>
            </a:r>
            <a:r>
              <a:rPr lang="en-US" sz="4800" dirty="0">
                <a:solidFill>
                  <a:schemeClr val="accent2"/>
                </a:solidFill>
              </a:rPr>
              <a:t> Sign Language</a:t>
            </a:r>
            <a:r>
              <a:rPr lang="en" sz="4800" dirty="0"/>
              <a:t> </a:t>
            </a:r>
            <a:r>
              <a:rPr lang="en-US" sz="4800" dirty="0"/>
              <a:t>Translation</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0" name="Google Shape;700;p33"/>
          <p:cNvSpPr txBox="1">
            <a:spLocks noGrp="1"/>
          </p:cNvSpPr>
          <p:nvPr>
            <p:ph type="ctrTitle"/>
          </p:nvPr>
        </p:nvSpPr>
        <p:spPr>
          <a:xfrm>
            <a:off x="172776" y="955045"/>
            <a:ext cx="772228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Description Of The Real-Time Arabic Sign Language Recognition System</a:t>
            </a:r>
            <a:endParaRPr dirty="0"/>
          </a:p>
        </p:txBody>
      </p:sp>
      <p:sp>
        <p:nvSpPr>
          <p:cNvPr id="703" name="Google Shape;703;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724D39E-3B8F-7A63-84FB-8F23B5713531}"/>
              </a:ext>
            </a:extLst>
          </p:cNvPr>
          <p:cNvSpPr txBox="1"/>
          <p:nvPr/>
        </p:nvSpPr>
        <p:spPr>
          <a:xfrm>
            <a:off x="172776" y="1878430"/>
            <a:ext cx="5927226" cy="2246769"/>
          </a:xfrm>
          <a:prstGeom prst="rect">
            <a:avLst/>
          </a:prstGeom>
          <a:noFill/>
        </p:spPr>
        <p:txBody>
          <a:bodyPr wrap="square" rtlCol="0">
            <a:spAutoFit/>
          </a:bodyPr>
          <a:lstStyle/>
          <a:p>
            <a:pPr marL="285750" indent="-285750">
              <a:buFontTx/>
              <a:buChar char="-"/>
            </a:pPr>
            <a:r>
              <a:rPr lang="en-US" dirty="0">
                <a:solidFill>
                  <a:schemeClr val="bg1"/>
                </a:solidFill>
                <a:latin typeface="Maven Pro" panose="020B0604020202020204" charset="0"/>
              </a:rPr>
              <a:t> By using state of the art technologies, the system will be capable of accurately interpreting Arabic sign language gestures and expressions in real-time, enabling seamless communication between deaf individuals and the broader community.</a:t>
            </a:r>
          </a:p>
          <a:p>
            <a:endParaRPr lang="en-US" dirty="0">
              <a:solidFill>
                <a:schemeClr val="bg1"/>
              </a:solidFill>
              <a:latin typeface="Maven Pro" panose="020B0604020202020204" charset="0"/>
            </a:endParaRPr>
          </a:p>
          <a:p>
            <a:pPr marL="285750" indent="-285750">
              <a:buFontTx/>
              <a:buChar char="-"/>
            </a:pPr>
            <a:r>
              <a:rPr lang="en-US" dirty="0">
                <a:solidFill>
                  <a:schemeClr val="bg1"/>
                </a:solidFill>
                <a:latin typeface="Maven Pro" panose="020B0604020202020204" charset="0"/>
              </a:rPr>
              <a:t> Leveraging computer vision techniques and machine learning algorithms, the system will analyze live video input to recognize and translate sign language gestures into written or spoken language, providing deaf individuals with enhanced accessibility and communication capabilities.</a:t>
            </a:r>
          </a:p>
        </p:txBody>
      </p:sp>
      <p:pic>
        <p:nvPicPr>
          <p:cNvPr id="6" name="Picture 5">
            <a:extLst>
              <a:ext uri="{FF2B5EF4-FFF2-40B4-BE49-F238E27FC236}">
                <a16:creationId xmlns:a16="http://schemas.microsoft.com/office/drawing/2014/main" id="{122B3F99-4CBB-07D0-07E6-AE7264E32088}"/>
              </a:ext>
            </a:extLst>
          </p:cNvPr>
          <p:cNvPicPr>
            <a:picLocks noChangeAspect="1"/>
          </p:cNvPicPr>
          <p:nvPr/>
        </p:nvPicPr>
        <p:blipFill>
          <a:blip r:embed="rId3"/>
          <a:stretch>
            <a:fillRect/>
          </a:stretch>
        </p:blipFill>
        <p:spPr>
          <a:xfrm>
            <a:off x="6305125" y="1941685"/>
            <a:ext cx="2493976" cy="2085335"/>
          </a:xfrm>
          <a:prstGeom prst="rect">
            <a:avLst/>
          </a:prstGeom>
        </p:spPr>
      </p:pic>
    </p:spTree>
    <p:extLst>
      <p:ext uri="{BB962C8B-B14F-4D97-AF65-F5344CB8AC3E}">
        <p14:creationId xmlns:p14="http://schemas.microsoft.com/office/powerpoint/2010/main" val="327164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cxnSp>
        <p:nvCxnSpPr>
          <p:cNvPr id="1086" name="Google Shape;1086;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a:cxnSpLocks/>
          </p:cNvCxnSpPr>
          <p:nvPr/>
        </p:nvCxnSpPr>
        <p:spPr>
          <a:xfrm>
            <a:off x="3587838" y="3041098"/>
            <a:ext cx="0" cy="305924"/>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9" name="Google Shape;1089;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90" name="Google Shape;1090;p38"/>
          <p:cNvSpPr txBox="1">
            <a:spLocks noGrp="1"/>
          </p:cNvSpPr>
          <p:nvPr>
            <p:ph type="ctrTitle"/>
          </p:nvPr>
        </p:nvSpPr>
        <p:spPr>
          <a:xfrm>
            <a:off x="673522" y="296894"/>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TECHNOLOGIES USED</a:t>
            </a:r>
            <a:endParaRPr sz="3200" dirty="0"/>
          </a:p>
        </p:txBody>
      </p:sp>
      <p:cxnSp>
        <p:nvCxnSpPr>
          <p:cNvPr id="1091" name="Google Shape;1091;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2" name="Google Shape;1092;p38"/>
          <p:cNvGrpSpPr/>
          <p:nvPr/>
        </p:nvGrpSpPr>
        <p:grpSpPr>
          <a:xfrm>
            <a:off x="1372725" y="2731350"/>
            <a:ext cx="373500" cy="373500"/>
            <a:chOff x="1372725" y="1912500"/>
            <a:chExt cx="373500" cy="373500"/>
          </a:xfrm>
        </p:grpSpPr>
        <p:sp>
          <p:nvSpPr>
            <p:cNvPr id="1093" name="Google Shape;1093;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38"/>
          <p:cNvGrpSpPr/>
          <p:nvPr/>
        </p:nvGrpSpPr>
        <p:grpSpPr>
          <a:xfrm>
            <a:off x="3401092" y="2731350"/>
            <a:ext cx="373500" cy="373500"/>
            <a:chOff x="3212675" y="1912500"/>
            <a:chExt cx="373500" cy="373500"/>
          </a:xfrm>
        </p:grpSpPr>
        <p:sp>
          <p:nvSpPr>
            <p:cNvPr id="1096" name="Google Shape;1096;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8"/>
          <p:cNvGrpSpPr/>
          <p:nvPr/>
        </p:nvGrpSpPr>
        <p:grpSpPr>
          <a:xfrm>
            <a:off x="5429458" y="2731350"/>
            <a:ext cx="373500" cy="373500"/>
            <a:chOff x="5557850" y="1912500"/>
            <a:chExt cx="373500" cy="373500"/>
          </a:xfrm>
        </p:grpSpPr>
        <p:sp>
          <p:nvSpPr>
            <p:cNvPr id="1099" name="Google Shape;1099;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38"/>
          <p:cNvGrpSpPr/>
          <p:nvPr/>
        </p:nvGrpSpPr>
        <p:grpSpPr>
          <a:xfrm>
            <a:off x="7457825" y="2731350"/>
            <a:ext cx="373500" cy="373500"/>
            <a:chOff x="7457825" y="1912500"/>
            <a:chExt cx="373500" cy="373500"/>
          </a:xfrm>
        </p:grpSpPr>
        <p:sp>
          <p:nvSpPr>
            <p:cNvPr id="1102" name="Google Shape;1102;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4" name="Google Shape;1104;p38"/>
          <p:cNvSpPr txBox="1">
            <a:spLocks noGrp="1"/>
          </p:cNvSpPr>
          <p:nvPr>
            <p:ph type="ctrTitle" idx="4294967295"/>
          </p:nvPr>
        </p:nvSpPr>
        <p:spPr>
          <a:xfrm>
            <a:off x="131734" y="1141926"/>
            <a:ext cx="2912461" cy="1256511"/>
          </a:xfrm>
          <a:prstGeom prst="rect">
            <a:avLst/>
          </a:prstGeom>
          <a:ln>
            <a:solidFill>
              <a:schemeClr val="accent5"/>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the primary development platform for implementing the sign language recognition system.</a:t>
            </a:r>
          </a:p>
        </p:txBody>
      </p:sp>
      <p:sp>
        <p:nvSpPr>
          <p:cNvPr id="1106" name="Google Shape;1106;p38"/>
          <p:cNvSpPr txBox="1">
            <a:spLocks noGrp="1"/>
          </p:cNvSpPr>
          <p:nvPr>
            <p:ph type="ctrTitle" idx="4294967295"/>
          </p:nvPr>
        </p:nvSpPr>
        <p:spPr>
          <a:xfrm>
            <a:off x="6282470" y="3427004"/>
            <a:ext cx="2734990" cy="1514687"/>
          </a:xfrm>
          <a:prstGeom prst="rect">
            <a:avLst/>
          </a:prstGeom>
          <a:ln>
            <a:solidFill>
              <a:schemeClr val="accent4"/>
            </a:solid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Framework used to monitor key points by analyzing video frames and identifying a person's pose, hands, and face landmarks.</a:t>
            </a:r>
            <a:endParaRPr sz="1800" dirty="0"/>
          </a:p>
        </p:txBody>
      </p:sp>
      <p:sp>
        <p:nvSpPr>
          <p:cNvPr id="1108" name="Google Shape;1108;p38"/>
          <p:cNvSpPr txBox="1">
            <a:spLocks noGrp="1"/>
          </p:cNvSpPr>
          <p:nvPr>
            <p:ph type="ctrTitle" idx="4294967295"/>
          </p:nvPr>
        </p:nvSpPr>
        <p:spPr>
          <a:xfrm>
            <a:off x="2272703" y="3469355"/>
            <a:ext cx="2734990" cy="1514687"/>
          </a:xfrm>
          <a:prstGeom prst="rect">
            <a:avLst/>
          </a:prstGeom>
          <a:ln>
            <a:solidFill>
              <a:schemeClr val="accent1"/>
            </a:solid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Computer vision library that provides functionalities for image and video processing and feature extraction, and gesture recognition.</a:t>
            </a:r>
            <a:endParaRPr sz="1800" dirty="0"/>
          </a:p>
        </p:txBody>
      </p:sp>
      <p:sp>
        <p:nvSpPr>
          <p:cNvPr id="1110" name="Google Shape;1110;p38"/>
          <p:cNvSpPr txBox="1">
            <a:spLocks noGrp="1"/>
          </p:cNvSpPr>
          <p:nvPr>
            <p:ph type="ctrTitle" idx="4294967295"/>
          </p:nvPr>
        </p:nvSpPr>
        <p:spPr>
          <a:xfrm>
            <a:off x="4365961" y="912850"/>
            <a:ext cx="2491361" cy="1490967"/>
          </a:xfrm>
          <a:prstGeom prst="rect">
            <a:avLst/>
          </a:prstGeom>
          <a:ln>
            <a:solidFill>
              <a:srgbClr val="FF9973"/>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Support vector machines for training models to recognize sign language gestures from video input data.</a:t>
            </a:r>
          </a:p>
        </p:txBody>
      </p:sp>
      <p:sp>
        <p:nvSpPr>
          <p:cNvPr id="1112" name="Google Shape;1112;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PYTHON</a:t>
            </a:r>
            <a:endParaRPr sz="2400" dirty="0">
              <a:solidFill>
                <a:schemeClr val="accent2"/>
              </a:solidFill>
            </a:endParaRPr>
          </a:p>
        </p:txBody>
      </p:sp>
      <p:sp>
        <p:nvSpPr>
          <p:cNvPr id="1113" name="Google Shape;1113;p38"/>
          <p:cNvSpPr txBox="1">
            <a:spLocks noGrp="1"/>
          </p:cNvSpPr>
          <p:nvPr>
            <p:ph type="ctrTitle" idx="4294967295"/>
          </p:nvPr>
        </p:nvSpPr>
        <p:spPr>
          <a:xfrm>
            <a:off x="2944649" y="2113408"/>
            <a:ext cx="1482207"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OPENCV</a:t>
            </a:r>
            <a:endParaRPr sz="2400" dirty="0">
              <a:solidFill>
                <a:schemeClr val="accent1"/>
              </a:solidFill>
            </a:endParaRPr>
          </a:p>
        </p:txBody>
      </p:sp>
      <p:sp>
        <p:nvSpPr>
          <p:cNvPr id="1114" name="Google Shape;1114;p38"/>
          <p:cNvSpPr txBox="1">
            <a:spLocks noGrp="1"/>
          </p:cNvSpPr>
          <p:nvPr>
            <p:ph type="ctrTitle" idx="4294967295"/>
          </p:nvPr>
        </p:nvSpPr>
        <p:spPr>
          <a:xfrm>
            <a:off x="4369176" y="3304710"/>
            <a:ext cx="2493185"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SVM</a:t>
            </a:r>
            <a:endParaRPr sz="2400" dirty="0">
              <a:solidFill>
                <a:schemeClr val="accent3"/>
              </a:solidFill>
            </a:endParaRPr>
          </a:p>
        </p:txBody>
      </p:sp>
      <p:sp>
        <p:nvSpPr>
          <p:cNvPr id="1115" name="Google Shape;1115;p38"/>
          <p:cNvSpPr txBox="1">
            <a:spLocks noGrp="1"/>
          </p:cNvSpPr>
          <p:nvPr>
            <p:ph type="ctrTitle" idx="4294967295"/>
          </p:nvPr>
        </p:nvSpPr>
        <p:spPr>
          <a:xfrm>
            <a:off x="6892564" y="2108389"/>
            <a:ext cx="1511395"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accent4"/>
                </a:solidFill>
              </a:rPr>
              <a:t>MEDIAPIPE</a:t>
            </a:r>
            <a:endParaRPr sz="2400" dirty="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GOALS &amp; OBJECTIVES</a:t>
            </a:r>
            <a:endParaRPr sz="3000" dirty="0"/>
          </a:p>
        </p:txBody>
      </p:sp>
      <p:sp>
        <p:nvSpPr>
          <p:cNvPr id="1255" name="Google Shape;1255;p45"/>
          <p:cNvSpPr txBox="1">
            <a:spLocks noGrp="1"/>
          </p:cNvSpPr>
          <p:nvPr>
            <p:ph type="ctrTitle" idx="2"/>
          </p:nvPr>
        </p:nvSpPr>
        <p:spPr>
          <a:xfrm>
            <a:off x="3623778" y="126745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Accuracy</a:t>
            </a:r>
            <a:endParaRPr dirty="0">
              <a:solidFill>
                <a:schemeClr val="accent2"/>
              </a:solidFill>
            </a:endParaRPr>
          </a:p>
        </p:txBody>
      </p:sp>
      <p:sp>
        <p:nvSpPr>
          <p:cNvPr id="1256" name="Google Shape;1256;p45"/>
          <p:cNvSpPr txBox="1">
            <a:spLocks noGrp="1"/>
          </p:cNvSpPr>
          <p:nvPr>
            <p:ph type="ctrTitle"/>
          </p:nvPr>
        </p:nvSpPr>
        <p:spPr>
          <a:xfrm>
            <a:off x="592282" y="126745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1"/>
                </a:solidFill>
              </a:rPr>
              <a:t>Accessibility</a:t>
            </a:r>
            <a:endParaRPr dirty="0">
              <a:solidFill>
                <a:schemeClr val="accent1"/>
              </a:solidFill>
            </a:endParaRPr>
          </a:p>
        </p:txBody>
      </p:sp>
      <p:sp>
        <p:nvSpPr>
          <p:cNvPr id="1257" name="Google Shape;1257;p45"/>
          <p:cNvSpPr txBox="1">
            <a:spLocks noGrp="1"/>
          </p:cNvSpPr>
          <p:nvPr>
            <p:ph type="subTitle" idx="1"/>
          </p:nvPr>
        </p:nvSpPr>
        <p:spPr>
          <a:xfrm>
            <a:off x="165429" y="3061874"/>
            <a:ext cx="2938361"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Develop a real-time Arabic sign language recognition system that enhances accessibility and communication for deaf individuals</a:t>
            </a:r>
          </a:p>
        </p:txBody>
      </p:sp>
      <p:sp>
        <p:nvSpPr>
          <p:cNvPr id="1258" name="Google Shape;1258;p45"/>
          <p:cNvSpPr txBox="1">
            <a:spLocks noGrp="1"/>
          </p:cNvSpPr>
          <p:nvPr>
            <p:ph type="subTitle" idx="3"/>
          </p:nvPr>
        </p:nvSpPr>
        <p:spPr>
          <a:xfrm>
            <a:off x="3007807" y="2954842"/>
            <a:ext cx="3076664" cy="1441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To achieve high accuracy in recognizing and interpreting Arabic sign language gestures, ensuring reliable communication and minimizing misinterpretations.</a:t>
            </a:r>
          </a:p>
        </p:txBody>
      </p:sp>
      <p:sp>
        <p:nvSpPr>
          <p:cNvPr id="1259" name="Google Shape;1259;p45"/>
          <p:cNvSpPr txBox="1">
            <a:spLocks noGrp="1"/>
          </p:cNvSpPr>
          <p:nvPr>
            <p:ph type="ctrTitle" idx="4"/>
          </p:nvPr>
        </p:nvSpPr>
        <p:spPr>
          <a:xfrm>
            <a:off x="6150319" y="1261849"/>
            <a:ext cx="250076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9973"/>
                </a:solidFill>
              </a:rPr>
              <a:t>Real Time Performance</a:t>
            </a:r>
            <a:endParaRPr dirty="0">
              <a:solidFill>
                <a:srgbClr val="FF9973"/>
              </a:solidFill>
            </a:endParaRPr>
          </a:p>
        </p:txBody>
      </p:sp>
      <p:sp>
        <p:nvSpPr>
          <p:cNvPr id="1260" name="Google Shape;1260;p45"/>
          <p:cNvSpPr txBox="1">
            <a:spLocks noGrp="1"/>
          </p:cNvSpPr>
          <p:nvPr>
            <p:ph type="subTitle" idx="5"/>
          </p:nvPr>
        </p:nvSpPr>
        <p:spPr>
          <a:xfrm>
            <a:off x="6017134" y="2968969"/>
            <a:ext cx="2909715" cy="13013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ensure that the system operates in real-time, providing instantaneous recognition and translation of sign language gestures without significant delays.</a:t>
            </a:r>
          </a:p>
        </p:txBody>
      </p:sp>
      <p:grpSp>
        <p:nvGrpSpPr>
          <p:cNvPr id="1261" name="Google Shape;1261;p45"/>
          <p:cNvGrpSpPr/>
          <p:nvPr/>
        </p:nvGrpSpPr>
        <p:grpSpPr>
          <a:xfrm>
            <a:off x="3689974" y="1961991"/>
            <a:ext cx="1748907" cy="960537"/>
            <a:chOff x="2534925" y="2231825"/>
            <a:chExt cx="889350" cy="488475"/>
          </a:xfrm>
        </p:grpSpPr>
        <p:sp>
          <p:nvSpPr>
            <p:cNvPr id="1262" name="Google Shape;1262;p45"/>
            <p:cNvSpPr/>
            <p:nvPr/>
          </p:nvSpPr>
          <p:spPr>
            <a:xfrm>
              <a:off x="3334150" y="2674775"/>
              <a:ext cx="90125" cy="21125"/>
            </a:xfrm>
            <a:custGeom>
              <a:avLst/>
              <a:gdLst/>
              <a:ahLst/>
              <a:cxnLst/>
              <a:rect l="l" t="t" r="r" b="b"/>
              <a:pathLst>
                <a:path w="3605" h="845" extrusionOk="0">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2534925" y="2656800"/>
              <a:ext cx="90125" cy="19875"/>
            </a:xfrm>
            <a:custGeom>
              <a:avLst/>
              <a:gdLst/>
              <a:ahLst/>
              <a:cxnLst/>
              <a:rect l="l" t="t" r="r" b="b"/>
              <a:pathLst>
                <a:path w="3605" h="795" extrusionOk="0">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3327850" y="2589525"/>
              <a:ext cx="90750" cy="31150"/>
            </a:xfrm>
            <a:custGeom>
              <a:avLst/>
              <a:gdLst/>
              <a:ahLst/>
              <a:cxnLst/>
              <a:rect l="l" t="t" r="r" b="b"/>
              <a:pathLst>
                <a:path w="3630" h="1246" extrusionOk="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2544075" y="2571875"/>
              <a:ext cx="90125" cy="34100"/>
            </a:xfrm>
            <a:custGeom>
              <a:avLst/>
              <a:gdLst/>
              <a:ahLst/>
              <a:cxnLst/>
              <a:rect l="l" t="t" r="r" b="b"/>
              <a:pathLst>
                <a:path w="3605" h="1364" extrusionOk="0">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308325" y="2507375"/>
              <a:ext cx="87900" cy="45050"/>
            </a:xfrm>
            <a:custGeom>
              <a:avLst/>
              <a:gdLst/>
              <a:ahLst/>
              <a:cxnLst/>
              <a:rect l="l" t="t" r="r" b="b"/>
              <a:pathLst>
                <a:path w="3516" h="1802" extrusionOk="0">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2569900" y="2490675"/>
              <a:ext cx="86650" cy="47800"/>
            </a:xfrm>
            <a:custGeom>
              <a:avLst/>
              <a:gdLst/>
              <a:ahLst/>
              <a:cxnLst/>
              <a:rect l="l" t="t" r="r" b="b"/>
              <a:pathLst>
                <a:path w="3466" h="1912" extrusionOk="0">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276175" y="2431275"/>
              <a:ext cx="81625" cy="57700"/>
            </a:xfrm>
            <a:custGeom>
              <a:avLst/>
              <a:gdLst/>
              <a:ahLst/>
              <a:cxnLst/>
              <a:rect l="l" t="t" r="r" b="b"/>
              <a:pathLst>
                <a:path w="3265" h="2308" extrusionOk="0">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2611475" y="2416250"/>
              <a:ext cx="80050" cy="60225"/>
            </a:xfrm>
            <a:custGeom>
              <a:avLst/>
              <a:gdLst/>
              <a:ahLst/>
              <a:cxnLst/>
              <a:rect l="l" t="t" r="r" b="b"/>
              <a:pathLst>
                <a:path w="3202" h="2409" extrusionOk="0">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232400" y="2364300"/>
              <a:ext cx="72475" cy="68850"/>
            </a:xfrm>
            <a:custGeom>
              <a:avLst/>
              <a:gdLst/>
              <a:ahLst/>
              <a:cxnLst/>
              <a:rect l="l" t="t" r="r" b="b"/>
              <a:pathLst>
                <a:path w="2899" h="2754" extrusionOk="0">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2667250" y="2351575"/>
              <a:ext cx="70275" cy="70725"/>
            </a:xfrm>
            <a:custGeom>
              <a:avLst/>
              <a:gdLst/>
              <a:ahLst/>
              <a:cxnLst/>
              <a:rect l="l" t="t" r="r" b="b"/>
              <a:pathLst>
                <a:path w="2811" h="2829" extrusionOk="0">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178200" y="2308875"/>
              <a:ext cx="62400" cy="78050"/>
            </a:xfrm>
            <a:custGeom>
              <a:avLst/>
              <a:gdLst/>
              <a:ahLst/>
              <a:cxnLst/>
              <a:rect l="l" t="t" r="r" b="b"/>
              <a:pathLst>
                <a:path w="2496" h="3122" extrusionOk="0">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2733725" y="2298900"/>
              <a:ext cx="60175" cy="79600"/>
            </a:xfrm>
            <a:custGeom>
              <a:avLst/>
              <a:gdLst/>
              <a:ahLst/>
              <a:cxnLst/>
              <a:rect l="l" t="t" r="r" b="b"/>
              <a:pathLst>
                <a:path w="2407" h="3184" extrusionOk="0">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116150" y="2267350"/>
              <a:ext cx="49800" cy="84650"/>
            </a:xfrm>
            <a:custGeom>
              <a:avLst/>
              <a:gdLst/>
              <a:ahLst/>
              <a:cxnLst/>
              <a:rect l="l" t="t" r="r" b="b"/>
              <a:pathLst>
                <a:path w="1992" h="3386" extrusionOk="0">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2809950" y="2260450"/>
              <a:ext cx="48225" cy="85700"/>
            </a:xfrm>
            <a:custGeom>
              <a:avLst/>
              <a:gdLst/>
              <a:ahLst/>
              <a:cxnLst/>
              <a:rect l="l" t="t" r="r" b="b"/>
              <a:pathLst>
                <a:path w="1929" h="3428" extrusionOk="0">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048725" y="2241100"/>
              <a:ext cx="35950" cy="88625"/>
            </a:xfrm>
            <a:custGeom>
              <a:avLst/>
              <a:gdLst/>
              <a:ahLst/>
              <a:cxnLst/>
              <a:rect l="l" t="t" r="r" b="b"/>
              <a:pathLst>
                <a:path w="1438" h="3545" extrusionOk="0">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2892475" y="2237650"/>
              <a:ext cx="32475" cy="89225"/>
            </a:xfrm>
            <a:custGeom>
              <a:avLst/>
              <a:gdLst/>
              <a:ahLst/>
              <a:cxnLst/>
              <a:rect l="l" t="t" r="r" b="b"/>
              <a:pathLst>
                <a:path w="1299" h="3569" extrusionOk="0">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2978800" y="2231825"/>
              <a:ext cx="19875" cy="89825"/>
            </a:xfrm>
            <a:custGeom>
              <a:avLst/>
              <a:gdLst/>
              <a:ahLst/>
              <a:cxnLst/>
              <a:rect l="l" t="t" r="r" b="b"/>
              <a:pathLst>
                <a:path w="795" h="3593" extrusionOk="0">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2932775" y="2646625"/>
              <a:ext cx="86700" cy="73675"/>
            </a:xfrm>
            <a:custGeom>
              <a:avLst/>
              <a:gdLst/>
              <a:ahLst/>
              <a:cxnLst/>
              <a:rect l="l" t="t" r="r" b="b"/>
              <a:pathLst>
                <a:path w="3468" h="2947" extrusionOk="0">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2970300" y="2433775"/>
              <a:ext cx="26475" cy="263375"/>
            </a:xfrm>
            <a:custGeom>
              <a:avLst/>
              <a:gdLst/>
              <a:ahLst/>
              <a:cxnLst/>
              <a:rect l="l" t="t" r="r" b="b"/>
              <a:pathLst>
                <a:path w="1059" h="10535" extrusionOk="0">
                  <a:moveTo>
                    <a:pt x="1059" y="0"/>
                  </a:moveTo>
                  <a:lnTo>
                    <a:pt x="0" y="10484"/>
                  </a:lnTo>
                  <a:lnTo>
                    <a:pt x="819" y="10535"/>
                  </a:lnTo>
                  <a:lnTo>
                    <a:pt x="1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5"/>
          <p:cNvGrpSpPr/>
          <p:nvPr/>
        </p:nvGrpSpPr>
        <p:grpSpPr>
          <a:xfrm>
            <a:off x="6562357" y="2015900"/>
            <a:ext cx="1752594" cy="965797"/>
            <a:chOff x="3672800" y="2231525"/>
            <a:chExt cx="891225" cy="491150"/>
          </a:xfrm>
        </p:grpSpPr>
        <p:sp>
          <p:nvSpPr>
            <p:cNvPr id="1282" name="Google Shape;1282;p45"/>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5"/>
          <p:cNvGrpSpPr/>
          <p:nvPr/>
        </p:nvGrpSpPr>
        <p:grpSpPr>
          <a:xfrm>
            <a:off x="646492" y="1964410"/>
            <a:ext cx="1751365" cy="974253"/>
            <a:chOff x="4811600" y="2231525"/>
            <a:chExt cx="890600" cy="495450"/>
          </a:xfrm>
        </p:grpSpPr>
        <p:sp>
          <p:nvSpPr>
            <p:cNvPr id="1302" name="Google Shape;1302;p45"/>
            <p:cNvSpPr/>
            <p:nvPr/>
          </p:nvSpPr>
          <p:spPr>
            <a:xfrm>
              <a:off x="5604200" y="2591000"/>
              <a:ext cx="90750" cy="31025"/>
            </a:xfrm>
            <a:custGeom>
              <a:avLst/>
              <a:gdLst/>
              <a:ahLst/>
              <a:cxnLst/>
              <a:rect l="l" t="t" r="r" b="b"/>
              <a:pathLst>
                <a:path w="3630" h="1241" extrusionOk="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4820100" y="2573450"/>
              <a:ext cx="90450" cy="34100"/>
            </a:xfrm>
            <a:custGeom>
              <a:avLst/>
              <a:gdLst/>
              <a:ahLst/>
              <a:cxnLst/>
              <a:rect l="l" t="t" r="r" b="b"/>
              <a:pathLst>
                <a:path w="3618" h="1364" extrusionOk="0">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5584675" y="2508700"/>
              <a:ext cx="87900" cy="45000"/>
            </a:xfrm>
            <a:custGeom>
              <a:avLst/>
              <a:gdLst/>
              <a:ahLst/>
              <a:cxnLst/>
              <a:rect l="l" t="t" r="r" b="b"/>
              <a:pathLst>
                <a:path w="3516" h="1800" extrusionOk="0">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4845925" y="2492075"/>
              <a:ext cx="86975" cy="47975"/>
            </a:xfrm>
            <a:custGeom>
              <a:avLst/>
              <a:gdLst/>
              <a:ahLst/>
              <a:cxnLst/>
              <a:rect l="l" t="t" r="r" b="b"/>
              <a:pathLst>
                <a:path w="3479" h="1919" extrusionOk="0">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a:off x="5552225" y="2432700"/>
              <a:ext cx="81925" cy="57850"/>
            </a:xfrm>
            <a:custGeom>
              <a:avLst/>
              <a:gdLst/>
              <a:ahLst/>
              <a:cxnLst/>
              <a:rect l="l" t="t" r="r" b="b"/>
              <a:pathLst>
                <a:path w="3277" h="2314" extrusionOk="0">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a:off x="4887825" y="2417825"/>
              <a:ext cx="80050" cy="60225"/>
            </a:xfrm>
            <a:custGeom>
              <a:avLst/>
              <a:gdLst/>
              <a:ahLst/>
              <a:cxnLst/>
              <a:rect l="l" t="t" r="r" b="b"/>
              <a:pathLst>
                <a:path w="3202" h="2409" extrusionOk="0">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a:off x="5508425" y="2365875"/>
              <a:ext cx="72800" cy="68850"/>
            </a:xfrm>
            <a:custGeom>
              <a:avLst/>
              <a:gdLst/>
              <a:ahLst/>
              <a:cxnLst/>
              <a:rect l="l" t="t" r="r" b="b"/>
              <a:pathLst>
                <a:path w="2912" h="2754" extrusionOk="0">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5"/>
            <p:cNvSpPr/>
            <p:nvPr/>
          </p:nvSpPr>
          <p:spPr>
            <a:xfrm>
              <a:off x="4943275" y="2353000"/>
              <a:ext cx="70600" cy="70875"/>
            </a:xfrm>
            <a:custGeom>
              <a:avLst/>
              <a:gdLst/>
              <a:ahLst/>
              <a:cxnLst/>
              <a:rect l="l" t="t" r="r" b="b"/>
              <a:pathLst>
                <a:path w="2824" h="2835" extrusionOk="0">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5"/>
            <p:cNvSpPr/>
            <p:nvPr/>
          </p:nvSpPr>
          <p:spPr>
            <a:xfrm>
              <a:off x="5454250" y="2310450"/>
              <a:ext cx="62400" cy="77925"/>
            </a:xfrm>
            <a:custGeom>
              <a:avLst/>
              <a:gdLst/>
              <a:ahLst/>
              <a:cxnLst/>
              <a:rect l="l" t="t" r="r" b="b"/>
              <a:pathLst>
                <a:path w="2496" h="3117" extrusionOk="0">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a:off x="5010075" y="2300475"/>
              <a:ext cx="60175" cy="79300"/>
            </a:xfrm>
            <a:custGeom>
              <a:avLst/>
              <a:gdLst/>
              <a:ahLst/>
              <a:cxnLst/>
              <a:rect l="l" t="t" r="r" b="b"/>
              <a:pathLst>
                <a:path w="2407" h="3172" extrusionOk="0">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a:off x="5392175" y="2268775"/>
              <a:ext cx="49800" cy="84550"/>
            </a:xfrm>
            <a:custGeom>
              <a:avLst/>
              <a:gdLst/>
              <a:ahLst/>
              <a:cxnLst/>
              <a:rect l="l" t="t" r="r" b="b"/>
              <a:pathLst>
                <a:path w="1992" h="3382" extrusionOk="0">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a:off x="5085975" y="2261900"/>
              <a:ext cx="47275" cy="85675"/>
            </a:xfrm>
            <a:custGeom>
              <a:avLst/>
              <a:gdLst/>
              <a:ahLst/>
              <a:cxnLst/>
              <a:rect l="l" t="t" r="r" b="b"/>
              <a:pathLst>
                <a:path w="1891" h="3427" extrusionOk="0">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a:off x="5324775" y="2242575"/>
              <a:ext cx="35625" cy="88725"/>
            </a:xfrm>
            <a:custGeom>
              <a:avLst/>
              <a:gdLst/>
              <a:ahLst/>
              <a:cxnLst/>
              <a:rect l="l" t="t" r="r" b="b"/>
              <a:pathLst>
                <a:path w="1425" h="3549" extrusionOk="0">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a:off x="5168825" y="2239225"/>
              <a:ext cx="32475" cy="89225"/>
            </a:xfrm>
            <a:custGeom>
              <a:avLst/>
              <a:gdLst/>
              <a:ahLst/>
              <a:cxnLst/>
              <a:rect l="l" t="t" r="r" b="b"/>
              <a:pathLst>
                <a:path w="1299" h="3569" extrusionOk="0">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a:off x="5252000" y="2231525"/>
              <a:ext cx="19875" cy="90125"/>
            </a:xfrm>
            <a:custGeom>
              <a:avLst/>
              <a:gdLst/>
              <a:ahLst/>
              <a:cxnLst/>
              <a:rect l="l" t="t" r="r" b="b"/>
              <a:pathLst>
                <a:path w="795" h="3605" extrusionOk="0">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a:off x="5218300" y="2653400"/>
              <a:ext cx="95775" cy="73575"/>
            </a:xfrm>
            <a:custGeom>
              <a:avLst/>
              <a:gdLst/>
              <a:ahLst/>
              <a:cxnLst/>
              <a:rect l="l" t="t" r="r" b="b"/>
              <a:pathLst>
                <a:path w="3831" h="2943" extrusionOk="0">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a:off x="5122200" y="2485750"/>
              <a:ext cx="158175" cy="217850"/>
            </a:xfrm>
            <a:custGeom>
              <a:avLst/>
              <a:gdLst/>
              <a:ahLst/>
              <a:cxnLst/>
              <a:rect l="l" t="t" r="r" b="b"/>
              <a:pathLst>
                <a:path w="6327" h="8714" extrusionOk="0">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p:cNvSpPr/>
            <p:nvPr/>
          </p:nvSpPr>
          <p:spPr>
            <a:xfrm>
              <a:off x="5612075" y="2674425"/>
              <a:ext cx="90125" cy="19575"/>
            </a:xfrm>
            <a:custGeom>
              <a:avLst/>
              <a:gdLst/>
              <a:ahLst/>
              <a:cxnLst/>
              <a:rect l="l" t="t" r="r" b="b"/>
              <a:pathLst>
                <a:path w="3605" h="783" extrusionOk="0">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a:off x="4811600" y="2666250"/>
              <a:ext cx="90125" cy="19575"/>
            </a:xfrm>
            <a:custGeom>
              <a:avLst/>
              <a:gdLst/>
              <a:ahLst/>
              <a:cxnLst/>
              <a:rect l="l" t="t" r="r" b="b"/>
              <a:pathLst>
                <a:path w="3605" h="783" extrusionOk="0">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659485" y="3004146"/>
            <a:ext cx="554693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SIGN LANGUAGE RECOGNITION PROCESS</a:t>
            </a: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1940957"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12046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612879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SIGN LANGUAGE RECOGNITION PROCESS</a:t>
            </a:r>
            <a:endParaRPr sz="3000" dirty="0"/>
          </a:p>
        </p:txBody>
      </p:sp>
      <p:sp>
        <p:nvSpPr>
          <p:cNvPr id="602" name="Google Shape;602;p30"/>
          <p:cNvSpPr txBox="1">
            <a:spLocks noGrp="1"/>
          </p:cNvSpPr>
          <p:nvPr>
            <p:ph type="ctrTitle" idx="2"/>
          </p:nvPr>
        </p:nvSpPr>
        <p:spPr>
          <a:xfrm>
            <a:off x="5769515" y="1236936"/>
            <a:ext cx="2820057"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2"/>
                </a:solidFill>
              </a:rPr>
              <a:t>MACHINE LEARNING MODEL FOR CLASSIFICATION</a:t>
            </a:r>
            <a:endParaRPr dirty="0">
              <a:solidFill>
                <a:schemeClr val="tx2"/>
              </a:solidFill>
            </a:endParaRPr>
          </a:p>
        </p:txBody>
      </p:sp>
      <p:sp>
        <p:nvSpPr>
          <p:cNvPr id="603" name="Google Shape;603;p30"/>
          <p:cNvSpPr txBox="1">
            <a:spLocks noGrp="1"/>
          </p:cNvSpPr>
          <p:nvPr>
            <p:ph type="ctrTitle" idx="4"/>
          </p:nvPr>
        </p:nvSpPr>
        <p:spPr>
          <a:xfrm>
            <a:off x="1040275" y="2972762"/>
            <a:ext cx="2493764"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3"/>
                </a:solidFill>
              </a:rPr>
              <a:t>FEATURE EXCTRACTION TECHNIQUES</a:t>
            </a:r>
            <a:endParaRPr dirty="0">
              <a:solidFill>
                <a:schemeClr val="accent3"/>
              </a:solidFill>
            </a:endParaRPr>
          </a:p>
        </p:txBody>
      </p:sp>
      <p:sp>
        <p:nvSpPr>
          <p:cNvPr id="604" name="Google Shape;604;p30"/>
          <p:cNvSpPr txBox="1">
            <a:spLocks noGrp="1"/>
          </p:cNvSpPr>
          <p:nvPr>
            <p:ph type="subTitle" idx="7"/>
          </p:nvPr>
        </p:nvSpPr>
        <p:spPr>
          <a:xfrm>
            <a:off x="6267608" y="3632934"/>
            <a:ext cx="2129515"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Integration with OpenCV, Efficient Inference, Performance Optimization</a:t>
            </a:r>
            <a:endParaRPr sz="1200" dirty="0"/>
          </a:p>
        </p:txBody>
      </p:sp>
      <p:sp>
        <p:nvSpPr>
          <p:cNvPr id="605" name="Google Shape;605;p30"/>
          <p:cNvSpPr txBox="1">
            <a:spLocks noGrp="1"/>
          </p:cNvSpPr>
          <p:nvPr>
            <p:ph type="ctrTitle"/>
          </p:nvPr>
        </p:nvSpPr>
        <p:spPr>
          <a:xfrm>
            <a:off x="1157228" y="1143971"/>
            <a:ext cx="2262942" cy="7238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solidFill>
              </a:rPr>
              <a:t>PREPROCESSING OF INPUT DATA FRAMES</a:t>
            </a:r>
            <a:endParaRPr dirty="0">
              <a:solidFill>
                <a:schemeClr val="accent2"/>
              </a:solidFill>
            </a:endParaRPr>
          </a:p>
        </p:txBody>
      </p:sp>
      <p:sp>
        <p:nvSpPr>
          <p:cNvPr id="606" name="Google Shape;606;p30"/>
          <p:cNvSpPr txBox="1">
            <a:spLocks noGrp="1"/>
          </p:cNvSpPr>
          <p:nvPr>
            <p:ph type="subTitle" idx="1"/>
          </p:nvPr>
        </p:nvSpPr>
        <p:spPr>
          <a:xfrm>
            <a:off x="978592" y="1706455"/>
            <a:ext cx="2647033" cy="9636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Frame Esctraction, Noise Reduction, Normalization, Backgroud Sustraction</a:t>
            </a:r>
            <a:endParaRPr sz="1200" dirty="0"/>
          </a:p>
        </p:txBody>
      </p:sp>
      <p:sp>
        <p:nvSpPr>
          <p:cNvPr id="607" name="Google Shape;607;p30"/>
          <p:cNvSpPr txBox="1">
            <a:spLocks noGrp="1"/>
          </p:cNvSpPr>
          <p:nvPr>
            <p:ph type="subTitle" idx="3"/>
          </p:nvPr>
        </p:nvSpPr>
        <p:spPr>
          <a:xfrm>
            <a:off x="6319846" y="174914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Support Vector Machines (SVMs)</a:t>
            </a:r>
            <a:endParaRPr sz="1200" dirty="0"/>
          </a:p>
        </p:txBody>
      </p:sp>
      <p:sp>
        <p:nvSpPr>
          <p:cNvPr id="608" name="Google Shape;608;p30"/>
          <p:cNvSpPr txBox="1">
            <a:spLocks noGrp="1"/>
          </p:cNvSpPr>
          <p:nvPr>
            <p:ph type="subTitle" idx="5"/>
          </p:nvPr>
        </p:nvSpPr>
        <p:spPr>
          <a:xfrm>
            <a:off x="1267818" y="3497564"/>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Hands Detection, Hand Shape Analysis, Motion Analysis</a:t>
            </a:r>
            <a:endParaRPr sz="1200" dirty="0"/>
          </a:p>
        </p:txBody>
      </p:sp>
      <p:sp>
        <p:nvSpPr>
          <p:cNvPr id="609" name="Google Shape;609;p30"/>
          <p:cNvSpPr txBox="1">
            <a:spLocks noGrp="1"/>
          </p:cNvSpPr>
          <p:nvPr>
            <p:ph type="ctrTitle" idx="6"/>
          </p:nvPr>
        </p:nvSpPr>
        <p:spPr>
          <a:xfrm>
            <a:off x="5681406" y="2940640"/>
            <a:ext cx="3301920" cy="79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4"/>
                </a:solidFill>
              </a:rPr>
              <a:t>REAL TIME IMPLEMENTATION USING PYTHON</a:t>
            </a:r>
            <a:endParaRPr dirty="0">
              <a:solidFill>
                <a:schemeClr val="accent4"/>
              </a:solidFill>
            </a:endParaRPr>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stCxn id="612" idx="2"/>
            <a:endCxn id="611"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681745" y="2024569"/>
            <a:ext cx="554693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TRAINING</a:t>
            </a:r>
            <a:endParaRPr dirty="0"/>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05</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3275720"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4" name="TextBox 3">
            <a:extLst>
              <a:ext uri="{FF2B5EF4-FFF2-40B4-BE49-F238E27FC236}">
                <a16:creationId xmlns:a16="http://schemas.microsoft.com/office/drawing/2014/main" id="{1CF45C30-B77C-FAFC-BC0D-2310512C8E7C}"/>
              </a:ext>
            </a:extLst>
          </p:cNvPr>
          <p:cNvSpPr txBox="1"/>
          <p:nvPr/>
        </p:nvSpPr>
        <p:spPr>
          <a:xfrm>
            <a:off x="1836387" y="2883590"/>
            <a:ext cx="3653803" cy="73866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aven Pro" panose="020B0604020202020204" charset="0"/>
              </a:rPr>
              <a:t>Choice of machine learning algorithm</a:t>
            </a:r>
          </a:p>
          <a:p>
            <a:pPr marL="285750" indent="-285750">
              <a:buFont typeface="Arial" panose="020B0604020202020204" pitchFamily="34" charset="0"/>
              <a:buChar char="•"/>
            </a:pPr>
            <a:r>
              <a:rPr lang="en-US" dirty="0">
                <a:solidFill>
                  <a:schemeClr val="bg1"/>
                </a:solidFill>
                <a:latin typeface="Maven Pro" panose="020B0604020202020204" charset="0"/>
              </a:rPr>
              <a:t>Training process and parameters</a:t>
            </a:r>
          </a:p>
          <a:p>
            <a:pPr marL="285750" indent="-285750">
              <a:buFont typeface="Arial" panose="020B0604020202020204" pitchFamily="34" charset="0"/>
              <a:buChar char="•"/>
            </a:pPr>
            <a:r>
              <a:rPr lang="en-US" dirty="0">
                <a:solidFill>
                  <a:schemeClr val="bg1"/>
                </a:solidFill>
                <a:latin typeface="Maven Pro" panose="020B0604020202020204" charset="0"/>
              </a:rPr>
              <a:t>Model evaluation metrics</a:t>
            </a:r>
          </a:p>
        </p:txBody>
      </p:sp>
    </p:spTree>
    <p:extLst>
      <p:ext uri="{BB962C8B-B14F-4D97-AF65-F5344CB8AC3E}">
        <p14:creationId xmlns:p14="http://schemas.microsoft.com/office/powerpoint/2010/main" val="85833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603528" y="1247322"/>
            <a:ext cx="8189190" cy="323425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737182" y="1355596"/>
            <a:ext cx="7898258" cy="2958033"/>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TRAINING</a:t>
            </a:r>
            <a:endParaRPr dirty="0"/>
          </a:p>
        </p:txBody>
      </p:sp>
      <p:graphicFrame>
        <p:nvGraphicFramePr>
          <p:cNvPr id="1243" name="Google Shape;1243;p44"/>
          <p:cNvGraphicFramePr/>
          <p:nvPr>
            <p:extLst>
              <p:ext uri="{D42A27DB-BD31-4B8C-83A1-F6EECF244321}">
                <p14:modId xmlns:p14="http://schemas.microsoft.com/office/powerpoint/2010/main" val="348905651"/>
              </p:ext>
            </p:extLst>
          </p:nvPr>
        </p:nvGraphicFramePr>
        <p:xfrm>
          <a:off x="802002" y="1099913"/>
          <a:ext cx="7768618" cy="3017400"/>
        </p:xfrm>
        <a:graphic>
          <a:graphicData uri="http://schemas.openxmlformats.org/drawingml/2006/table">
            <a:tbl>
              <a:tblPr>
                <a:noFill/>
                <a:tableStyleId>{255573D7-ABFB-4B5E-BEFD-F5624A7A8333}</a:tableStyleId>
              </a:tblPr>
              <a:tblGrid>
                <a:gridCol w="1939081">
                  <a:extLst>
                    <a:ext uri="{9D8B030D-6E8A-4147-A177-3AD203B41FA5}">
                      <a16:colId xmlns:a16="http://schemas.microsoft.com/office/drawing/2014/main" val="20000"/>
                    </a:ext>
                  </a:extLst>
                </a:gridCol>
                <a:gridCol w="1533295">
                  <a:extLst>
                    <a:ext uri="{9D8B030D-6E8A-4147-A177-3AD203B41FA5}">
                      <a16:colId xmlns:a16="http://schemas.microsoft.com/office/drawing/2014/main" val="20001"/>
                    </a:ext>
                  </a:extLst>
                </a:gridCol>
                <a:gridCol w="260288">
                  <a:extLst>
                    <a:ext uri="{9D8B030D-6E8A-4147-A177-3AD203B41FA5}">
                      <a16:colId xmlns:a16="http://schemas.microsoft.com/office/drawing/2014/main" val="20002"/>
                    </a:ext>
                  </a:extLst>
                </a:gridCol>
                <a:gridCol w="4035954">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2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600" dirty="0">
                        <a:solidFill>
                          <a:schemeClr val="lt1"/>
                        </a:solidFill>
                        <a:latin typeface="Maven Pro"/>
                        <a:ea typeface="Maven Pro"/>
                        <a:cs typeface="Maven Pro"/>
                        <a:sym typeface="Maven Pro"/>
                      </a:endParaRPr>
                    </a:p>
                  </a:txBody>
                  <a:tcPr marL="91425" marR="91425" marT="91425" marB="91425">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txBody>
                  <a:tcPr marL="91425" marR="91425" marT="91425" marB="91425">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lt1"/>
                        </a:solidFill>
                        <a:latin typeface="Maven Pro"/>
                        <a:ea typeface="Maven Pro"/>
                        <a:cs typeface="Maven Pro"/>
                        <a:sym typeface="Maven Pro"/>
                      </a:endParaRPr>
                    </a:p>
                  </a:txBody>
                  <a:tcPr marL="91425" marR="91425" marT="91425" marB="91425">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664975">
                <a:tc>
                  <a:txBody>
                    <a:bodyPr/>
                    <a:lstStyle/>
                    <a:p>
                      <a:pPr marL="0" lvl="0" indent="0" algn="ctr" rtl="0">
                        <a:spcBef>
                          <a:spcPts val="0"/>
                        </a:spcBef>
                        <a:spcAft>
                          <a:spcPts val="0"/>
                        </a:spcAft>
                        <a:buNone/>
                      </a:pPr>
                      <a:r>
                        <a:rPr lang="en" sz="1600" dirty="0">
                          <a:solidFill>
                            <a:schemeClr val="accent2"/>
                          </a:solidFill>
                          <a:latin typeface="Share Tech"/>
                          <a:ea typeface="Share Tech"/>
                          <a:cs typeface="Share Tech"/>
                          <a:sym typeface="Share Tech"/>
                        </a:rPr>
                        <a:t>MACHINE LEARNING ALGORITHM</a:t>
                      </a:r>
                      <a:endParaRPr sz="1600" dirty="0">
                        <a:solidFill>
                          <a:schemeClr val="accent2"/>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Maven Pro"/>
                          <a:ea typeface="Maven Pro"/>
                          <a:cs typeface="Maven Pro"/>
                          <a:sym typeface="Maven Pro"/>
                        </a:rPr>
                        <a:t>SVM</a:t>
                      </a:r>
                      <a:endParaRPr sz="1200"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solidFill>
                            <a:schemeClr val="lt1"/>
                          </a:solidFill>
                          <a:latin typeface="Maven Pro"/>
                          <a:ea typeface="Maven Pro"/>
                          <a:cs typeface="Maven Pro"/>
                          <a:sym typeface="Maven Pro"/>
                        </a:rPr>
                        <a:t>Effective for binary classification tasks and can be used to classify extracted features of sign language gestures into predefined categories</a:t>
                      </a:r>
                      <a:endParaRPr sz="1200"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64975">
                <a:tc>
                  <a:txBody>
                    <a:bodyPr/>
                    <a:lstStyle/>
                    <a:p>
                      <a:pPr marL="0" lvl="0" indent="0" algn="ctr" rtl="0">
                        <a:spcBef>
                          <a:spcPts val="0"/>
                        </a:spcBef>
                        <a:spcAft>
                          <a:spcPts val="0"/>
                        </a:spcAft>
                        <a:buNone/>
                      </a:pPr>
                      <a:r>
                        <a:rPr lang="en" sz="1800" dirty="0">
                          <a:solidFill>
                            <a:schemeClr val="accent1"/>
                          </a:solidFill>
                          <a:latin typeface="Share Tech"/>
                          <a:ea typeface="Share Tech"/>
                          <a:cs typeface="Share Tech"/>
                          <a:sym typeface="Share Tech"/>
                        </a:rPr>
                        <a:t>Training Process</a:t>
                      </a:r>
                      <a:endParaRPr sz="1800" dirty="0">
                        <a:solidFill>
                          <a:schemeClr val="accen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200" b="1" i="0" u="none" strike="noStrike" cap="none" dirty="0">
                          <a:solidFill>
                            <a:schemeClr val="bg1"/>
                          </a:solidFill>
                          <a:effectLst/>
                          <a:latin typeface="Maven Pro" panose="020B0604020202020204" charset="0"/>
                          <a:ea typeface="Arial"/>
                          <a:cs typeface="Arial"/>
                          <a:sym typeface="Arial"/>
                        </a:rPr>
                        <a:t>Hyperparameter Tuning</a:t>
                      </a:r>
                      <a:endParaRPr sz="1200" dirty="0">
                        <a:solidFill>
                          <a:schemeClr val="bg1"/>
                        </a:solidFill>
                        <a:latin typeface="Maven Pro" panose="020B0604020202020204" charset="0"/>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spcBef>
                          <a:spcPts val="0"/>
                        </a:spcBef>
                        <a:spcAft>
                          <a:spcPts val="0"/>
                        </a:spcAft>
                        <a:buNone/>
                      </a:pPr>
                      <a:r>
                        <a:rPr lang="en-US" sz="1200" b="0" i="0" u="none" strike="noStrike" cap="none" dirty="0">
                          <a:solidFill>
                            <a:schemeClr val="bg1"/>
                          </a:solidFill>
                          <a:effectLst/>
                          <a:latin typeface="Maven Pro" panose="020B0604020202020204" charset="0"/>
                          <a:ea typeface="Arial"/>
                          <a:cs typeface="Arial"/>
                          <a:sym typeface="Arial"/>
                        </a:rPr>
                        <a:t>Tuning the hyperparameters of the machine learning algorithm, such as learning rate, regularization strength, and network architecture, to optimize performance and prevent overfitting.</a:t>
                      </a:r>
                      <a:endParaRPr sz="1200" dirty="0">
                        <a:solidFill>
                          <a:schemeClr val="bg1"/>
                        </a:solidFill>
                        <a:latin typeface="Maven Pro" panose="020B0604020202020204" charset="0"/>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64975">
                <a:tc>
                  <a:txBody>
                    <a:bodyPr/>
                    <a:lstStyle/>
                    <a:p>
                      <a:pPr marL="0" lvl="0" indent="0" algn="ctr" rtl="0">
                        <a:spcBef>
                          <a:spcPts val="0"/>
                        </a:spcBef>
                        <a:spcAft>
                          <a:spcPts val="0"/>
                        </a:spcAft>
                        <a:buNone/>
                      </a:pPr>
                      <a:r>
                        <a:rPr lang="en" sz="1800" dirty="0">
                          <a:solidFill>
                            <a:schemeClr val="accent3"/>
                          </a:solidFill>
                          <a:latin typeface="Share Tech"/>
                          <a:ea typeface="Share Tech"/>
                          <a:cs typeface="Share Tech"/>
                          <a:sym typeface="Share Tech"/>
                        </a:rPr>
                        <a:t>Model Evaluation Metrics</a:t>
                      </a:r>
                      <a:endParaRPr sz="18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aven Pro"/>
                          <a:ea typeface="Maven Pro"/>
                          <a:cs typeface="Maven Pro"/>
                          <a:sym typeface="Maven Pro"/>
                        </a:rPr>
                        <a:t>Accuracy, Precision &amp; Recall, F1 Score, Confusion Matrix</a:t>
                      </a:r>
                      <a:endParaRPr sz="1200"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spcBef>
                          <a:spcPts val="0"/>
                        </a:spcBef>
                        <a:spcAft>
                          <a:spcPts val="0"/>
                        </a:spcAft>
                        <a:buNone/>
                      </a:pPr>
                      <a:r>
                        <a:rPr lang="en-US" sz="1200" b="0" i="0" u="none" strike="noStrike" cap="none" dirty="0">
                          <a:solidFill>
                            <a:schemeClr val="bg1"/>
                          </a:solidFill>
                          <a:effectLst/>
                          <a:latin typeface="Maven Pro" panose="020B0604020202020204" charset="0"/>
                          <a:ea typeface="Arial"/>
                          <a:cs typeface="Arial"/>
                          <a:sym typeface="Arial"/>
                        </a:rPr>
                        <a:t>These metrics provide valuable insights into different aspects of the model's performance, such as its accuracy, robustness, and ability to handle class imbalances</a:t>
                      </a:r>
                      <a:endParaRPr sz="1100" dirty="0">
                        <a:solidFill>
                          <a:schemeClr val="bg1"/>
                        </a:solidFill>
                        <a:latin typeface="Maven Pro" panose="020B0604020202020204" charset="0"/>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244" name="Google Shape;1244;p44"/>
          <p:cNvGrpSpPr/>
          <p:nvPr/>
        </p:nvGrpSpPr>
        <p:grpSpPr>
          <a:xfrm>
            <a:off x="8155120" y="3764347"/>
            <a:ext cx="936653" cy="1300131"/>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50575" y="939175"/>
              <a:ext cx="76076" cy="78249"/>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339265" y="2990049"/>
            <a:ext cx="731120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 &amp; </a:t>
            </a:r>
            <a:br>
              <a:rPr lang="en" dirty="0"/>
            </a:br>
            <a:r>
              <a:rPr lang="en" dirty="0"/>
              <a:t>PERFORMANCE EVALUATION</a:t>
            </a:r>
            <a:endParaRPr dirty="0"/>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06</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4038444"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16418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0" name="Google Shape;700;p33"/>
          <p:cNvSpPr txBox="1">
            <a:spLocks noGrp="1"/>
          </p:cNvSpPr>
          <p:nvPr>
            <p:ph type="ctrTitle"/>
          </p:nvPr>
        </p:nvSpPr>
        <p:spPr>
          <a:xfrm>
            <a:off x="217321" y="376483"/>
            <a:ext cx="820850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PERFORMANCE OF THE TRAINED MODEL</a:t>
            </a:r>
          </a:p>
        </p:txBody>
      </p:sp>
      <p:sp>
        <p:nvSpPr>
          <p:cNvPr id="703" name="Google Shape;703;p33"/>
          <p:cNvSpPr/>
          <p:nvPr/>
        </p:nvSpPr>
        <p:spPr>
          <a:xfrm>
            <a:off x="8425823" y="4718020"/>
            <a:ext cx="155925" cy="156375"/>
          </a:xfrm>
          <a:custGeom>
            <a:avLst/>
            <a:gdLst/>
            <a:ahLst/>
            <a:cxnLst/>
            <a:rect l="l" t="t" r="r" b="b"/>
            <a:pathLst>
              <a:path w="6237" h="6255" extrusionOk="0">
                <a:moveTo>
                  <a:pt x="0" y="0"/>
                </a:moveTo>
                <a:lnTo>
                  <a:pt x="0" y="6255"/>
                </a:lnTo>
                <a:lnTo>
                  <a:pt x="6236" y="6255"/>
                </a:lnTo>
                <a:lnTo>
                  <a:pt x="6236" y="0"/>
                </a:ln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0C405106-1521-6345-F94D-B2EF2C4C6180}"/>
              </a:ext>
            </a:extLst>
          </p:cNvPr>
          <p:cNvSpPr txBox="1"/>
          <p:nvPr/>
        </p:nvSpPr>
        <p:spPr>
          <a:xfrm>
            <a:off x="264353" y="1031323"/>
            <a:ext cx="5802756" cy="1846659"/>
          </a:xfrm>
          <a:prstGeom prst="rect">
            <a:avLst/>
          </a:prstGeom>
          <a:noFill/>
        </p:spPr>
        <p:txBody>
          <a:bodyPr wrap="square">
            <a:spAutoFit/>
          </a:bodyPr>
          <a:lstStyle/>
          <a:p>
            <a:pPr algn="l"/>
            <a:r>
              <a:rPr lang="en-US" sz="1200" b="0" i="0" dirty="0">
                <a:solidFill>
                  <a:schemeClr val="bg1"/>
                </a:solidFill>
                <a:effectLst/>
                <a:latin typeface="Maven Pro" panose="020B0604020202020204" charset="0"/>
              </a:rPr>
              <a:t> The performance evaluation involves:</a:t>
            </a:r>
          </a:p>
          <a:p>
            <a:pPr algn="l"/>
            <a:endParaRPr lang="en-US" sz="1200" b="0" i="0" dirty="0">
              <a:solidFill>
                <a:schemeClr val="bg1"/>
              </a:solidFill>
              <a:effectLst/>
              <a:latin typeface="Maven Pro" panose="020B0604020202020204" charset="0"/>
            </a:endParaRPr>
          </a:p>
          <a:p>
            <a:pPr marL="285750" indent="-285750" algn="l">
              <a:buFont typeface="Arial" panose="020B0604020202020204" pitchFamily="34" charset="0"/>
              <a:buChar char="•"/>
            </a:pPr>
            <a:r>
              <a:rPr lang="en-US" b="0" i="0" dirty="0">
                <a:solidFill>
                  <a:srgbClr val="0000FF"/>
                </a:solidFill>
                <a:effectLst/>
                <a:latin typeface="Maven Pro" panose="020B0604020202020204" charset="0"/>
              </a:rPr>
              <a:t>Testing</a:t>
            </a:r>
            <a:r>
              <a:rPr lang="en-US" sz="1200" b="0" i="0" dirty="0">
                <a:solidFill>
                  <a:srgbClr val="0000FF"/>
                </a:solidFill>
                <a:effectLst/>
                <a:latin typeface="Maven Pro" panose="020B0604020202020204" charset="0"/>
              </a:rPr>
              <a:t>: </a:t>
            </a:r>
            <a:r>
              <a:rPr lang="en-US" sz="1200" b="0" i="0" dirty="0">
                <a:solidFill>
                  <a:schemeClr val="bg1"/>
                </a:solidFill>
                <a:effectLst/>
                <a:latin typeface="Maven Pro" panose="020B0604020202020204" charset="0"/>
              </a:rPr>
              <a:t>Running the trained model on the test dataset, which contains unseen samples not used during training or validation.</a:t>
            </a:r>
          </a:p>
          <a:p>
            <a:pPr marL="285750" indent="-285750" algn="l">
              <a:buFont typeface="Arial" panose="020B0604020202020204" pitchFamily="34" charset="0"/>
              <a:buChar char="•"/>
            </a:pPr>
            <a:r>
              <a:rPr lang="en-US" b="0" i="0" dirty="0">
                <a:solidFill>
                  <a:srgbClr val="0000FF"/>
                </a:solidFill>
                <a:effectLst/>
                <a:latin typeface="Maven Pro" panose="020B0604020202020204" charset="0"/>
              </a:rPr>
              <a:t>Prediction</a:t>
            </a:r>
            <a:r>
              <a:rPr lang="en-US" sz="1200" b="0" i="0" dirty="0">
                <a:solidFill>
                  <a:srgbClr val="0000FF"/>
                </a:solidFill>
                <a:effectLst/>
                <a:latin typeface="Maven Pro" panose="020B0604020202020204" charset="0"/>
              </a:rPr>
              <a:t>: </a:t>
            </a:r>
            <a:r>
              <a:rPr lang="en-US" sz="1200" b="0" i="0" dirty="0">
                <a:solidFill>
                  <a:schemeClr val="bg1"/>
                </a:solidFill>
                <a:effectLst/>
                <a:latin typeface="Maven Pro" panose="020B0604020202020204" charset="0"/>
              </a:rPr>
              <a:t>Generating predictions for each sample in the test dataset, indicating the recognized sign language gestures.</a:t>
            </a:r>
          </a:p>
          <a:p>
            <a:pPr marL="285750" indent="-285750" algn="l">
              <a:buFont typeface="Arial" panose="020B0604020202020204" pitchFamily="34" charset="0"/>
              <a:buChar char="•"/>
            </a:pPr>
            <a:r>
              <a:rPr lang="en-US" b="0" i="0" dirty="0">
                <a:solidFill>
                  <a:srgbClr val="0000FF"/>
                </a:solidFill>
                <a:effectLst/>
                <a:latin typeface="Maven Pro" panose="020B0604020202020204" charset="0"/>
              </a:rPr>
              <a:t>Evaluation Metrics: </a:t>
            </a:r>
            <a:r>
              <a:rPr lang="en-US" sz="1200" b="0" i="0" dirty="0">
                <a:solidFill>
                  <a:schemeClr val="bg1"/>
                </a:solidFill>
                <a:effectLst/>
                <a:latin typeface="Maven Pro" panose="020B0604020202020204" charset="0"/>
              </a:rPr>
              <a:t>Calculating various evaluation metrics to quantify the model's performance, including accuracy</a:t>
            </a:r>
            <a:r>
              <a:rPr lang="en-US" sz="1200" b="0" i="0" dirty="0">
                <a:solidFill>
                  <a:schemeClr val="bg2"/>
                </a:solidFill>
                <a:effectLst/>
                <a:latin typeface="Maven Pro" panose="020B0604020202020204" charset="0"/>
              </a:rPr>
              <a:t>, </a:t>
            </a:r>
            <a:r>
              <a:rPr lang="en-US" sz="1200" b="0" i="0" dirty="0">
                <a:solidFill>
                  <a:schemeClr val="bg1"/>
                </a:solidFill>
                <a:effectLst/>
                <a:latin typeface="Maven Pro" panose="020B0604020202020204" charset="0"/>
              </a:rPr>
              <a:t>precision, recall, and F1 score.</a:t>
            </a:r>
          </a:p>
        </p:txBody>
      </p:sp>
      <p:pic>
        <p:nvPicPr>
          <p:cNvPr id="3" name="Picture 2">
            <a:extLst>
              <a:ext uri="{FF2B5EF4-FFF2-40B4-BE49-F238E27FC236}">
                <a16:creationId xmlns:a16="http://schemas.microsoft.com/office/drawing/2014/main" id="{91AF1A00-B2F0-CF83-073E-F056AFB1BE54}"/>
              </a:ext>
            </a:extLst>
          </p:cNvPr>
          <p:cNvPicPr>
            <a:picLocks noChangeAspect="1"/>
          </p:cNvPicPr>
          <p:nvPr/>
        </p:nvPicPr>
        <p:blipFill>
          <a:blip r:embed="rId3"/>
          <a:stretch>
            <a:fillRect/>
          </a:stretch>
        </p:blipFill>
        <p:spPr>
          <a:xfrm>
            <a:off x="3686175" y="2799400"/>
            <a:ext cx="4487325" cy="2265519"/>
          </a:xfrm>
          <a:prstGeom prst="rect">
            <a:avLst/>
          </a:prstGeom>
        </p:spPr>
      </p:pic>
    </p:spTree>
    <p:extLst>
      <p:ext uri="{BB962C8B-B14F-4D97-AF65-F5344CB8AC3E}">
        <p14:creationId xmlns:p14="http://schemas.microsoft.com/office/powerpoint/2010/main" val="188129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268962" y="2166211"/>
            <a:ext cx="554693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DEMO</a:t>
            </a:r>
            <a:endParaRPr dirty="0"/>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07</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49" y="3869000"/>
            <a:ext cx="4623483"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4" name="TextBox 3">
            <a:extLst>
              <a:ext uri="{FF2B5EF4-FFF2-40B4-BE49-F238E27FC236}">
                <a16:creationId xmlns:a16="http://schemas.microsoft.com/office/drawing/2014/main" id="{1CF45C30-B77C-FAFC-BC0D-2310512C8E7C}"/>
              </a:ext>
            </a:extLst>
          </p:cNvPr>
          <p:cNvSpPr txBox="1"/>
          <p:nvPr/>
        </p:nvSpPr>
        <p:spPr>
          <a:xfrm>
            <a:off x="2227255" y="3003511"/>
            <a:ext cx="4392294" cy="73866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aven Pro" panose="020B0604020202020204" charset="0"/>
              </a:rPr>
              <a:t>Live Demonstration of the real time sign language system</a:t>
            </a:r>
          </a:p>
          <a:p>
            <a:pPr marL="285750" indent="-285750">
              <a:buFont typeface="Arial" panose="020B0604020202020204" pitchFamily="34" charset="0"/>
              <a:buChar char="•"/>
            </a:pPr>
            <a:r>
              <a:rPr lang="en-US" dirty="0">
                <a:solidFill>
                  <a:schemeClr val="bg1"/>
                </a:solidFill>
                <a:latin typeface="Maven Pro" panose="020B0604020202020204" charset="0"/>
              </a:rPr>
              <a:t>Sneak Peek of The system’s capabilities</a:t>
            </a:r>
          </a:p>
        </p:txBody>
      </p:sp>
    </p:spTree>
    <p:extLst>
      <p:ext uri="{BB962C8B-B14F-4D97-AF65-F5344CB8AC3E}">
        <p14:creationId xmlns:p14="http://schemas.microsoft.com/office/powerpoint/2010/main" val="388299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cxnSp>
        <p:nvCxnSpPr>
          <p:cNvPr id="1271" name="Google Shape;1184;p42">
            <a:extLst>
              <a:ext uri="{FF2B5EF4-FFF2-40B4-BE49-F238E27FC236}">
                <a16:creationId xmlns:a16="http://schemas.microsoft.com/office/drawing/2014/main" id="{D700378E-E07C-5B7D-0807-15D690EE7A4E}"/>
              </a:ext>
            </a:extLst>
          </p:cNvPr>
          <p:cNvCxnSpPr>
            <a:cxnSpLocks/>
            <a:stCxn id="33" idx="2"/>
          </p:cNvCxnSpPr>
          <p:nvPr/>
        </p:nvCxnSpPr>
        <p:spPr>
          <a:xfrm rot="16200000" flipH="1">
            <a:off x="7270009" y="2335291"/>
            <a:ext cx="1200641" cy="118"/>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268" name="Google Shape;1184;p42">
            <a:extLst>
              <a:ext uri="{FF2B5EF4-FFF2-40B4-BE49-F238E27FC236}">
                <a16:creationId xmlns:a16="http://schemas.microsoft.com/office/drawing/2014/main" id="{C961D177-BE64-1998-ED5E-2203596A6733}"/>
              </a:ext>
            </a:extLst>
          </p:cNvPr>
          <p:cNvCxnSpPr>
            <a:cxnSpLocks/>
          </p:cNvCxnSpPr>
          <p:nvPr/>
        </p:nvCxnSpPr>
        <p:spPr>
          <a:xfrm rot="10800000">
            <a:off x="914990" y="1545078"/>
            <a:ext cx="6978365" cy="688"/>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270" name="Google Shape;1184;p42">
            <a:extLst>
              <a:ext uri="{FF2B5EF4-FFF2-40B4-BE49-F238E27FC236}">
                <a16:creationId xmlns:a16="http://schemas.microsoft.com/office/drawing/2014/main" id="{6A77041A-A6C9-A8FF-CDBD-F331DB681563}"/>
              </a:ext>
            </a:extLst>
          </p:cNvPr>
          <p:cNvCxnSpPr>
            <a:cxnSpLocks/>
            <a:stCxn id="1179" idx="1"/>
            <a:endCxn id="61" idx="3"/>
          </p:cNvCxnSpPr>
          <p:nvPr/>
        </p:nvCxnSpPr>
        <p:spPr>
          <a:xfrm rot="10800000">
            <a:off x="958645" y="3089197"/>
            <a:ext cx="6721243" cy="1173"/>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1164" name="Google Shape;1164;p42"/>
          <p:cNvSpPr txBox="1">
            <a:spLocks noGrp="1"/>
          </p:cNvSpPr>
          <p:nvPr>
            <p:ph type="ctrTitle" idx="6"/>
          </p:nvPr>
        </p:nvSpPr>
        <p:spPr>
          <a:xfrm>
            <a:off x="2086808" y="508154"/>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TABLE OF CONTENTS</a:t>
            </a:r>
            <a:endParaRPr sz="4000" dirty="0"/>
          </a:p>
        </p:txBody>
      </p:sp>
      <p:sp>
        <p:nvSpPr>
          <p:cNvPr id="1165" name="Google Shape;1165;p42"/>
          <p:cNvSpPr txBox="1">
            <a:spLocks noGrp="1"/>
          </p:cNvSpPr>
          <p:nvPr>
            <p:ph type="ctrTitle" idx="2"/>
          </p:nvPr>
        </p:nvSpPr>
        <p:spPr>
          <a:xfrm>
            <a:off x="7123979" y="1972856"/>
            <a:ext cx="2200245" cy="4024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 SIGN LANGUAGE RECOGNITION PROCESS</a:t>
            </a:r>
            <a:endParaRPr dirty="0"/>
          </a:p>
        </p:txBody>
      </p:sp>
      <p:sp>
        <p:nvSpPr>
          <p:cNvPr id="1166" name="Google Shape;1166;p42"/>
          <p:cNvSpPr txBox="1">
            <a:spLocks noGrp="1"/>
          </p:cNvSpPr>
          <p:nvPr>
            <p:ph type="ctrTitle"/>
          </p:nvPr>
        </p:nvSpPr>
        <p:spPr>
          <a:xfrm>
            <a:off x="120991" y="1743757"/>
            <a:ext cx="1875762" cy="4024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 INTRODUCTION</a:t>
            </a:r>
            <a:endParaRPr dirty="0"/>
          </a:p>
        </p:txBody>
      </p:sp>
      <p:sp>
        <p:nvSpPr>
          <p:cNvPr id="1173" name="Google Shape;1173;p42"/>
          <p:cNvSpPr txBox="1">
            <a:spLocks noGrp="1"/>
          </p:cNvSpPr>
          <p:nvPr>
            <p:ph type="ctrTitle" idx="9"/>
          </p:nvPr>
        </p:nvSpPr>
        <p:spPr>
          <a:xfrm>
            <a:off x="2343942" y="4595367"/>
            <a:ext cx="1875762" cy="4024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[9] CONCLUSION</a:t>
            </a:r>
            <a:endParaRPr dirty="0"/>
          </a:p>
        </p:txBody>
      </p:sp>
      <p:sp>
        <p:nvSpPr>
          <p:cNvPr id="1175" name="Google Shape;1175;p42"/>
          <p:cNvSpPr txBox="1">
            <a:spLocks noGrp="1"/>
          </p:cNvSpPr>
          <p:nvPr>
            <p:ph type="ctrTitle" idx="14"/>
          </p:nvPr>
        </p:nvSpPr>
        <p:spPr>
          <a:xfrm>
            <a:off x="-14480" y="3611548"/>
            <a:ext cx="2624817" cy="4024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[8] CHALLENGES &amp; FUTURE WORK</a:t>
            </a:r>
            <a:endParaRPr dirty="0"/>
          </a:p>
        </p:txBody>
      </p:sp>
      <p:sp>
        <p:nvSpPr>
          <p:cNvPr id="1177" name="Google Shape;1177;p42"/>
          <p:cNvSpPr/>
          <p:nvPr/>
        </p:nvSpPr>
        <p:spPr>
          <a:xfrm>
            <a:off x="2876090" y="2908460"/>
            <a:ext cx="414277" cy="36381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225505" y="2908460"/>
            <a:ext cx="414277" cy="363818"/>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7679887" y="2908460"/>
            <a:ext cx="414277" cy="36381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561919" y="1371212"/>
            <a:ext cx="414277" cy="36381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2890466" y="1371212"/>
            <a:ext cx="414277" cy="36381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5365716" y="1371212"/>
            <a:ext cx="414277" cy="363818"/>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5" name="Google Shape;1185;p42"/>
          <p:cNvGrpSpPr/>
          <p:nvPr/>
        </p:nvGrpSpPr>
        <p:grpSpPr>
          <a:xfrm>
            <a:off x="5293929" y="2939863"/>
            <a:ext cx="264033" cy="308824"/>
            <a:chOff x="6703732" y="3346936"/>
            <a:chExt cx="264813" cy="352693"/>
          </a:xfrm>
        </p:grpSpPr>
        <p:sp>
          <p:nvSpPr>
            <p:cNvPr id="1186" name="Google Shape;1186;p42"/>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2948214" y="2942797"/>
            <a:ext cx="270446" cy="303664"/>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42"/>
          <p:cNvGrpSpPr/>
          <p:nvPr/>
        </p:nvGrpSpPr>
        <p:grpSpPr>
          <a:xfrm>
            <a:off x="643330" y="1405999"/>
            <a:ext cx="259517" cy="302888"/>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2"/>
          <p:cNvGrpSpPr/>
          <p:nvPr/>
        </p:nvGrpSpPr>
        <p:grpSpPr>
          <a:xfrm>
            <a:off x="5440579" y="1414577"/>
            <a:ext cx="278690" cy="312818"/>
            <a:chOff x="4897750" y="2415639"/>
            <a:chExt cx="279513" cy="357255"/>
          </a:xfrm>
        </p:grpSpPr>
        <p:sp>
          <p:nvSpPr>
            <p:cNvPr id="1208" name="Google Shape;1208;p4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2"/>
          <p:cNvGrpSpPr/>
          <p:nvPr/>
        </p:nvGrpSpPr>
        <p:grpSpPr>
          <a:xfrm>
            <a:off x="7756388" y="2935972"/>
            <a:ext cx="263655" cy="309490"/>
            <a:chOff x="8054820" y="2416399"/>
            <a:chExt cx="264433" cy="353454"/>
          </a:xfrm>
        </p:grpSpPr>
        <p:sp>
          <p:nvSpPr>
            <p:cNvPr id="1217" name="Google Shape;1217;p42"/>
            <p:cNvSpPr/>
            <p:nvPr/>
          </p:nvSpPr>
          <p:spPr>
            <a:xfrm>
              <a:off x="8148371" y="2538621"/>
              <a:ext cx="10201" cy="15872"/>
            </a:xfrm>
            <a:custGeom>
              <a:avLst/>
              <a:gdLst/>
              <a:ahLst/>
              <a:cxnLst/>
              <a:rect l="l" t="t" r="r" b="b"/>
              <a:pathLst>
                <a:path w="322" h="501" extrusionOk="0">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8214361" y="2538621"/>
              <a:ext cx="10233" cy="15872"/>
            </a:xfrm>
            <a:custGeom>
              <a:avLst/>
              <a:gdLst/>
              <a:ahLst/>
              <a:cxnLst/>
              <a:rect l="l" t="t" r="r" b="b"/>
              <a:pathLst>
                <a:path w="323" h="501" extrusionOk="0">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8054820" y="2416399"/>
              <a:ext cx="264433" cy="353454"/>
            </a:xfrm>
            <a:custGeom>
              <a:avLst/>
              <a:gdLst/>
              <a:ahLst/>
              <a:cxnLst/>
              <a:rect l="l" t="t" r="r" b="b"/>
              <a:pathLst>
                <a:path w="8347" h="11157" extrusionOk="0">
                  <a:moveTo>
                    <a:pt x="1703" y="5025"/>
                  </a:moveTo>
                  <a:cubicBezTo>
                    <a:pt x="1787" y="5204"/>
                    <a:pt x="1882" y="5418"/>
                    <a:pt x="1882" y="5573"/>
                  </a:cubicBezTo>
                  <a:cubicBezTo>
                    <a:pt x="1882" y="5680"/>
                    <a:pt x="1787" y="5763"/>
                    <a:pt x="1703" y="5763"/>
                  </a:cubicBezTo>
                  <a:cubicBezTo>
                    <a:pt x="1608" y="5763"/>
                    <a:pt x="1525" y="5668"/>
                    <a:pt x="1525" y="5573"/>
                  </a:cubicBezTo>
                  <a:cubicBezTo>
                    <a:pt x="1525" y="5430"/>
                    <a:pt x="1608" y="5204"/>
                    <a:pt x="1703" y="5025"/>
                  </a:cubicBezTo>
                  <a:close/>
                  <a:moveTo>
                    <a:pt x="6585" y="5025"/>
                  </a:moveTo>
                  <a:cubicBezTo>
                    <a:pt x="6668" y="5204"/>
                    <a:pt x="6763" y="5418"/>
                    <a:pt x="6763" y="5573"/>
                  </a:cubicBezTo>
                  <a:cubicBezTo>
                    <a:pt x="6763" y="5680"/>
                    <a:pt x="6668" y="5763"/>
                    <a:pt x="6585" y="5763"/>
                  </a:cubicBezTo>
                  <a:cubicBezTo>
                    <a:pt x="6490" y="5763"/>
                    <a:pt x="6406" y="5668"/>
                    <a:pt x="6406" y="5573"/>
                  </a:cubicBezTo>
                  <a:cubicBezTo>
                    <a:pt x="6406" y="5430"/>
                    <a:pt x="6490" y="5204"/>
                    <a:pt x="6585" y="5025"/>
                  </a:cubicBezTo>
                  <a:close/>
                  <a:moveTo>
                    <a:pt x="4144" y="322"/>
                  </a:moveTo>
                  <a:cubicBezTo>
                    <a:pt x="6073" y="322"/>
                    <a:pt x="7633" y="1894"/>
                    <a:pt x="7633" y="3823"/>
                  </a:cubicBezTo>
                  <a:cubicBezTo>
                    <a:pt x="7633" y="5847"/>
                    <a:pt x="6478" y="7752"/>
                    <a:pt x="6299" y="8049"/>
                  </a:cubicBezTo>
                  <a:lnTo>
                    <a:pt x="5716" y="7847"/>
                  </a:lnTo>
                  <a:cubicBezTo>
                    <a:pt x="5513" y="7764"/>
                    <a:pt x="5358" y="7561"/>
                    <a:pt x="5358" y="7335"/>
                  </a:cubicBezTo>
                  <a:lnTo>
                    <a:pt x="5358" y="6621"/>
                  </a:lnTo>
                  <a:cubicBezTo>
                    <a:pt x="5692" y="6430"/>
                    <a:pt x="5966" y="6180"/>
                    <a:pt x="6180" y="5859"/>
                  </a:cubicBezTo>
                  <a:cubicBezTo>
                    <a:pt x="6263" y="6001"/>
                    <a:pt x="6418" y="6073"/>
                    <a:pt x="6597" y="6073"/>
                  </a:cubicBezTo>
                  <a:cubicBezTo>
                    <a:pt x="6882" y="6073"/>
                    <a:pt x="7097" y="5847"/>
                    <a:pt x="7097" y="5561"/>
                  </a:cubicBezTo>
                  <a:cubicBezTo>
                    <a:pt x="7097" y="5323"/>
                    <a:pt x="6966" y="5025"/>
                    <a:pt x="6859" y="4823"/>
                  </a:cubicBezTo>
                  <a:cubicBezTo>
                    <a:pt x="7097" y="4751"/>
                    <a:pt x="7275" y="4525"/>
                    <a:pt x="7275" y="4251"/>
                  </a:cubicBezTo>
                  <a:cubicBezTo>
                    <a:pt x="7275" y="3930"/>
                    <a:pt x="7013" y="3656"/>
                    <a:pt x="6680" y="3656"/>
                  </a:cubicBezTo>
                  <a:lnTo>
                    <a:pt x="6597" y="3656"/>
                  </a:lnTo>
                  <a:cubicBezTo>
                    <a:pt x="6597" y="3656"/>
                    <a:pt x="6585" y="3656"/>
                    <a:pt x="6585" y="3644"/>
                  </a:cubicBezTo>
                  <a:lnTo>
                    <a:pt x="6585" y="3120"/>
                  </a:lnTo>
                  <a:cubicBezTo>
                    <a:pt x="6585" y="2453"/>
                    <a:pt x="6049" y="1918"/>
                    <a:pt x="5370" y="1918"/>
                  </a:cubicBezTo>
                  <a:lnTo>
                    <a:pt x="5192" y="1918"/>
                  </a:lnTo>
                  <a:cubicBezTo>
                    <a:pt x="5108" y="1918"/>
                    <a:pt x="5037" y="1989"/>
                    <a:pt x="5037" y="2084"/>
                  </a:cubicBezTo>
                  <a:cubicBezTo>
                    <a:pt x="5037" y="2168"/>
                    <a:pt x="5108" y="2251"/>
                    <a:pt x="5192" y="2251"/>
                  </a:cubicBezTo>
                  <a:lnTo>
                    <a:pt x="5370" y="2251"/>
                  </a:lnTo>
                  <a:cubicBezTo>
                    <a:pt x="5870" y="2251"/>
                    <a:pt x="6251" y="2644"/>
                    <a:pt x="6251" y="3120"/>
                  </a:cubicBezTo>
                  <a:lnTo>
                    <a:pt x="6251" y="3644"/>
                  </a:lnTo>
                  <a:cubicBezTo>
                    <a:pt x="6251" y="3823"/>
                    <a:pt x="6406" y="3989"/>
                    <a:pt x="6597" y="3989"/>
                  </a:cubicBezTo>
                  <a:lnTo>
                    <a:pt x="6680" y="3989"/>
                  </a:lnTo>
                  <a:cubicBezTo>
                    <a:pt x="6835" y="3989"/>
                    <a:pt x="6954" y="4108"/>
                    <a:pt x="6954" y="4251"/>
                  </a:cubicBezTo>
                  <a:cubicBezTo>
                    <a:pt x="6954" y="4406"/>
                    <a:pt x="6835" y="4525"/>
                    <a:pt x="6680" y="4525"/>
                  </a:cubicBezTo>
                  <a:lnTo>
                    <a:pt x="6585" y="4525"/>
                  </a:lnTo>
                  <a:lnTo>
                    <a:pt x="6585" y="4501"/>
                  </a:lnTo>
                  <a:cubicBezTo>
                    <a:pt x="6585" y="4418"/>
                    <a:pt x="6501" y="4346"/>
                    <a:pt x="6418" y="4346"/>
                  </a:cubicBezTo>
                  <a:cubicBezTo>
                    <a:pt x="6323" y="4346"/>
                    <a:pt x="6251" y="4418"/>
                    <a:pt x="6251" y="4501"/>
                  </a:cubicBezTo>
                  <a:cubicBezTo>
                    <a:pt x="6251" y="5668"/>
                    <a:pt x="5311" y="6609"/>
                    <a:pt x="4156" y="6609"/>
                  </a:cubicBezTo>
                  <a:cubicBezTo>
                    <a:pt x="2989" y="6609"/>
                    <a:pt x="2060" y="5668"/>
                    <a:pt x="2060" y="4501"/>
                  </a:cubicBezTo>
                  <a:cubicBezTo>
                    <a:pt x="2060" y="4418"/>
                    <a:pt x="1977" y="4346"/>
                    <a:pt x="1894" y="4346"/>
                  </a:cubicBezTo>
                  <a:cubicBezTo>
                    <a:pt x="1798" y="4346"/>
                    <a:pt x="1727" y="4418"/>
                    <a:pt x="1727" y="4501"/>
                  </a:cubicBezTo>
                  <a:lnTo>
                    <a:pt x="1727" y="4525"/>
                  </a:lnTo>
                  <a:lnTo>
                    <a:pt x="1620" y="4525"/>
                  </a:lnTo>
                  <a:cubicBezTo>
                    <a:pt x="1477" y="4525"/>
                    <a:pt x="1358" y="4406"/>
                    <a:pt x="1358" y="4251"/>
                  </a:cubicBezTo>
                  <a:cubicBezTo>
                    <a:pt x="1358" y="4108"/>
                    <a:pt x="1477" y="3989"/>
                    <a:pt x="1620" y="3989"/>
                  </a:cubicBezTo>
                  <a:lnTo>
                    <a:pt x="1715" y="3989"/>
                  </a:lnTo>
                  <a:cubicBezTo>
                    <a:pt x="1894" y="3989"/>
                    <a:pt x="2060" y="3835"/>
                    <a:pt x="2060" y="3644"/>
                  </a:cubicBezTo>
                  <a:lnTo>
                    <a:pt x="2060" y="3120"/>
                  </a:lnTo>
                  <a:cubicBezTo>
                    <a:pt x="2060" y="2632"/>
                    <a:pt x="2453" y="2251"/>
                    <a:pt x="2930" y="2251"/>
                  </a:cubicBezTo>
                  <a:lnTo>
                    <a:pt x="4501" y="2251"/>
                  </a:lnTo>
                  <a:cubicBezTo>
                    <a:pt x="4585" y="2251"/>
                    <a:pt x="4656" y="2168"/>
                    <a:pt x="4656" y="2084"/>
                  </a:cubicBezTo>
                  <a:cubicBezTo>
                    <a:pt x="4656" y="1989"/>
                    <a:pt x="4585" y="1918"/>
                    <a:pt x="4501" y="1918"/>
                  </a:cubicBezTo>
                  <a:lnTo>
                    <a:pt x="2930" y="1918"/>
                  </a:lnTo>
                  <a:cubicBezTo>
                    <a:pt x="2632" y="1918"/>
                    <a:pt x="2394" y="1679"/>
                    <a:pt x="2394" y="1382"/>
                  </a:cubicBezTo>
                  <a:cubicBezTo>
                    <a:pt x="2394" y="798"/>
                    <a:pt x="3025" y="322"/>
                    <a:pt x="3799" y="322"/>
                  </a:cubicBezTo>
                  <a:close/>
                  <a:moveTo>
                    <a:pt x="2084" y="1310"/>
                  </a:moveTo>
                  <a:lnTo>
                    <a:pt x="2084" y="1406"/>
                  </a:lnTo>
                  <a:cubicBezTo>
                    <a:pt x="2084" y="1679"/>
                    <a:pt x="2203" y="1918"/>
                    <a:pt x="2394" y="2084"/>
                  </a:cubicBezTo>
                  <a:cubicBezTo>
                    <a:pt x="2013" y="2275"/>
                    <a:pt x="1727" y="2692"/>
                    <a:pt x="1727" y="3156"/>
                  </a:cubicBezTo>
                  <a:lnTo>
                    <a:pt x="1727" y="3680"/>
                  </a:lnTo>
                  <a:cubicBezTo>
                    <a:pt x="1727" y="3680"/>
                    <a:pt x="1727" y="3692"/>
                    <a:pt x="1715" y="3692"/>
                  </a:cubicBezTo>
                  <a:lnTo>
                    <a:pt x="1620" y="3692"/>
                  </a:lnTo>
                  <a:cubicBezTo>
                    <a:pt x="1298" y="3692"/>
                    <a:pt x="1025" y="3954"/>
                    <a:pt x="1025" y="4287"/>
                  </a:cubicBezTo>
                  <a:cubicBezTo>
                    <a:pt x="1025" y="4549"/>
                    <a:pt x="1203" y="4775"/>
                    <a:pt x="1441" y="4847"/>
                  </a:cubicBezTo>
                  <a:cubicBezTo>
                    <a:pt x="1346" y="5037"/>
                    <a:pt x="1203" y="5335"/>
                    <a:pt x="1203" y="5597"/>
                  </a:cubicBezTo>
                  <a:cubicBezTo>
                    <a:pt x="1203" y="5870"/>
                    <a:pt x="1429" y="6097"/>
                    <a:pt x="1715" y="6097"/>
                  </a:cubicBezTo>
                  <a:cubicBezTo>
                    <a:pt x="1894" y="6097"/>
                    <a:pt x="2037" y="6013"/>
                    <a:pt x="2132" y="5894"/>
                  </a:cubicBezTo>
                  <a:cubicBezTo>
                    <a:pt x="2334" y="6204"/>
                    <a:pt x="2620" y="6466"/>
                    <a:pt x="2953" y="6656"/>
                  </a:cubicBezTo>
                  <a:lnTo>
                    <a:pt x="2953" y="7347"/>
                  </a:lnTo>
                  <a:cubicBezTo>
                    <a:pt x="2953" y="7573"/>
                    <a:pt x="2799" y="7787"/>
                    <a:pt x="2584" y="7859"/>
                  </a:cubicBezTo>
                  <a:lnTo>
                    <a:pt x="1965" y="8085"/>
                  </a:lnTo>
                  <a:cubicBezTo>
                    <a:pt x="1715" y="7621"/>
                    <a:pt x="834" y="5847"/>
                    <a:pt x="834" y="3882"/>
                  </a:cubicBezTo>
                  <a:cubicBezTo>
                    <a:pt x="834" y="3275"/>
                    <a:pt x="989" y="2727"/>
                    <a:pt x="1263" y="2227"/>
                  </a:cubicBezTo>
                  <a:cubicBezTo>
                    <a:pt x="1477" y="1870"/>
                    <a:pt x="1739" y="1560"/>
                    <a:pt x="2084" y="1310"/>
                  </a:cubicBezTo>
                  <a:close/>
                  <a:moveTo>
                    <a:pt x="3811" y="1"/>
                  </a:moveTo>
                  <a:cubicBezTo>
                    <a:pt x="3346" y="1"/>
                    <a:pt x="2918" y="132"/>
                    <a:pt x="2608" y="382"/>
                  </a:cubicBezTo>
                  <a:cubicBezTo>
                    <a:pt x="2453" y="489"/>
                    <a:pt x="2358" y="620"/>
                    <a:pt x="2263" y="763"/>
                  </a:cubicBezTo>
                  <a:cubicBezTo>
                    <a:pt x="1715" y="1084"/>
                    <a:pt x="1286" y="1537"/>
                    <a:pt x="1001" y="2037"/>
                  </a:cubicBezTo>
                  <a:cubicBezTo>
                    <a:pt x="691" y="2572"/>
                    <a:pt x="524" y="3192"/>
                    <a:pt x="524" y="3858"/>
                  </a:cubicBezTo>
                  <a:cubicBezTo>
                    <a:pt x="524" y="5108"/>
                    <a:pt x="870" y="6251"/>
                    <a:pt x="1144" y="6990"/>
                  </a:cubicBezTo>
                  <a:cubicBezTo>
                    <a:pt x="1358" y="7525"/>
                    <a:pt x="1548" y="7942"/>
                    <a:pt x="1667" y="8156"/>
                  </a:cubicBezTo>
                  <a:lnTo>
                    <a:pt x="810" y="8454"/>
                  </a:lnTo>
                  <a:cubicBezTo>
                    <a:pt x="334" y="8621"/>
                    <a:pt x="1" y="9073"/>
                    <a:pt x="1" y="9597"/>
                  </a:cubicBezTo>
                  <a:lnTo>
                    <a:pt x="1" y="10954"/>
                  </a:lnTo>
                  <a:cubicBezTo>
                    <a:pt x="1" y="11038"/>
                    <a:pt x="72" y="11121"/>
                    <a:pt x="167" y="11121"/>
                  </a:cubicBezTo>
                  <a:cubicBezTo>
                    <a:pt x="251" y="11121"/>
                    <a:pt x="322" y="11038"/>
                    <a:pt x="322" y="10954"/>
                  </a:cubicBezTo>
                  <a:lnTo>
                    <a:pt x="322" y="9633"/>
                  </a:lnTo>
                  <a:cubicBezTo>
                    <a:pt x="322" y="9252"/>
                    <a:pt x="560" y="8918"/>
                    <a:pt x="917" y="8799"/>
                  </a:cubicBezTo>
                  <a:lnTo>
                    <a:pt x="1191" y="8704"/>
                  </a:lnTo>
                  <a:cubicBezTo>
                    <a:pt x="1810" y="9561"/>
                    <a:pt x="2941" y="10097"/>
                    <a:pt x="4180" y="10097"/>
                  </a:cubicBezTo>
                  <a:cubicBezTo>
                    <a:pt x="4727" y="10097"/>
                    <a:pt x="5287" y="10002"/>
                    <a:pt x="5775" y="9788"/>
                  </a:cubicBezTo>
                  <a:cubicBezTo>
                    <a:pt x="5858" y="9764"/>
                    <a:pt x="5894" y="9657"/>
                    <a:pt x="5858" y="9585"/>
                  </a:cubicBezTo>
                  <a:cubicBezTo>
                    <a:pt x="5840" y="9512"/>
                    <a:pt x="5773" y="9481"/>
                    <a:pt x="5711" y="9481"/>
                  </a:cubicBezTo>
                  <a:cubicBezTo>
                    <a:pt x="5692" y="9481"/>
                    <a:pt x="5673" y="9484"/>
                    <a:pt x="5656" y="9490"/>
                  </a:cubicBezTo>
                  <a:cubicBezTo>
                    <a:pt x="5204" y="9680"/>
                    <a:pt x="4704" y="9788"/>
                    <a:pt x="4180" y="9788"/>
                  </a:cubicBezTo>
                  <a:cubicBezTo>
                    <a:pt x="3096" y="9788"/>
                    <a:pt x="2084" y="9347"/>
                    <a:pt x="1513" y="8609"/>
                  </a:cubicBezTo>
                  <a:lnTo>
                    <a:pt x="2727" y="8180"/>
                  </a:lnTo>
                  <a:cubicBezTo>
                    <a:pt x="3061" y="8061"/>
                    <a:pt x="3299" y="7740"/>
                    <a:pt x="3299" y="7383"/>
                  </a:cubicBezTo>
                  <a:lnTo>
                    <a:pt x="3299" y="6823"/>
                  </a:lnTo>
                  <a:cubicBezTo>
                    <a:pt x="3572" y="6930"/>
                    <a:pt x="3870" y="6990"/>
                    <a:pt x="4180" y="6990"/>
                  </a:cubicBezTo>
                  <a:cubicBezTo>
                    <a:pt x="4489" y="6990"/>
                    <a:pt x="4787" y="6930"/>
                    <a:pt x="5061" y="6823"/>
                  </a:cubicBezTo>
                  <a:lnTo>
                    <a:pt x="5061" y="7383"/>
                  </a:lnTo>
                  <a:cubicBezTo>
                    <a:pt x="5061" y="7740"/>
                    <a:pt x="5287" y="8061"/>
                    <a:pt x="5644" y="8180"/>
                  </a:cubicBezTo>
                  <a:lnTo>
                    <a:pt x="6847" y="8609"/>
                  </a:lnTo>
                  <a:cubicBezTo>
                    <a:pt x="6680" y="8823"/>
                    <a:pt x="6478" y="9014"/>
                    <a:pt x="6239" y="9180"/>
                  </a:cubicBezTo>
                  <a:cubicBezTo>
                    <a:pt x="6156" y="9228"/>
                    <a:pt x="6144" y="9323"/>
                    <a:pt x="6192" y="9407"/>
                  </a:cubicBezTo>
                  <a:cubicBezTo>
                    <a:pt x="6216" y="9442"/>
                    <a:pt x="6275" y="9478"/>
                    <a:pt x="6323" y="9478"/>
                  </a:cubicBezTo>
                  <a:cubicBezTo>
                    <a:pt x="6359" y="9478"/>
                    <a:pt x="6382" y="9466"/>
                    <a:pt x="6418" y="9442"/>
                  </a:cubicBezTo>
                  <a:cubicBezTo>
                    <a:pt x="6716" y="9240"/>
                    <a:pt x="6966" y="9002"/>
                    <a:pt x="7156" y="8716"/>
                  </a:cubicBezTo>
                  <a:lnTo>
                    <a:pt x="7430" y="8811"/>
                  </a:lnTo>
                  <a:cubicBezTo>
                    <a:pt x="7787" y="8930"/>
                    <a:pt x="8025" y="9264"/>
                    <a:pt x="8025" y="9645"/>
                  </a:cubicBezTo>
                  <a:lnTo>
                    <a:pt x="8025" y="10990"/>
                  </a:lnTo>
                  <a:cubicBezTo>
                    <a:pt x="8025" y="11085"/>
                    <a:pt x="8097" y="11157"/>
                    <a:pt x="8180" y="11157"/>
                  </a:cubicBezTo>
                  <a:cubicBezTo>
                    <a:pt x="8275" y="11157"/>
                    <a:pt x="8347" y="11085"/>
                    <a:pt x="8347" y="10990"/>
                  </a:cubicBezTo>
                  <a:lnTo>
                    <a:pt x="8347" y="9633"/>
                  </a:lnTo>
                  <a:cubicBezTo>
                    <a:pt x="8323" y="9109"/>
                    <a:pt x="7990" y="8657"/>
                    <a:pt x="7513" y="8478"/>
                  </a:cubicBezTo>
                  <a:lnTo>
                    <a:pt x="6620" y="8168"/>
                  </a:lnTo>
                  <a:cubicBezTo>
                    <a:pt x="6740" y="7978"/>
                    <a:pt x="7013" y="7525"/>
                    <a:pt x="7263" y="6918"/>
                  </a:cubicBezTo>
                  <a:cubicBezTo>
                    <a:pt x="7847" y="5561"/>
                    <a:pt x="7978" y="4489"/>
                    <a:pt x="7978" y="3823"/>
                  </a:cubicBezTo>
                  <a:cubicBezTo>
                    <a:pt x="7978" y="1703"/>
                    <a:pt x="6263" y="1"/>
                    <a:pt x="4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8164972" y="2582371"/>
              <a:ext cx="43782" cy="15492"/>
            </a:xfrm>
            <a:custGeom>
              <a:avLst/>
              <a:gdLst/>
              <a:ahLst/>
              <a:cxnLst/>
              <a:rect l="l" t="t" r="r" b="b"/>
              <a:pathLst>
                <a:path w="1382" h="489" extrusionOk="0">
                  <a:moveTo>
                    <a:pt x="179" y="0"/>
                  </a:moveTo>
                  <a:cubicBezTo>
                    <a:pt x="140" y="0"/>
                    <a:pt x="101" y="12"/>
                    <a:pt x="72" y="36"/>
                  </a:cubicBezTo>
                  <a:cubicBezTo>
                    <a:pt x="0" y="96"/>
                    <a:pt x="0" y="203"/>
                    <a:pt x="72" y="262"/>
                  </a:cubicBezTo>
                  <a:cubicBezTo>
                    <a:pt x="203" y="393"/>
                    <a:pt x="441" y="489"/>
                    <a:pt x="703" y="489"/>
                  </a:cubicBezTo>
                  <a:cubicBezTo>
                    <a:pt x="965" y="489"/>
                    <a:pt x="1191" y="393"/>
                    <a:pt x="1346" y="262"/>
                  </a:cubicBezTo>
                  <a:cubicBezTo>
                    <a:pt x="1381" y="203"/>
                    <a:pt x="1381" y="120"/>
                    <a:pt x="1322" y="36"/>
                  </a:cubicBezTo>
                  <a:cubicBezTo>
                    <a:pt x="1292" y="12"/>
                    <a:pt x="1250" y="0"/>
                    <a:pt x="1209" y="0"/>
                  </a:cubicBezTo>
                  <a:cubicBezTo>
                    <a:pt x="1167" y="0"/>
                    <a:pt x="1125" y="12"/>
                    <a:pt x="1096" y="36"/>
                  </a:cubicBezTo>
                  <a:cubicBezTo>
                    <a:pt x="1036" y="96"/>
                    <a:pt x="881" y="179"/>
                    <a:pt x="691" y="179"/>
                  </a:cubicBezTo>
                  <a:cubicBezTo>
                    <a:pt x="488" y="179"/>
                    <a:pt x="346" y="96"/>
                    <a:pt x="286" y="36"/>
                  </a:cubicBezTo>
                  <a:cubicBezTo>
                    <a:pt x="256" y="12"/>
                    <a:pt x="218"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8141592" y="2519137"/>
              <a:ext cx="18501" cy="13844"/>
            </a:xfrm>
            <a:custGeom>
              <a:avLst/>
              <a:gdLst/>
              <a:ahLst/>
              <a:cxnLst/>
              <a:rect l="l" t="t" r="r" b="b"/>
              <a:pathLst>
                <a:path w="584" h="437" extrusionOk="0">
                  <a:moveTo>
                    <a:pt x="404" y="1"/>
                  </a:moveTo>
                  <a:cubicBezTo>
                    <a:pt x="381" y="1"/>
                    <a:pt x="357" y="7"/>
                    <a:pt x="333" y="20"/>
                  </a:cubicBezTo>
                  <a:lnTo>
                    <a:pt x="119" y="115"/>
                  </a:lnTo>
                  <a:cubicBezTo>
                    <a:pt x="48" y="163"/>
                    <a:pt x="0" y="258"/>
                    <a:pt x="48" y="341"/>
                  </a:cubicBezTo>
                  <a:cubicBezTo>
                    <a:pt x="71" y="401"/>
                    <a:pt x="131" y="437"/>
                    <a:pt x="191" y="437"/>
                  </a:cubicBezTo>
                  <a:cubicBezTo>
                    <a:pt x="226" y="437"/>
                    <a:pt x="238" y="437"/>
                    <a:pt x="274" y="413"/>
                  </a:cubicBezTo>
                  <a:lnTo>
                    <a:pt x="476" y="318"/>
                  </a:lnTo>
                  <a:cubicBezTo>
                    <a:pt x="548" y="270"/>
                    <a:pt x="583" y="163"/>
                    <a:pt x="548" y="91"/>
                  </a:cubicBezTo>
                  <a:cubicBezTo>
                    <a:pt x="522" y="40"/>
                    <a:pt x="465"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8211731" y="2518409"/>
              <a:ext cx="18881" cy="13812"/>
            </a:xfrm>
            <a:custGeom>
              <a:avLst/>
              <a:gdLst/>
              <a:ahLst/>
              <a:cxnLst/>
              <a:rect l="l" t="t" r="r" b="b"/>
              <a:pathLst>
                <a:path w="596" h="436" extrusionOk="0">
                  <a:moveTo>
                    <a:pt x="208" y="0"/>
                  </a:moveTo>
                  <a:cubicBezTo>
                    <a:pt x="148" y="0"/>
                    <a:pt x="83" y="39"/>
                    <a:pt x="48" y="91"/>
                  </a:cubicBezTo>
                  <a:cubicBezTo>
                    <a:pt x="1" y="174"/>
                    <a:pt x="48" y="269"/>
                    <a:pt x="120" y="317"/>
                  </a:cubicBezTo>
                  <a:lnTo>
                    <a:pt x="334" y="424"/>
                  </a:lnTo>
                  <a:cubicBezTo>
                    <a:pt x="358" y="436"/>
                    <a:pt x="382" y="436"/>
                    <a:pt x="405" y="436"/>
                  </a:cubicBezTo>
                  <a:cubicBezTo>
                    <a:pt x="465" y="436"/>
                    <a:pt x="524" y="412"/>
                    <a:pt x="560" y="353"/>
                  </a:cubicBezTo>
                  <a:cubicBezTo>
                    <a:pt x="596" y="257"/>
                    <a:pt x="572" y="174"/>
                    <a:pt x="477" y="126"/>
                  </a:cubicBezTo>
                  <a:lnTo>
                    <a:pt x="274" y="19"/>
                  </a:lnTo>
                  <a:cubicBezTo>
                    <a:pt x="255" y="6"/>
                    <a:pt x="232"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42"/>
          <p:cNvGrpSpPr/>
          <p:nvPr/>
        </p:nvGrpSpPr>
        <p:grpSpPr>
          <a:xfrm>
            <a:off x="2964317" y="1401096"/>
            <a:ext cx="267066" cy="311487"/>
            <a:chOff x="4903389" y="1500214"/>
            <a:chExt cx="267854" cy="355735"/>
          </a:xfrm>
        </p:grpSpPr>
        <p:sp>
          <p:nvSpPr>
            <p:cNvPr id="1224" name="Google Shape;1224;p42"/>
            <p:cNvSpPr/>
            <p:nvPr/>
          </p:nvSpPr>
          <p:spPr>
            <a:xfrm>
              <a:off x="4997700" y="1611854"/>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5064830" y="1611854"/>
              <a:ext cx="10233" cy="16252"/>
            </a:xfrm>
            <a:custGeom>
              <a:avLst/>
              <a:gdLst/>
              <a:ahLst/>
              <a:cxnLst/>
              <a:rect l="l" t="t" r="r" b="b"/>
              <a:pathLst>
                <a:path w="323" h="513" extrusionOk="0">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5013160" y="1650820"/>
              <a:ext cx="45302" cy="15777"/>
            </a:xfrm>
            <a:custGeom>
              <a:avLst/>
              <a:gdLst/>
              <a:ahLst/>
              <a:cxnLst/>
              <a:rect l="l" t="t" r="r" b="b"/>
              <a:pathLst>
                <a:path w="1430" h="498" extrusionOk="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4903389" y="1500214"/>
              <a:ext cx="267854" cy="355735"/>
            </a:xfrm>
            <a:custGeom>
              <a:avLst/>
              <a:gdLst/>
              <a:ahLst/>
              <a:cxnLst/>
              <a:rect l="l" t="t" r="r" b="b"/>
              <a:pathLst>
                <a:path w="8455" h="11229" extrusionOk="0">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5031281" y="1828007"/>
              <a:ext cx="10201" cy="15872"/>
            </a:xfrm>
            <a:custGeom>
              <a:avLst/>
              <a:gdLst/>
              <a:ahLst/>
              <a:cxnLst/>
              <a:rect l="l" t="t" r="r" b="b"/>
              <a:pathLst>
                <a:path w="322" h="501" extrusionOk="0">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roup 33">
            <a:extLst>
              <a:ext uri="{FF2B5EF4-FFF2-40B4-BE49-F238E27FC236}">
                <a16:creationId xmlns:a16="http://schemas.microsoft.com/office/drawing/2014/main" id="{28926095-6C2C-FCDF-180C-26513981380D}"/>
              </a:ext>
            </a:extLst>
          </p:cNvPr>
          <p:cNvGrpSpPr/>
          <p:nvPr/>
        </p:nvGrpSpPr>
        <p:grpSpPr>
          <a:xfrm>
            <a:off x="7663131" y="1371212"/>
            <a:ext cx="414277" cy="366253"/>
            <a:chOff x="8311303" y="1345631"/>
            <a:chExt cx="414277" cy="366253"/>
          </a:xfrm>
        </p:grpSpPr>
        <p:sp>
          <p:nvSpPr>
            <p:cNvPr id="33" name="Google Shape;1181;p42">
              <a:extLst>
                <a:ext uri="{FF2B5EF4-FFF2-40B4-BE49-F238E27FC236}">
                  <a16:creationId xmlns:a16="http://schemas.microsoft.com/office/drawing/2014/main" id="{D589A4AD-E07D-0F39-A553-29801A651CBD}"/>
                </a:ext>
              </a:extLst>
            </p:cNvPr>
            <p:cNvSpPr/>
            <p:nvPr/>
          </p:nvSpPr>
          <p:spPr>
            <a:xfrm>
              <a:off x="8311303" y="1345631"/>
              <a:ext cx="414277" cy="36381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 name="Google Shape;12125;p61">
              <a:extLst>
                <a:ext uri="{FF2B5EF4-FFF2-40B4-BE49-F238E27FC236}">
                  <a16:creationId xmlns:a16="http://schemas.microsoft.com/office/drawing/2014/main" id="{97AFB7B8-E654-67FB-B7F6-D01830D2D1EE}"/>
                </a:ext>
              </a:extLst>
            </p:cNvPr>
            <p:cNvGrpSpPr/>
            <p:nvPr/>
          </p:nvGrpSpPr>
          <p:grpSpPr>
            <a:xfrm>
              <a:off x="8347522" y="1356910"/>
              <a:ext cx="341837" cy="354974"/>
              <a:chOff x="5289631" y="1500214"/>
              <a:chExt cx="332355" cy="354974"/>
            </a:xfrm>
            <a:solidFill>
              <a:schemeClr val="bg2"/>
            </a:solidFill>
          </p:grpSpPr>
          <p:sp>
            <p:nvSpPr>
              <p:cNvPr id="25" name="Google Shape;12126;p61">
                <a:extLst>
                  <a:ext uri="{FF2B5EF4-FFF2-40B4-BE49-F238E27FC236}">
                    <a16:creationId xmlns:a16="http://schemas.microsoft.com/office/drawing/2014/main" id="{6C2C685D-1F94-1950-E718-49552F247C6B}"/>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127;p61">
                <a:extLst>
                  <a:ext uri="{FF2B5EF4-FFF2-40B4-BE49-F238E27FC236}">
                    <a16:creationId xmlns:a16="http://schemas.microsoft.com/office/drawing/2014/main" id="{877F3216-CD81-B808-CD30-5FF5320728E3}"/>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128;p61">
                <a:extLst>
                  <a:ext uri="{FF2B5EF4-FFF2-40B4-BE49-F238E27FC236}">
                    <a16:creationId xmlns:a16="http://schemas.microsoft.com/office/drawing/2014/main" id="{6C04E8E0-CAAB-8EA6-18AD-CDFF76342401}"/>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129;p61">
                <a:extLst>
                  <a:ext uri="{FF2B5EF4-FFF2-40B4-BE49-F238E27FC236}">
                    <a16:creationId xmlns:a16="http://schemas.microsoft.com/office/drawing/2014/main" id="{5BAF67FD-8527-6C91-ECAD-1D423BDACA10}"/>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30;p61">
                <a:extLst>
                  <a:ext uri="{FF2B5EF4-FFF2-40B4-BE49-F238E27FC236}">
                    <a16:creationId xmlns:a16="http://schemas.microsoft.com/office/drawing/2014/main" id="{40CD8895-5D92-05E9-ACCD-94B51C77A8CB}"/>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31;p61">
                <a:extLst>
                  <a:ext uri="{FF2B5EF4-FFF2-40B4-BE49-F238E27FC236}">
                    <a16:creationId xmlns:a16="http://schemas.microsoft.com/office/drawing/2014/main" id="{C8CEF270-A2E0-2AB1-A9F5-FD018BAAA2F0}"/>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oogle Shape;11533;p61">
            <a:extLst>
              <a:ext uri="{FF2B5EF4-FFF2-40B4-BE49-F238E27FC236}">
                <a16:creationId xmlns:a16="http://schemas.microsoft.com/office/drawing/2014/main" id="{0AEE9722-F090-FB69-F765-9BB3A268B853}"/>
              </a:ext>
            </a:extLst>
          </p:cNvPr>
          <p:cNvGrpSpPr/>
          <p:nvPr/>
        </p:nvGrpSpPr>
        <p:grpSpPr>
          <a:xfrm>
            <a:off x="8083362" y="2940452"/>
            <a:ext cx="277263" cy="362514"/>
            <a:chOff x="8047661" y="4257451"/>
            <a:chExt cx="277263" cy="362514"/>
          </a:xfrm>
          <a:solidFill>
            <a:schemeClr val="bg2"/>
          </a:solidFill>
        </p:grpSpPr>
        <p:sp>
          <p:nvSpPr>
            <p:cNvPr id="46" name="Google Shape;11534;p61">
              <a:extLst>
                <a:ext uri="{FF2B5EF4-FFF2-40B4-BE49-F238E27FC236}">
                  <a16:creationId xmlns:a16="http://schemas.microsoft.com/office/drawing/2014/main" id="{FBEDEF23-4B5A-0819-0420-9EB17E04FF52}"/>
                </a:ext>
              </a:extLst>
            </p:cNvPr>
            <p:cNvSpPr/>
            <p:nvPr/>
          </p:nvSpPr>
          <p:spPr>
            <a:xfrm>
              <a:off x="8164211" y="4425418"/>
              <a:ext cx="44542" cy="16157"/>
            </a:xfrm>
            <a:custGeom>
              <a:avLst/>
              <a:gdLst/>
              <a:ahLst/>
              <a:cxnLst/>
              <a:rect l="l" t="t" r="r" b="b"/>
              <a:pathLst>
                <a:path w="1406" h="510" extrusionOk="0">
                  <a:moveTo>
                    <a:pt x="179" y="0"/>
                  </a:moveTo>
                  <a:cubicBezTo>
                    <a:pt x="134" y="0"/>
                    <a:pt x="90" y="15"/>
                    <a:pt x="60" y="45"/>
                  </a:cubicBezTo>
                  <a:cubicBezTo>
                    <a:pt x="0" y="104"/>
                    <a:pt x="0" y="223"/>
                    <a:pt x="60" y="283"/>
                  </a:cubicBezTo>
                  <a:cubicBezTo>
                    <a:pt x="215" y="414"/>
                    <a:pt x="453" y="509"/>
                    <a:pt x="703" y="509"/>
                  </a:cubicBezTo>
                  <a:cubicBezTo>
                    <a:pt x="953" y="509"/>
                    <a:pt x="1203" y="414"/>
                    <a:pt x="1346" y="283"/>
                  </a:cubicBezTo>
                  <a:cubicBezTo>
                    <a:pt x="1405" y="223"/>
                    <a:pt x="1405" y="116"/>
                    <a:pt x="1346" y="45"/>
                  </a:cubicBezTo>
                  <a:cubicBezTo>
                    <a:pt x="1316" y="15"/>
                    <a:pt x="1274" y="0"/>
                    <a:pt x="1231" y="0"/>
                  </a:cubicBezTo>
                  <a:cubicBezTo>
                    <a:pt x="1188" y="0"/>
                    <a:pt x="1143" y="15"/>
                    <a:pt x="1108" y="45"/>
                  </a:cubicBezTo>
                  <a:cubicBezTo>
                    <a:pt x="1048" y="104"/>
                    <a:pt x="893" y="176"/>
                    <a:pt x="703" y="176"/>
                  </a:cubicBezTo>
                  <a:cubicBezTo>
                    <a:pt x="512" y="176"/>
                    <a:pt x="358" y="104"/>
                    <a:pt x="298" y="45"/>
                  </a:cubicBezTo>
                  <a:cubicBezTo>
                    <a:pt x="268" y="15"/>
                    <a:pt x="22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35;p61">
              <a:extLst>
                <a:ext uri="{FF2B5EF4-FFF2-40B4-BE49-F238E27FC236}">
                  <a16:creationId xmlns:a16="http://schemas.microsoft.com/office/drawing/2014/main" id="{216E59EC-29F5-A8F4-7307-8E21DF611CD5}"/>
                </a:ext>
              </a:extLst>
            </p:cNvPr>
            <p:cNvSpPr/>
            <p:nvPr/>
          </p:nvSpPr>
          <p:spPr>
            <a:xfrm>
              <a:off x="8141940" y="4575423"/>
              <a:ext cx="10613" cy="43813"/>
            </a:xfrm>
            <a:custGeom>
              <a:avLst/>
              <a:gdLst/>
              <a:ahLst/>
              <a:cxnLst/>
              <a:rect l="l" t="t" r="r" b="b"/>
              <a:pathLst>
                <a:path w="335" h="1383" extrusionOk="0">
                  <a:moveTo>
                    <a:pt x="168" y="1"/>
                  </a:moveTo>
                  <a:cubicBezTo>
                    <a:pt x="84" y="1"/>
                    <a:pt x="1" y="72"/>
                    <a:pt x="1" y="156"/>
                  </a:cubicBezTo>
                  <a:lnTo>
                    <a:pt x="1" y="1215"/>
                  </a:lnTo>
                  <a:cubicBezTo>
                    <a:pt x="1" y="1311"/>
                    <a:pt x="84" y="1382"/>
                    <a:pt x="168" y="1382"/>
                  </a:cubicBezTo>
                  <a:cubicBezTo>
                    <a:pt x="263" y="1382"/>
                    <a:pt x="334" y="1311"/>
                    <a:pt x="334" y="1215"/>
                  </a:cubicBezTo>
                  <a:lnTo>
                    <a:pt x="334" y="156"/>
                  </a:lnTo>
                  <a:cubicBezTo>
                    <a:pt x="334" y="72"/>
                    <a:pt x="263"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536;p61">
              <a:extLst>
                <a:ext uri="{FF2B5EF4-FFF2-40B4-BE49-F238E27FC236}">
                  <a16:creationId xmlns:a16="http://schemas.microsoft.com/office/drawing/2014/main" id="{E65D3436-3BC8-5EB0-8C3E-BFECE4EAEBA2}"/>
                </a:ext>
              </a:extLst>
            </p:cNvPr>
            <p:cNvSpPr/>
            <p:nvPr/>
          </p:nvSpPr>
          <p:spPr>
            <a:xfrm>
              <a:off x="8125720" y="4375522"/>
              <a:ext cx="121873" cy="42293"/>
            </a:xfrm>
            <a:custGeom>
              <a:avLst/>
              <a:gdLst/>
              <a:ahLst/>
              <a:cxnLst/>
              <a:rect l="l" t="t" r="r" b="b"/>
              <a:pathLst>
                <a:path w="3847" h="1335" extrusionOk="0">
                  <a:moveTo>
                    <a:pt x="3156" y="322"/>
                  </a:moveTo>
                  <a:cubicBezTo>
                    <a:pt x="3335" y="322"/>
                    <a:pt x="3490" y="477"/>
                    <a:pt x="3490" y="667"/>
                  </a:cubicBezTo>
                  <a:cubicBezTo>
                    <a:pt x="3490" y="775"/>
                    <a:pt x="3454" y="870"/>
                    <a:pt x="3359" y="929"/>
                  </a:cubicBezTo>
                  <a:cubicBezTo>
                    <a:pt x="3302" y="970"/>
                    <a:pt x="3229" y="994"/>
                    <a:pt x="3154" y="994"/>
                  </a:cubicBezTo>
                  <a:cubicBezTo>
                    <a:pt x="3119" y="994"/>
                    <a:pt x="3083" y="988"/>
                    <a:pt x="3049" y="977"/>
                  </a:cubicBezTo>
                  <a:lnTo>
                    <a:pt x="2644" y="834"/>
                  </a:lnTo>
                  <a:cubicBezTo>
                    <a:pt x="2513" y="786"/>
                    <a:pt x="2418" y="655"/>
                    <a:pt x="2418" y="513"/>
                  </a:cubicBezTo>
                  <a:lnTo>
                    <a:pt x="2418" y="322"/>
                  </a:lnTo>
                  <a:lnTo>
                    <a:pt x="2799" y="322"/>
                  </a:lnTo>
                  <a:lnTo>
                    <a:pt x="2799" y="489"/>
                  </a:lnTo>
                  <a:cubicBezTo>
                    <a:pt x="2799" y="572"/>
                    <a:pt x="2870" y="655"/>
                    <a:pt x="2954" y="655"/>
                  </a:cubicBezTo>
                  <a:cubicBezTo>
                    <a:pt x="3049" y="655"/>
                    <a:pt x="3120" y="572"/>
                    <a:pt x="3120" y="489"/>
                  </a:cubicBezTo>
                  <a:lnTo>
                    <a:pt x="3120" y="322"/>
                  </a:lnTo>
                  <a:close/>
                  <a:moveTo>
                    <a:pt x="680" y="310"/>
                  </a:moveTo>
                  <a:lnTo>
                    <a:pt x="680" y="477"/>
                  </a:lnTo>
                  <a:cubicBezTo>
                    <a:pt x="680" y="560"/>
                    <a:pt x="751" y="632"/>
                    <a:pt x="846" y="632"/>
                  </a:cubicBezTo>
                  <a:cubicBezTo>
                    <a:pt x="930" y="632"/>
                    <a:pt x="1013" y="560"/>
                    <a:pt x="1013" y="477"/>
                  </a:cubicBezTo>
                  <a:lnTo>
                    <a:pt x="1013" y="322"/>
                  </a:lnTo>
                  <a:lnTo>
                    <a:pt x="1382" y="322"/>
                  </a:lnTo>
                  <a:lnTo>
                    <a:pt x="1382" y="513"/>
                  </a:lnTo>
                  <a:lnTo>
                    <a:pt x="1394" y="513"/>
                  </a:lnTo>
                  <a:cubicBezTo>
                    <a:pt x="1394" y="655"/>
                    <a:pt x="1311" y="786"/>
                    <a:pt x="1168" y="834"/>
                  </a:cubicBezTo>
                  <a:lnTo>
                    <a:pt x="775" y="977"/>
                  </a:lnTo>
                  <a:cubicBezTo>
                    <a:pt x="734" y="995"/>
                    <a:pt x="691" y="1005"/>
                    <a:pt x="648" y="1005"/>
                  </a:cubicBezTo>
                  <a:cubicBezTo>
                    <a:pt x="580" y="1005"/>
                    <a:pt x="512" y="981"/>
                    <a:pt x="453" y="929"/>
                  </a:cubicBezTo>
                  <a:cubicBezTo>
                    <a:pt x="370" y="870"/>
                    <a:pt x="311" y="775"/>
                    <a:pt x="311" y="655"/>
                  </a:cubicBezTo>
                  <a:cubicBezTo>
                    <a:pt x="311" y="477"/>
                    <a:pt x="453" y="310"/>
                    <a:pt x="656" y="310"/>
                  </a:cubicBezTo>
                  <a:close/>
                  <a:moveTo>
                    <a:pt x="668" y="1"/>
                  </a:moveTo>
                  <a:cubicBezTo>
                    <a:pt x="299" y="1"/>
                    <a:pt x="1" y="298"/>
                    <a:pt x="1" y="667"/>
                  </a:cubicBezTo>
                  <a:cubicBezTo>
                    <a:pt x="1" y="894"/>
                    <a:pt x="96" y="1096"/>
                    <a:pt x="275" y="1215"/>
                  </a:cubicBezTo>
                  <a:cubicBezTo>
                    <a:pt x="394" y="1287"/>
                    <a:pt x="537" y="1334"/>
                    <a:pt x="668" y="1334"/>
                  </a:cubicBezTo>
                  <a:cubicBezTo>
                    <a:pt x="739" y="1334"/>
                    <a:pt x="834" y="1322"/>
                    <a:pt x="906" y="1287"/>
                  </a:cubicBezTo>
                  <a:lnTo>
                    <a:pt x="1311" y="1144"/>
                  </a:lnTo>
                  <a:cubicBezTo>
                    <a:pt x="1561" y="1036"/>
                    <a:pt x="1739" y="798"/>
                    <a:pt x="1739" y="513"/>
                  </a:cubicBezTo>
                  <a:lnTo>
                    <a:pt x="1739" y="322"/>
                  </a:lnTo>
                  <a:lnTo>
                    <a:pt x="2108" y="322"/>
                  </a:lnTo>
                  <a:lnTo>
                    <a:pt x="2108" y="513"/>
                  </a:lnTo>
                  <a:cubicBezTo>
                    <a:pt x="2108" y="798"/>
                    <a:pt x="2287" y="1048"/>
                    <a:pt x="2537" y="1144"/>
                  </a:cubicBezTo>
                  <a:lnTo>
                    <a:pt x="2942" y="1287"/>
                  </a:lnTo>
                  <a:cubicBezTo>
                    <a:pt x="3013" y="1322"/>
                    <a:pt x="3097" y="1334"/>
                    <a:pt x="3180" y="1334"/>
                  </a:cubicBezTo>
                  <a:cubicBezTo>
                    <a:pt x="3311" y="1334"/>
                    <a:pt x="3454" y="1287"/>
                    <a:pt x="3573" y="1215"/>
                  </a:cubicBezTo>
                  <a:cubicBezTo>
                    <a:pt x="3751" y="1096"/>
                    <a:pt x="3847" y="894"/>
                    <a:pt x="3847" y="667"/>
                  </a:cubicBezTo>
                  <a:cubicBezTo>
                    <a:pt x="3835" y="298"/>
                    <a:pt x="3537" y="1"/>
                    <a:pt x="3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537;p61">
              <a:extLst>
                <a:ext uri="{FF2B5EF4-FFF2-40B4-BE49-F238E27FC236}">
                  <a16:creationId xmlns:a16="http://schemas.microsoft.com/office/drawing/2014/main" id="{E036FA4B-D561-66D7-B6BB-6AAFBC68684F}"/>
                </a:ext>
              </a:extLst>
            </p:cNvPr>
            <p:cNvSpPr/>
            <p:nvPr/>
          </p:nvSpPr>
          <p:spPr>
            <a:xfrm>
              <a:off x="8047661" y="4257451"/>
              <a:ext cx="277263" cy="362514"/>
            </a:xfrm>
            <a:custGeom>
              <a:avLst/>
              <a:gdLst/>
              <a:ahLst/>
              <a:cxnLst/>
              <a:rect l="l" t="t" r="r" b="b"/>
              <a:pathLst>
                <a:path w="8752" h="11443" extrusionOk="0">
                  <a:moveTo>
                    <a:pt x="5168" y="370"/>
                  </a:moveTo>
                  <a:cubicBezTo>
                    <a:pt x="6775" y="370"/>
                    <a:pt x="8073" y="1680"/>
                    <a:pt x="8073" y="3275"/>
                  </a:cubicBezTo>
                  <a:cubicBezTo>
                    <a:pt x="8073" y="4394"/>
                    <a:pt x="7430" y="5383"/>
                    <a:pt x="6465" y="5883"/>
                  </a:cubicBezTo>
                  <a:cubicBezTo>
                    <a:pt x="6644" y="5597"/>
                    <a:pt x="6763" y="5287"/>
                    <a:pt x="6811" y="4942"/>
                  </a:cubicBezTo>
                  <a:lnTo>
                    <a:pt x="6894" y="4942"/>
                  </a:lnTo>
                  <a:cubicBezTo>
                    <a:pt x="7227" y="4942"/>
                    <a:pt x="7489" y="4704"/>
                    <a:pt x="7525" y="4394"/>
                  </a:cubicBezTo>
                  <a:cubicBezTo>
                    <a:pt x="7537" y="4228"/>
                    <a:pt x="7478" y="4049"/>
                    <a:pt x="7370" y="3930"/>
                  </a:cubicBezTo>
                  <a:cubicBezTo>
                    <a:pt x="7251" y="3799"/>
                    <a:pt x="7085" y="3740"/>
                    <a:pt x="6930" y="3740"/>
                  </a:cubicBezTo>
                  <a:lnTo>
                    <a:pt x="6656" y="3740"/>
                  </a:lnTo>
                  <a:cubicBezTo>
                    <a:pt x="6549" y="3740"/>
                    <a:pt x="6477" y="3644"/>
                    <a:pt x="6477" y="3561"/>
                  </a:cubicBezTo>
                  <a:lnTo>
                    <a:pt x="6477" y="2680"/>
                  </a:lnTo>
                  <a:cubicBezTo>
                    <a:pt x="6477" y="2394"/>
                    <a:pt x="6239" y="2156"/>
                    <a:pt x="5954" y="2156"/>
                  </a:cubicBezTo>
                  <a:lnTo>
                    <a:pt x="5775" y="2156"/>
                  </a:lnTo>
                  <a:cubicBezTo>
                    <a:pt x="5692" y="2156"/>
                    <a:pt x="5620" y="2227"/>
                    <a:pt x="5620" y="2323"/>
                  </a:cubicBezTo>
                  <a:cubicBezTo>
                    <a:pt x="5620" y="2406"/>
                    <a:pt x="5692" y="2489"/>
                    <a:pt x="5775" y="2489"/>
                  </a:cubicBezTo>
                  <a:lnTo>
                    <a:pt x="5954" y="2489"/>
                  </a:lnTo>
                  <a:cubicBezTo>
                    <a:pt x="6061" y="2489"/>
                    <a:pt x="6132" y="2573"/>
                    <a:pt x="6132" y="2668"/>
                  </a:cubicBezTo>
                  <a:lnTo>
                    <a:pt x="6132" y="3537"/>
                  </a:lnTo>
                  <a:cubicBezTo>
                    <a:pt x="6132" y="3823"/>
                    <a:pt x="6370" y="4061"/>
                    <a:pt x="6656" y="4061"/>
                  </a:cubicBezTo>
                  <a:lnTo>
                    <a:pt x="6930" y="4061"/>
                  </a:lnTo>
                  <a:cubicBezTo>
                    <a:pt x="7001" y="4061"/>
                    <a:pt x="7073" y="4097"/>
                    <a:pt x="7132" y="4156"/>
                  </a:cubicBezTo>
                  <a:cubicBezTo>
                    <a:pt x="7192" y="4216"/>
                    <a:pt x="7204" y="4287"/>
                    <a:pt x="7204" y="4359"/>
                  </a:cubicBezTo>
                  <a:cubicBezTo>
                    <a:pt x="7192" y="4490"/>
                    <a:pt x="7061" y="4597"/>
                    <a:pt x="6906" y="4597"/>
                  </a:cubicBezTo>
                  <a:lnTo>
                    <a:pt x="6835" y="4597"/>
                  </a:lnTo>
                  <a:cubicBezTo>
                    <a:pt x="6835" y="4513"/>
                    <a:pt x="6763" y="4430"/>
                    <a:pt x="6668" y="4430"/>
                  </a:cubicBezTo>
                  <a:cubicBezTo>
                    <a:pt x="6585" y="4430"/>
                    <a:pt x="6513" y="4513"/>
                    <a:pt x="6513" y="4597"/>
                  </a:cubicBezTo>
                  <a:cubicBezTo>
                    <a:pt x="6489" y="5764"/>
                    <a:pt x="5537" y="6704"/>
                    <a:pt x="4382" y="6704"/>
                  </a:cubicBezTo>
                  <a:cubicBezTo>
                    <a:pt x="3215" y="6704"/>
                    <a:pt x="2263" y="5752"/>
                    <a:pt x="2263" y="4585"/>
                  </a:cubicBezTo>
                  <a:cubicBezTo>
                    <a:pt x="2263" y="4490"/>
                    <a:pt x="2191" y="4418"/>
                    <a:pt x="2108" y="4418"/>
                  </a:cubicBezTo>
                  <a:cubicBezTo>
                    <a:pt x="2013" y="4418"/>
                    <a:pt x="1941" y="4490"/>
                    <a:pt x="1941" y="4585"/>
                  </a:cubicBezTo>
                  <a:lnTo>
                    <a:pt x="1941" y="4597"/>
                  </a:lnTo>
                  <a:lnTo>
                    <a:pt x="1846" y="4597"/>
                  </a:lnTo>
                  <a:cubicBezTo>
                    <a:pt x="1774" y="4597"/>
                    <a:pt x="1703" y="4573"/>
                    <a:pt x="1643" y="4513"/>
                  </a:cubicBezTo>
                  <a:cubicBezTo>
                    <a:pt x="1584" y="4454"/>
                    <a:pt x="1572" y="4382"/>
                    <a:pt x="1572" y="4299"/>
                  </a:cubicBezTo>
                  <a:cubicBezTo>
                    <a:pt x="1584" y="4168"/>
                    <a:pt x="1715" y="4061"/>
                    <a:pt x="1870" y="4061"/>
                  </a:cubicBezTo>
                  <a:lnTo>
                    <a:pt x="2108" y="4061"/>
                  </a:lnTo>
                  <a:cubicBezTo>
                    <a:pt x="2382" y="4061"/>
                    <a:pt x="2620" y="3823"/>
                    <a:pt x="2620" y="3537"/>
                  </a:cubicBezTo>
                  <a:lnTo>
                    <a:pt x="2620" y="2668"/>
                  </a:lnTo>
                  <a:cubicBezTo>
                    <a:pt x="2620" y="2561"/>
                    <a:pt x="2715" y="2489"/>
                    <a:pt x="2798" y="2489"/>
                  </a:cubicBezTo>
                  <a:lnTo>
                    <a:pt x="5084" y="2489"/>
                  </a:lnTo>
                  <a:cubicBezTo>
                    <a:pt x="5168" y="2489"/>
                    <a:pt x="5239" y="2406"/>
                    <a:pt x="5239" y="2323"/>
                  </a:cubicBezTo>
                  <a:cubicBezTo>
                    <a:pt x="5239" y="2227"/>
                    <a:pt x="5168" y="2156"/>
                    <a:pt x="5084" y="2156"/>
                  </a:cubicBezTo>
                  <a:lnTo>
                    <a:pt x="2798" y="2156"/>
                  </a:lnTo>
                  <a:cubicBezTo>
                    <a:pt x="2525" y="2156"/>
                    <a:pt x="2286" y="2394"/>
                    <a:pt x="2286" y="2680"/>
                  </a:cubicBezTo>
                  <a:lnTo>
                    <a:pt x="2286" y="3561"/>
                  </a:lnTo>
                  <a:cubicBezTo>
                    <a:pt x="2286" y="3656"/>
                    <a:pt x="2191" y="3740"/>
                    <a:pt x="2108" y="3740"/>
                  </a:cubicBezTo>
                  <a:lnTo>
                    <a:pt x="1870" y="3740"/>
                  </a:lnTo>
                  <a:cubicBezTo>
                    <a:pt x="1536" y="3740"/>
                    <a:pt x="1274" y="3978"/>
                    <a:pt x="1239" y="4287"/>
                  </a:cubicBezTo>
                  <a:cubicBezTo>
                    <a:pt x="1227" y="4454"/>
                    <a:pt x="1286" y="4633"/>
                    <a:pt x="1393" y="4752"/>
                  </a:cubicBezTo>
                  <a:cubicBezTo>
                    <a:pt x="1512" y="4883"/>
                    <a:pt x="1667" y="4942"/>
                    <a:pt x="1834" y="4942"/>
                  </a:cubicBezTo>
                  <a:lnTo>
                    <a:pt x="1953" y="4942"/>
                  </a:lnTo>
                  <a:cubicBezTo>
                    <a:pt x="2001" y="5287"/>
                    <a:pt x="2120" y="5597"/>
                    <a:pt x="2298" y="5883"/>
                  </a:cubicBezTo>
                  <a:cubicBezTo>
                    <a:pt x="1334" y="5406"/>
                    <a:pt x="691" y="4394"/>
                    <a:pt x="691" y="3275"/>
                  </a:cubicBezTo>
                  <a:cubicBezTo>
                    <a:pt x="691" y="1668"/>
                    <a:pt x="2001" y="370"/>
                    <a:pt x="3596" y="370"/>
                  </a:cubicBezTo>
                  <a:close/>
                  <a:moveTo>
                    <a:pt x="5442" y="6799"/>
                  </a:moveTo>
                  <a:lnTo>
                    <a:pt x="5442" y="8157"/>
                  </a:lnTo>
                  <a:cubicBezTo>
                    <a:pt x="5168" y="8466"/>
                    <a:pt x="4787" y="8633"/>
                    <a:pt x="4382" y="8633"/>
                  </a:cubicBezTo>
                  <a:cubicBezTo>
                    <a:pt x="3977" y="8633"/>
                    <a:pt x="3596" y="8454"/>
                    <a:pt x="3322" y="8157"/>
                  </a:cubicBezTo>
                  <a:lnTo>
                    <a:pt x="3322" y="6799"/>
                  </a:lnTo>
                  <a:cubicBezTo>
                    <a:pt x="3656" y="6954"/>
                    <a:pt x="4013" y="7038"/>
                    <a:pt x="4382" y="7038"/>
                  </a:cubicBezTo>
                  <a:cubicBezTo>
                    <a:pt x="4763" y="7038"/>
                    <a:pt x="5120" y="6954"/>
                    <a:pt x="5442" y="6799"/>
                  </a:cubicBezTo>
                  <a:close/>
                  <a:moveTo>
                    <a:pt x="5442" y="8609"/>
                  </a:moveTo>
                  <a:lnTo>
                    <a:pt x="5442" y="9050"/>
                  </a:lnTo>
                  <a:cubicBezTo>
                    <a:pt x="5108" y="9240"/>
                    <a:pt x="4751" y="9335"/>
                    <a:pt x="4382" y="9335"/>
                  </a:cubicBezTo>
                  <a:cubicBezTo>
                    <a:pt x="4013" y="9335"/>
                    <a:pt x="3632" y="9228"/>
                    <a:pt x="3322" y="9050"/>
                  </a:cubicBezTo>
                  <a:lnTo>
                    <a:pt x="3322" y="8609"/>
                  </a:lnTo>
                  <a:cubicBezTo>
                    <a:pt x="3620" y="8847"/>
                    <a:pt x="3989" y="8966"/>
                    <a:pt x="4382" y="8966"/>
                  </a:cubicBezTo>
                  <a:cubicBezTo>
                    <a:pt x="4763" y="8966"/>
                    <a:pt x="5144" y="8824"/>
                    <a:pt x="5442" y="8609"/>
                  </a:cubicBezTo>
                  <a:close/>
                  <a:moveTo>
                    <a:pt x="3596" y="1"/>
                  </a:moveTo>
                  <a:cubicBezTo>
                    <a:pt x="1810" y="1"/>
                    <a:pt x="346" y="1465"/>
                    <a:pt x="346" y="3251"/>
                  </a:cubicBezTo>
                  <a:cubicBezTo>
                    <a:pt x="346" y="4704"/>
                    <a:pt x="1334" y="5990"/>
                    <a:pt x="2727" y="6371"/>
                  </a:cubicBezTo>
                  <a:cubicBezTo>
                    <a:pt x="2798" y="6442"/>
                    <a:pt x="2894" y="6526"/>
                    <a:pt x="2977" y="6585"/>
                  </a:cubicBezTo>
                  <a:lnTo>
                    <a:pt x="2977" y="7192"/>
                  </a:lnTo>
                  <a:cubicBezTo>
                    <a:pt x="2644" y="7264"/>
                    <a:pt x="2382" y="7514"/>
                    <a:pt x="2251" y="7669"/>
                  </a:cubicBezTo>
                  <a:cubicBezTo>
                    <a:pt x="2203" y="7728"/>
                    <a:pt x="2167" y="7788"/>
                    <a:pt x="2144" y="7859"/>
                  </a:cubicBezTo>
                  <a:lnTo>
                    <a:pt x="1001" y="8204"/>
                  </a:lnTo>
                  <a:cubicBezTo>
                    <a:pt x="405" y="8383"/>
                    <a:pt x="0" y="8931"/>
                    <a:pt x="0" y="9538"/>
                  </a:cubicBezTo>
                  <a:lnTo>
                    <a:pt x="0" y="11252"/>
                  </a:lnTo>
                  <a:cubicBezTo>
                    <a:pt x="0" y="11348"/>
                    <a:pt x="84" y="11419"/>
                    <a:pt x="167" y="11419"/>
                  </a:cubicBezTo>
                  <a:cubicBezTo>
                    <a:pt x="250" y="11419"/>
                    <a:pt x="334" y="11348"/>
                    <a:pt x="334" y="11252"/>
                  </a:cubicBezTo>
                  <a:lnTo>
                    <a:pt x="334" y="9538"/>
                  </a:lnTo>
                  <a:cubicBezTo>
                    <a:pt x="334" y="9085"/>
                    <a:pt x="643" y="8645"/>
                    <a:pt x="1084" y="8526"/>
                  </a:cubicBezTo>
                  <a:lnTo>
                    <a:pt x="2144" y="8216"/>
                  </a:lnTo>
                  <a:lnTo>
                    <a:pt x="2251" y="8978"/>
                  </a:lnTo>
                  <a:cubicBezTo>
                    <a:pt x="2263" y="9038"/>
                    <a:pt x="2239" y="9109"/>
                    <a:pt x="2179" y="9157"/>
                  </a:cubicBezTo>
                  <a:lnTo>
                    <a:pt x="1822" y="9419"/>
                  </a:lnTo>
                  <a:cubicBezTo>
                    <a:pt x="1655" y="9538"/>
                    <a:pt x="1584" y="9752"/>
                    <a:pt x="1620" y="9943"/>
                  </a:cubicBezTo>
                  <a:lnTo>
                    <a:pt x="1917" y="11300"/>
                  </a:lnTo>
                  <a:cubicBezTo>
                    <a:pt x="1941" y="11371"/>
                    <a:pt x="2013" y="11431"/>
                    <a:pt x="2084" y="11431"/>
                  </a:cubicBezTo>
                  <a:lnTo>
                    <a:pt x="2120" y="11431"/>
                  </a:lnTo>
                  <a:cubicBezTo>
                    <a:pt x="2203" y="11419"/>
                    <a:pt x="2263" y="11324"/>
                    <a:pt x="2251" y="11240"/>
                  </a:cubicBezTo>
                  <a:lnTo>
                    <a:pt x="1953" y="9883"/>
                  </a:lnTo>
                  <a:cubicBezTo>
                    <a:pt x="1941" y="9812"/>
                    <a:pt x="1965" y="9740"/>
                    <a:pt x="2024" y="9693"/>
                  </a:cubicBezTo>
                  <a:lnTo>
                    <a:pt x="2382" y="9419"/>
                  </a:lnTo>
                  <a:cubicBezTo>
                    <a:pt x="2536" y="9300"/>
                    <a:pt x="2608" y="9121"/>
                    <a:pt x="2596" y="8931"/>
                  </a:cubicBezTo>
                  <a:lnTo>
                    <a:pt x="2477" y="8050"/>
                  </a:lnTo>
                  <a:cubicBezTo>
                    <a:pt x="2465" y="7990"/>
                    <a:pt x="2489" y="7954"/>
                    <a:pt x="2513" y="7907"/>
                  </a:cubicBezTo>
                  <a:cubicBezTo>
                    <a:pt x="2608" y="7800"/>
                    <a:pt x="2786" y="7633"/>
                    <a:pt x="3001" y="7561"/>
                  </a:cubicBezTo>
                  <a:lnTo>
                    <a:pt x="3001" y="9514"/>
                  </a:lnTo>
                  <a:cubicBezTo>
                    <a:pt x="3001" y="9597"/>
                    <a:pt x="3072" y="9681"/>
                    <a:pt x="3156" y="9681"/>
                  </a:cubicBezTo>
                  <a:cubicBezTo>
                    <a:pt x="3251" y="9681"/>
                    <a:pt x="3322" y="9597"/>
                    <a:pt x="3322" y="9514"/>
                  </a:cubicBezTo>
                  <a:lnTo>
                    <a:pt x="3322" y="9443"/>
                  </a:lnTo>
                  <a:cubicBezTo>
                    <a:pt x="3644" y="9597"/>
                    <a:pt x="4025" y="9681"/>
                    <a:pt x="4382" y="9681"/>
                  </a:cubicBezTo>
                  <a:cubicBezTo>
                    <a:pt x="4739" y="9681"/>
                    <a:pt x="5108" y="9586"/>
                    <a:pt x="5430" y="9443"/>
                  </a:cubicBezTo>
                  <a:lnTo>
                    <a:pt x="5430" y="11264"/>
                  </a:lnTo>
                  <a:cubicBezTo>
                    <a:pt x="5430" y="11360"/>
                    <a:pt x="5513" y="11431"/>
                    <a:pt x="5596" y="11431"/>
                  </a:cubicBezTo>
                  <a:cubicBezTo>
                    <a:pt x="5692" y="11431"/>
                    <a:pt x="5763" y="11360"/>
                    <a:pt x="5763" y="11264"/>
                  </a:cubicBezTo>
                  <a:lnTo>
                    <a:pt x="5763" y="7573"/>
                  </a:lnTo>
                  <a:cubicBezTo>
                    <a:pt x="5989" y="7657"/>
                    <a:pt x="6144" y="7811"/>
                    <a:pt x="6239" y="7919"/>
                  </a:cubicBezTo>
                  <a:cubicBezTo>
                    <a:pt x="6263" y="7966"/>
                    <a:pt x="6287" y="8014"/>
                    <a:pt x="6287" y="8073"/>
                  </a:cubicBezTo>
                  <a:lnTo>
                    <a:pt x="6168" y="8943"/>
                  </a:lnTo>
                  <a:cubicBezTo>
                    <a:pt x="6132" y="9145"/>
                    <a:pt x="6204" y="9324"/>
                    <a:pt x="6370" y="9443"/>
                  </a:cubicBezTo>
                  <a:lnTo>
                    <a:pt x="6727" y="9705"/>
                  </a:lnTo>
                  <a:cubicBezTo>
                    <a:pt x="6787" y="9752"/>
                    <a:pt x="6823" y="9824"/>
                    <a:pt x="6799" y="9895"/>
                  </a:cubicBezTo>
                  <a:lnTo>
                    <a:pt x="6501" y="11252"/>
                  </a:lnTo>
                  <a:cubicBezTo>
                    <a:pt x="6489" y="11348"/>
                    <a:pt x="6537" y="11431"/>
                    <a:pt x="6644" y="11443"/>
                  </a:cubicBezTo>
                  <a:lnTo>
                    <a:pt x="6668" y="11443"/>
                  </a:lnTo>
                  <a:cubicBezTo>
                    <a:pt x="6739" y="11443"/>
                    <a:pt x="6823" y="11383"/>
                    <a:pt x="6835" y="11312"/>
                  </a:cubicBezTo>
                  <a:lnTo>
                    <a:pt x="7132" y="9955"/>
                  </a:lnTo>
                  <a:cubicBezTo>
                    <a:pt x="7180" y="9764"/>
                    <a:pt x="7097" y="9562"/>
                    <a:pt x="6942" y="9443"/>
                  </a:cubicBezTo>
                  <a:lnTo>
                    <a:pt x="6585" y="9169"/>
                  </a:lnTo>
                  <a:cubicBezTo>
                    <a:pt x="6525" y="9121"/>
                    <a:pt x="6501" y="9062"/>
                    <a:pt x="6501" y="8990"/>
                  </a:cubicBezTo>
                  <a:lnTo>
                    <a:pt x="6608" y="8228"/>
                  </a:lnTo>
                  <a:lnTo>
                    <a:pt x="7668" y="8550"/>
                  </a:lnTo>
                  <a:cubicBezTo>
                    <a:pt x="8109" y="8681"/>
                    <a:pt x="8430" y="9097"/>
                    <a:pt x="8430" y="9562"/>
                  </a:cubicBezTo>
                  <a:lnTo>
                    <a:pt x="8430" y="11264"/>
                  </a:lnTo>
                  <a:cubicBezTo>
                    <a:pt x="8430" y="11360"/>
                    <a:pt x="8501" y="11431"/>
                    <a:pt x="8585" y="11431"/>
                  </a:cubicBezTo>
                  <a:cubicBezTo>
                    <a:pt x="8680" y="11431"/>
                    <a:pt x="8751" y="11360"/>
                    <a:pt x="8751" y="11264"/>
                  </a:cubicBezTo>
                  <a:lnTo>
                    <a:pt x="8751" y="9562"/>
                  </a:lnTo>
                  <a:cubicBezTo>
                    <a:pt x="8751" y="8931"/>
                    <a:pt x="8335" y="8383"/>
                    <a:pt x="7763" y="8204"/>
                  </a:cubicBezTo>
                  <a:lnTo>
                    <a:pt x="6608" y="7859"/>
                  </a:lnTo>
                  <a:cubicBezTo>
                    <a:pt x="6596" y="7788"/>
                    <a:pt x="6549" y="7728"/>
                    <a:pt x="6513" y="7669"/>
                  </a:cubicBezTo>
                  <a:cubicBezTo>
                    <a:pt x="6370" y="7514"/>
                    <a:pt x="6120" y="7276"/>
                    <a:pt x="5775" y="7192"/>
                  </a:cubicBezTo>
                  <a:lnTo>
                    <a:pt x="5775" y="6585"/>
                  </a:lnTo>
                  <a:cubicBezTo>
                    <a:pt x="5870" y="6526"/>
                    <a:pt x="5954" y="6442"/>
                    <a:pt x="6037" y="6371"/>
                  </a:cubicBezTo>
                  <a:cubicBezTo>
                    <a:pt x="7430" y="5990"/>
                    <a:pt x="8418" y="4704"/>
                    <a:pt x="8418" y="3251"/>
                  </a:cubicBezTo>
                  <a:cubicBezTo>
                    <a:pt x="8418" y="1465"/>
                    <a:pt x="6954" y="1"/>
                    <a:pt x="5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179;p42">
            <a:extLst>
              <a:ext uri="{FF2B5EF4-FFF2-40B4-BE49-F238E27FC236}">
                <a16:creationId xmlns:a16="http://schemas.microsoft.com/office/drawing/2014/main" id="{2F38416E-0A3B-074B-A098-D0F1271B42F5}"/>
              </a:ext>
            </a:extLst>
          </p:cNvPr>
          <p:cNvSpPr/>
          <p:nvPr/>
        </p:nvSpPr>
        <p:spPr>
          <a:xfrm>
            <a:off x="544367" y="2907287"/>
            <a:ext cx="414277" cy="36381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81;p42">
            <a:extLst>
              <a:ext uri="{FF2B5EF4-FFF2-40B4-BE49-F238E27FC236}">
                <a16:creationId xmlns:a16="http://schemas.microsoft.com/office/drawing/2014/main" id="{D103587E-3106-22C8-0420-6631DC61E295}"/>
              </a:ext>
            </a:extLst>
          </p:cNvPr>
          <p:cNvSpPr/>
          <p:nvPr/>
        </p:nvSpPr>
        <p:spPr>
          <a:xfrm>
            <a:off x="2895654" y="4221497"/>
            <a:ext cx="414277" cy="36381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114;p61">
            <a:extLst>
              <a:ext uri="{FF2B5EF4-FFF2-40B4-BE49-F238E27FC236}">
                <a16:creationId xmlns:a16="http://schemas.microsoft.com/office/drawing/2014/main" id="{6B829393-4C27-D596-E6FB-4E0FB408912F}"/>
              </a:ext>
            </a:extLst>
          </p:cNvPr>
          <p:cNvGrpSpPr/>
          <p:nvPr/>
        </p:nvGrpSpPr>
        <p:grpSpPr>
          <a:xfrm>
            <a:off x="2964728" y="4215285"/>
            <a:ext cx="289682" cy="354594"/>
            <a:chOff x="6685262" y="1500214"/>
            <a:chExt cx="289682" cy="354594"/>
          </a:xfrm>
          <a:solidFill>
            <a:schemeClr val="bg2"/>
          </a:solidFill>
        </p:grpSpPr>
        <p:sp>
          <p:nvSpPr>
            <p:cNvPr id="1232" name="Google Shape;12115;p61">
              <a:extLst>
                <a:ext uri="{FF2B5EF4-FFF2-40B4-BE49-F238E27FC236}">
                  <a16:creationId xmlns:a16="http://schemas.microsoft.com/office/drawing/2014/main" id="{B30BED7F-004A-4A11-9DBB-1E25B1336604}"/>
                </a:ext>
              </a:extLst>
            </p:cNvPr>
            <p:cNvSpPr/>
            <p:nvPr/>
          </p:nvSpPr>
          <p:spPr>
            <a:xfrm>
              <a:off x="6685262" y="1500214"/>
              <a:ext cx="289682" cy="354594"/>
            </a:xfrm>
            <a:custGeom>
              <a:avLst/>
              <a:gdLst/>
              <a:ahLst/>
              <a:cxnLst/>
              <a:rect l="l" t="t" r="r" b="b"/>
              <a:pathLst>
                <a:path w="9144" h="11193" extrusionOk="0">
                  <a:moveTo>
                    <a:pt x="7037" y="3310"/>
                  </a:moveTo>
                  <a:lnTo>
                    <a:pt x="7037" y="3322"/>
                  </a:lnTo>
                  <a:lnTo>
                    <a:pt x="7037" y="3691"/>
                  </a:lnTo>
                  <a:lnTo>
                    <a:pt x="6846" y="3691"/>
                  </a:lnTo>
                  <a:cubicBezTo>
                    <a:pt x="6739" y="3691"/>
                    <a:pt x="6656" y="3608"/>
                    <a:pt x="6656" y="3501"/>
                  </a:cubicBezTo>
                  <a:lnTo>
                    <a:pt x="6656" y="3310"/>
                  </a:lnTo>
                  <a:close/>
                  <a:moveTo>
                    <a:pt x="2465" y="3322"/>
                  </a:moveTo>
                  <a:lnTo>
                    <a:pt x="2465" y="3513"/>
                  </a:lnTo>
                  <a:cubicBezTo>
                    <a:pt x="2465" y="3620"/>
                    <a:pt x="2381" y="3703"/>
                    <a:pt x="2274" y="3703"/>
                  </a:cubicBezTo>
                  <a:lnTo>
                    <a:pt x="2096" y="3703"/>
                  </a:lnTo>
                  <a:lnTo>
                    <a:pt x="2096" y="3691"/>
                  </a:lnTo>
                  <a:lnTo>
                    <a:pt x="2096" y="3322"/>
                  </a:lnTo>
                  <a:close/>
                  <a:moveTo>
                    <a:pt x="4596" y="370"/>
                  </a:moveTo>
                  <a:lnTo>
                    <a:pt x="8453" y="2989"/>
                  </a:lnTo>
                  <a:lnTo>
                    <a:pt x="3691" y="2989"/>
                  </a:lnTo>
                  <a:cubicBezTo>
                    <a:pt x="3596" y="2989"/>
                    <a:pt x="3524" y="3072"/>
                    <a:pt x="3524" y="3156"/>
                  </a:cubicBezTo>
                  <a:cubicBezTo>
                    <a:pt x="3524" y="3251"/>
                    <a:pt x="3596" y="3322"/>
                    <a:pt x="3691" y="3322"/>
                  </a:cubicBezTo>
                  <a:lnTo>
                    <a:pt x="6334" y="3322"/>
                  </a:lnTo>
                  <a:lnTo>
                    <a:pt x="6334" y="3513"/>
                  </a:lnTo>
                  <a:cubicBezTo>
                    <a:pt x="6334" y="3799"/>
                    <a:pt x="6572" y="4037"/>
                    <a:pt x="6858" y="4037"/>
                  </a:cubicBezTo>
                  <a:lnTo>
                    <a:pt x="7120" y="4037"/>
                  </a:lnTo>
                  <a:cubicBezTo>
                    <a:pt x="7203" y="4037"/>
                    <a:pt x="7275" y="4061"/>
                    <a:pt x="7334" y="4120"/>
                  </a:cubicBezTo>
                  <a:cubicBezTo>
                    <a:pt x="7394" y="4180"/>
                    <a:pt x="7406" y="4263"/>
                    <a:pt x="7406" y="4334"/>
                  </a:cubicBezTo>
                  <a:cubicBezTo>
                    <a:pt x="7394" y="4465"/>
                    <a:pt x="7263" y="4584"/>
                    <a:pt x="7108" y="4584"/>
                  </a:cubicBezTo>
                  <a:lnTo>
                    <a:pt x="7037" y="4584"/>
                  </a:lnTo>
                  <a:lnTo>
                    <a:pt x="7037" y="4572"/>
                  </a:lnTo>
                  <a:cubicBezTo>
                    <a:pt x="7037" y="4477"/>
                    <a:pt x="6965" y="4406"/>
                    <a:pt x="6870" y="4406"/>
                  </a:cubicBezTo>
                  <a:cubicBezTo>
                    <a:pt x="6787" y="4406"/>
                    <a:pt x="6715" y="4477"/>
                    <a:pt x="6715" y="4572"/>
                  </a:cubicBezTo>
                  <a:cubicBezTo>
                    <a:pt x="6715" y="5692"/>
                    <a:pt x="5846" y="6597"/>
                    <a:pt x="4763" y="6680"/>
                  </a:cubicBezTo>
                  <a:lnTo>
                    <a:pt x="4763" y="6501"/>
                  </a:lnTo>
                  <a:cubicBezTo>
                    <a:pt x="4763" y="6418"/>
                    <a:pt x="4691" y="6347"/>
                    <a:pt x="4596" y="6347"/>
                  </a:cubicBezTo>
                  <a:cubicBezTo>
                    <a:pt x="4512" y="6347"/>
                    <a:pt x="4429" y="6418"/>
                    <a:pt x="4429" y="6501"/>
                  </a:cubicBezTo>
                  <a:lnTo>
                    <a:pt x="4429" y="6680"/>
                  </a:lnTo>
                  <a:cubicBezTo>
                    <a:pt x="3346" y="6597"/>
                    <a:pt x="2488" y="5692"/>
                    <a:pt x="2488" y="4572"/>
                  </a:cubicBezTo>
                  <a:cubicBezTo>
                    <a:pt x="2488" y="4477"/>
                    <a:pt x="2405" y="4406"/>
                    <a:pt x="2322" y="4406"/>
                  </a:cubicBezTo>
                  <a:cubicBezTo>
                    <a:pt x="2226" y="4406"/>
                    <a:pt x="2155" y="4477"/>
                    <a:pt x="2155" y="4572"/>
                  </a:cubicBezTo>
                  <a:lnTo>
                    <a:pt x="2155" y="4584"/>
                  </a:lnTo>
                  <a:lnTo>
                    <a:pt x="2048" y="4584"/>
                  </a:lnTo>
                  <a:cubicBezTo>
                    <a:pt x="1976" y="4584"/>
                    <a:pt x="1905" y="4561"/>
                    <a:pt x="1845" y="4501"/>
                  </a:cubicBezTo>
                  <a:cubicBezTo>
                    <a:pt x="1786" y="4442"/>
                    <a:pt x="1774" y="4358"/>
                    <a:pt x="1774" y="4287"/>
                  </a:cubicBezTo>
                  <a:cubicBezTo>
                    <a:pt x="1786" y="4156"/>
                    <a:pt x="1917" y="4037"/>
                    <a:pt x="2072" y="4037"/>
                  </a:cubicBezTo>
                  <a:lnTo>
                    <a:pt x="2310" y="4037"/>
                  </a:lnTo>
                  <a:cubicBezTo>
                    <a:pt x="2584" y="4037"/>
                    <a:pt x="2822" y="3799"/>
                    <a:pt x="2822" y="3513"/>
                  </a:cubicBezTo>
                  <a:lnTo>
                    <a:pt x="2822" y="3322"/>
                  </a:lnTo>
                  <a:lnTo>
                    <a:pt x="3024" y="3322"/>
                  </a:lnTo>
                  <a:cubicBezTo>
                    <a:pt x="3108" y="3322"/>
                    <a:pt x="3179" y="3251"/>
                    <a:pt x="3179" y="3156"/>
                  </a:cubicBezTo>
                  <a:cubicBezTo>
                    <a:pt x="3179" y="3072"/>
                    <a:pt x="3108" y="2989"/>
                    <a:pt x="3024" y="2989"/>
                  </a:cubicBezTo>
                  <a:lnTo>
                    <a:pt x="738" y="2989"/>
                  </a:lnTo>
                  <a:lnTo>
                    <a:pt x="4596" y="370"/>
                  </a:lnTo>
                  <a:close/>
                  <a:moveTo>
                    <a:pt x="5632" y="6763"/>
                  </a:moveTo>
                  <a:lnTo>
                    <a:pt x="5632" y="7144"/>
                  </a:lnTo>
                  <a:cubicBezTo>
                    <a:pt x="5644" y="7430"/>
                    <a:pt x="5798" y="7668"/>
                    <a:pt x="6060" y="7787"/>
                  </a:cubicBezTo>
                  <a:cubicBezTo>
                    <a:pt x="5977" y="7978"/>
                    <a:pt x="5858" y="8156"/>
                    <a:pt x="5715" y="8311"/>
                  </a:cubicBezTo>
                  <a:cubicBezTo>
                    <a:pt x="5655" y="8371"/>
                    <a:pt x="5655" y="8466"/>
                    <a:pt x="5715" y="8549"/>
                  </a:cubicBezTo>
                  <a:cubicBezTo>
                    <a:pt x="5739" y="8573"/>
                    <a:pt x="5786" y="8585"/>
                    <a:pt x="5834" y="8585"/>
                  </a:cubicBezTo>
                  <a:cubicBezTo>
                    <a:pt x="5882" y="8585"/>
                    <a:pt x="5917" y="8573"/>
                    <a:pt x="5953" y="8549"/>
                  </a:cubicBezTo>
                  <a:cubicBezTo>
                    <a:pt x="6132" y="8347"/>
                    <a:pt x="6275" y="8132"/>
                    <a:pt x="6370" y="7894"/>
                  </a:cubicBezTo>
                  <a:lnTo>
                    <a:pt x="6727" y="7990"/>
                  </a:lnTo>
                  <a:cubicBezTo>
                    <a:pt x="6572" y="8394"/>
                    <a:pt x="6310" y="8763"/>
                    <a:pt x="5953" y="9037"/>
                  </a:cubicBezTo>
                  <a:cubicBezTo>
                    <a:pt x="5548" y="9335"/>
                    <a:pt x="5072" y="9502"/>
                    <a:pt x="4572" y="9502"/>
                  </a:cubicBezTo>
                  <a:cubicBezTo>
                    <a:pt x="4072" y="9502"/>
                    <a:pt x="3596" y="9335"/>
                    <a:pt x="3203" y="9049"/>
                  </a:cubicBezTo>
                  <a:cubicBezTo>
                    <a:pt x="2846" y="8787"/>
                    <a:pt x="2572" y="8406"/>
                    <a:pt x="2405" y="8013"/>
                  </a:cubicBezTo>
                  <a:lnTo>
                    <a:pt x="2762" y="7906"/>
                  </a:lnTo>
                  <a:cubicBezTo>
                    <a:pt x="2905" y="8252"/>
                    <a:pt x="3119" y="8549"/>
                    <a:pt x="3405" y="8752"/>
                  </a:cubicBezTo>
                  <a:cubicBezTo>
                    <a:pt x="3739" y="9002"/>
                    <a:pt x="4131" y="9144"/>
                    <a:pt x="4548" y="9144"/>
                  </a:cubicBezTo>
                  <a:cubicBezTo>
                    <a:pt x="4822" y="9144"/>
                    <a:pt x="5072" y="9085"/>
                    <a:pt x="5322" y="8978"/>
                  </a:cubicBezTo>
                  <a:cubicBezTo>
                    <a:pt x="5417" y="8942"/>
                    <a:pt x="5441" y="8847"/>
                    <a:pt x="5417" y="8752"/>
                  </a:cubicBezTo>
                  <a:cubicBezTo>
                    <a:pt x="5391" y="8690"/>
                    <a:pt x="5332" y="8654"/>
                    <a:pt x="5265" y="8654"/>
                  </a:cubicBezTo>
                  <a:cubicBezTo>
                    <a:pt x="5241" y="8654"/>
                    <a:pt x="5216" y="8659"/>
                    <a:pt x="5191" y="8668"/>
                  </a:cubicBezTo>
                  <a:cubicBezTo>
                    <a:pt x="4989" y="8752"/>
                    <a:pt x="4774" y="8799"/>
                    <a:pt x="4548" y="8799"/>
                  </a:cubicBezTo>
                  <a:cubicBezTo>
                    <a:pt x="3893" y="8799"/>
                    <a:pt x="3322" y="8394"/>
                    <a:pt x="3084" y="7799"/>
                  </a:cubicBezTo>
                  <a:cubicBezTo>
                    <a:pt x="3334" y="7692"/>
                    <a:pt x="3500" y="7442"/>
                    <a:pt x="3500" y="7180"/>
                  </a:cubicBezTo>
                  <a:lnTo>
                    <a:pt x="3500" y="6787"/>
                  </a:lnTo>
                  <a:cubicBezTo>
                    <a:pt x="3774" y="6918"/>
                    <a:pt x="4072" y="7013"/>
                    <a:pt x="4405" y="7025"/>
                  </a:cubicBezTo>
                  <a:lnTo>
                    <a:pt x="4405" y="7573"/>
                  </a:lnTo>
                  <a:cubicBezTo>
                    <a:pt x="4405" y="7668"/>
                    <a:pt x="4477" y="7740"/>
                    <a:pt x="4560" y="7740"/>
                  </a:cubicBezTo>
                  <a:cubicBezTo>
                    <a:pt x="4655" y="7740"/>
                    <a:pt x="4727" y="7668"/>
                    <a:pt x="4727" y="7573"/>
                  </a:cubicBezTo>
                  <a:lnTo>
                    <a:pt x="4727" y="7001"/>
                  </a:lnTo>
                  <a:cubicBezTo>
                    <a:pt x="5060" y="6978"/>
                    <a:pt x="5358" y="6894"/>
                    <a:pt x="5632" y="6763"/>
                  </a:cubicBezTo>
                  <a:close/>
                  <a:moveTo>
                    <a:pt x="4562" y="0"/>
                  </a:moveTo>
                  <a:cubicBezTo>
                    <a:pt x="4530" y="0"/>
                    <a:pt x="4501" y="12"/>
                    <a:pt x="4477" y="36"/>
                  </a:cubicBezTo>
                  <a:lnTo>
                    <a:pt x="83" y="3025"/>
                  </a:lnTo>
                  <a:cubicBezTo>
                    <a:pt x="24" y="3072"/>
                    <a:pt x="0" y="3144"/>
                    <a:pt x="24" y="3203"/>
                  </a:cubicBezTo>
                  <a:cubicBezTo>
                    <a:pt x="60" y="3263"/>
                    <a:pt x="119" y="3322"/>
                    <a:pt x="191" y="3322"/>
                  </a:cubicBezTo>
                  <a:lnTo>
                    <a:pt x="1786" y="3322"/>
                  </a:lnTo>
                  <a:lnTo>
                    <a:pt x="1786" y="3751"/>
                  </a:lnTo>
                  <a:cubicBezTo>
                    <a:pt x="1584" y="3846"/>
                    <a:pt x="1453" y="4025"/>
                    <a:pt x="1441" y="4227"/>
                  </a:cubicBezTo>
                  <a:cubicBezTo>
                    <a:pt x="1429" y="4394"/>
                    <a:pt x="1488" y="4572"/>
                    <a:pt x="1584" y="4692"/>
                  </a:cubicBezTo>
                  <a:cubicBezTo>
                    <a:pt x="1703" y="4811"/>
                    <a:pt x="1869" y="4882"/>
                    <a:pt x="2036" y="4882"/>
                  </a:cubicBezTo>
                  <a:lnTo>
                    <a:pt x="2155" y="4882"/>
                  </a:lnTo>
                  <a:cubicBezTo>
                    <a:pt x="2238" y="5573"/>
                    <a:pt x="2631" y="6180"/>
                    <a:pt x="3179" y="6549"/>
                  </a:cubicBezTo>
                  <a:lnTo>
                    <a:pt x="3179" y="7132"/>
                  </a:lnTo>
                  <a:cubicBezTo>
                    <a:pt x="3179" y="7299"/>
                    <a:pt x="3072" y="7430"/>
                    <a:pt x="2929" y="7478"/>
                  </a:cubicBezTo>
                  <a:lnTo>
                    <a:pt x="1203" y="7978"/>
                  </a:lnTo>
                  <a:cubicBezTo>
                    <a:pt x="607" y="8156"/>
                    <a:pt x="202" y="8704"/>
                    <a:pt x="202" y="9323"/>
                  </a:cubicBezTo>
                  <a:lnTo>
                    <a:pt x="202" y="11026"/>
                  </a:lnTo>
                  <a:cubicBezTo>
                    <a:pt x="202" y="11121"/>
                    <a:pt x="274" y="11192"/>
                    <a:pt x="369" y="11192"/>
                  </a:cubicBezTo>
                  <a:cubicBezTo>
                    <a:pt x="452" y="11192"/>
                    <a:pt x="536" y="11121"/>
                    <a:pt x="536" y="11026"/>
                  </a:cubicBezTo>
                  <a:lnTo>
                    <a:pt x="536" y="9323"/>
                  </a:lnTo>
                  <a:cubicBezTo>
                    <a:pt x="536" y="8847"/>
                    <a:pt x="845" y="8430"/>
                    <a:pt x="1286" y="8287"/>
                  </a:cubicBezTo>
                  <a:lnTo>
                    <a:pt x="2107" y="8049"/>
                  </a:lnTo>
                  <a:cubicBezTo>
                    <a:pt x="2286" y="8549"/>
                    <a:pt x="2596" y="8966"/>
                    <a:pt x="3012" y="9275"/>
                  </a:cubicBezTo>
                  <a:cubicBezTo>
                    <a:pt x="3429" y="9585"/>
                    <a:pt x="3905" y="9752"/>
                    <a:pt x="4417" y="9776"/>
                  </a:cubicBezTo>
                  <a:lnTo>
                    <a:pt x="4417" y="11026"/>
                  </a:lnTo>
                  <a:cubicBezTo>
                    <a:pt x="4417" y="11121"/>
                    <a:pt x="4489" y="11192"/>
                    <a:pt x="4584" y="11192"/>
                  </a:cubicBezTo>
                  <a:cubicBezTo>
                    <a:pt x="4667" y="11192"/>
                    <a:pt x="4739" y="11121"/>
                    <a:pt x="4739" y="11026"/>
                  </a:cubicBezTo>
                  <a:lnTo>
                    <a:pt x="4739" y="9776"/>
                  </a:lnTo>
                  <a:cubicBezTo>
                    <a:pt x="5263" y="9752"/>
                    <a:pt x="5739" y="9573"/>
                    <a:pt x="6156" y="9252"/>
                  </a:cubicBezTo>
                  <a:cubicBezTo>
                    <a:pt x="6560" y="8942"/>
                    <a:pt x="6870" y="8525"/>
                    <a:pt x="7049" y="8049"/>
                  </a:cubicBezTo>
                  <a:lnTo>
                    <a:pt x="7870" y="8287"/>
                  </a:lnTo>
                  <a:cubicBezTo>
                    <a:pt x="8311" y="8418"/>
                    <a:pt x="8632" y="8835"/>
                    <a:pt x="8632" y="9311"/>
                  </a:cubicBezTo>
                  <a:lnTo>
                    <a:pt x="8632" y="11026"/>
                  </a:lnTo>
                  <a:cubicBezTo>
                    <a:pt x="8632" y="11121"/>
                    <a:pt x="8703" y="11192"/>
                    <a:pt x="8787" y="11192"/>
                  </a:cubicBezTo>
                  <a:cubicBezTo>
                    <a:pt x="8882" y="11192"/>
                    <a:pt x="8954" y="11121"/>
                    <a:pt x="8954" y="11026"/>
                  </a:cubicBezTo>
                  <a:lnTo>
                    <a:pt x="8954" y="9311"/>
                  </a:lnTo>
                  <a:cubicBezTo>
                    <a:pt x="8954" y="8704"/>
                    <a:pt x="8537" y="8156"/>
                    <a:pt x="7953" y="7978"/>
                  </a:cubicBezTo>
                  <a:lnTo>
                    <a:pt x="6227" y="7466"/>
                  </a:lnTo>
                  <a:cubicBezTo>
                    <a:pt x="6084" y="7430"/>
                    <a:pt x="5977" y="7275"/>
                    <a:pt x="5977" y="7132"/>
                  </a:cubicBezTo>
                  <a:lnTo>
                    <a:pt x="5977" y="6549"/>
                  </a:lnTo>
                  <a:cubicBezTo>
                    <a:pt x="6525" y="6156"/>
                    <a:pt x="6918" y="5561"/>
                    <a:pt x="7001" y="4882"/>
                  </a:cubicBezTo>
                  <a:lnTo>
                    <a:pt x="7108" y="4882"/>
                  </a:lnTo>
                  <a:cubicBezTo>
                    <a:pt x="7441" y="4882"/>
                    <a:pt x="7703" y="4644"/>
                    <a:pt x="7739" y="4346"/>
                  </a:cubicBezTo>
                  <a:cubicBezTo>
                    <a:pt x="7751" y="4180"/>
                    <a:pt x="7691" y="4001"/>
                    <a:pt x="7584" y="3882"/>
                  </a:cubicBezTo>
                  <a:cubicBezTo>
                    <a:pt x="7525" y="3822"/>
                    <a:pt x="7465" y="3775"/>
                    <a:pt x="7394" y="3739"/>
                  </a:cubicBezTo>
                  <a:lnTo>
                    <a:pt x="7394" y="3299"/>
                  </a:lnTo>
                  <a:lnTo>
                    <a:pt x="8989" y="3299"/>
                  </a:lnTo>
                  <a:cubicBezTo>
                    <a:pt x="9061" y="3299"/>
                    <a:pt x="9120" y="3263"/>
                    <a:pt x="9144" y="3179"/>
                  </a:cubicBezTo>
                  <a:cubicBezTo>
                    <a:pt x="9132" y="3132"/>
                    <a:pt x="9108" y="3048"/>
                    <a:pt x="9049" y="3025"/>
                  </a:cubicBezTo>
                  <a:lnTo>
                    <a:pt x="4655" y="36"/>
                  </a:lnTo>
                  <a:cubicBezTo>
                    <a:pt x="4626" y="12"/>
                    <a:pt x="4593" y="0"/>
                    <a:pt x="4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116;p61">
              <a:extLst>
                <a:ext uri="{FF2B5EF4-FFF2-40B4-BE49-F238E27FC236}">
                  <a16:creationId xmlns:a16="http://schemas.microsoft.com/office/drawing/2014/main" id="{35420F26-9812-0BEF-3B98-426927FB4827}"/>
                </a:ext>
              </a:extLst>
            </p:cNvPr>
            <p:cNvSpPr/>
            <p:nvPr/>
          </p:nvSpPr>
          <p:spPr>
            <a:xfrm>
              <a:off x="6792372" y="1655984"/>
              <a:ext cx="76222" cy="38143"/>
            </a:xfrm>
            <a:custGeom>
              <a:avLst/>
              <a:gdLst/>
              <a:ahLst/>
              <a:cxnLst/>
              <a:rect l="l" t="t" r="r" b="b"/>
              <a:pathLst>
                <a:path w="2406" h="1204" extrusionOk="0">
                  <a:moveTo>
                    <a:pt x="989" y="334"/>
                  </a:moveTo>
                  <a:cubicBezTo>
                    <a:pt x="917" y="441"/>
                    <a:pt x="798" y="537"/>
                    <a:pt x="667" y="537"/>
                  </a:cubicBezTo>
                  <a:lnTo>
                    <a:pt x="334" y="537"/>
                  </a:lnTo>
                  <a:cubicBezTo>
                    <a:pt x="393" y="417"/>
                    <a:pt x="512" y="334"/>
                    <a:pt x="667" y="334"/>
                  </a:cubicBezTo>
                  <a:close/>
                  <a:moveTo>
                    <a:pt x="1727" y="334"/>
                  </a:moveTo>
                  <a:cubicBezTo>
                    <a:pt x="1858" y="334"/>
                    <a:pt x="1989" y="417"/>
                    <a:pt x="2048" y="537"/>
                  </a:cubicBezTo>
                  <a:lnTo>
                    <a:pt x="1727" y="537"/>
                  </a:lnTo>
                  <a:cubicBezTo>
                    <a:pt x="1584" y="537"/>
                    <a:pt x="1453" y="453"/>
                    <a:pt x="1393" y="334"/>
                  </a:cubicBezTo>
                  <a:close/>
                  <a:moveTo>
                    <a:pt x="679" y="1"/>
                  </a:moveTo>
                  <a:cubicBezTo>
                    <a:pt x="298" y="1"/>
                    <a:pt x="0" y="310"/>
                    <a:pt x="0" y="679"/>
                  </a:cubicBezTo>
                  <a:lnTo>
                    <a:pt x="0" y="1037"/>
                  </a:lnTo>
                  <a:cubicBezTo>
                    <a:pt x="0" y="1132"/>
                    <a:pt x="72" y="1203"/>
                    <a:pt x="155" y="1203"/>
                  </a:cubicBezTo>
                  <a:cubicBezTo>
                    <a:pt x="250" y="1203"/>
                    <a:pt x="322" y="1132"/>
                    <a:pt x="322" y="1037"/>
                  </a:cubicBezTo>
                  <a:lnTo>
                    <a:pt x="322" y="846"/>
                  </a:lnTo>
                  <a:lnTo>
                    <a:pt x="679" y="846"/>
                  </a:lnTo>
                  <a:cubicBezTo>
                    <a:pt x="893" y="846"/>
                    <a:pt x="1084" y="751"/>
                    <a:pt x="1203" y="608"/>
                  </a:cubicBezTo>
                  <a:cubicBezTo>
                    <a:pt x="1334" y="751"/>
                    <a:pt x="1512" y="846"/>
                    <a:pt x="1727" y="846"/>
                  </a:cubicBezTo>
                  <a:lnTo>
                    <a:pt x="2084" y="846"/>
                  </a:lnTo>
                  <a:lnTo>
                    <a:pt x="2084" y="1037"/>
                  </a:lnTo>
                  <a:cubicBezTo>
                    <a:pt x="2084" y="1132"/>
                    <a:pt x="2155" y="1203"/>
                    <a:pt x="2239" y="1203"/>
                  </a:cubicBezTo>
                  <a:cubicBezTo>
                    <a:pt x="2334" y="1203"/>
                    <a:pt x="2405" y="1132"/>
                    <a:pt x="2405" y="1037"/>
                  </a:cubicBezTo>
                  <a:lnTo>
                    <a:pt x="2405" y="679"/>
                  </a:lnTo>
                  <a:cubicBezTo>
                    <a:pt x="2405" y="310"/>
                    <a:pt x="2096" y="1"/>
                    <a:pt x="1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117;p61">
              <a:extLst>
                <a:ext uri="{FF2B5EF4-FFF2-40B4-BE49-F238E27FC236}">
                  <a16:creationId xmlns:a16="http://schemas.microsoft.com/office/drawing/2014/main" id="{4F2A333E-9F37-B84F-5D89-19B7DC5858F2}"/>
                </a:ext>
              </a:extLst>
            </p:cNvPr>
            <p:cNvSpPr/>
            <p:nvPr/>
          </p:nvSpPr>
          <p:spPr>
            <a:xfrm>
              <a:off x="6785593" y="1622815"/>
              <a:ext cx="21891" cy="10581"/>
            </a:xfrm>
            <a:custGeom>
              <a:avLst/>
              <a:gdLst/>
              <a:ahLst/>
              <a:cxnLst/>
              <a:rect l="l" t="t" r="r" b="b"/>
              <a:pathLst>
                <a:path w="691" h="334" extrusionOk="0">
                  <a:moveTo>
                    <a:pt x="167" y="0"/>
                  </a:moveTo>
                  <a:cubicBezTo>
                    <a:pt x="72" y="0"/>
                    <a:pt x="0" y="71"/>
                    <a:pt x="0" y="167"/>
                  </a:cubicBezTo>
                  <a:cubicBezTo>
                    <a:pt x="0" y="250"/>
                    <a:pt x="72" y="333"/>
                    <a:pt x="167" y="333"/>
                  </a:cubicBezTo>
                  <a:lnTo>
                    <a:pt x="524" y="333"/>
                  </a:lnTo>
                  <a:cubicBezTo>
                    <a:pt x="607" y="333"/>
                    <a:pt x="679" y="250"/>
                    <a:pt x="679" y="167"/>
                  </a:cubicBezTo>
                  <a:cubicBezTo>
                    <a:pt x="691" y="71"/>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118;p61">
              <a:extLst>
                <a:ext uri="{FF2B5EF4-FFF2-40B4-BE49-F238E27FC236}">
                  <a16:creationId xmlns:a16="http://schemas.microsoft.com/office/drawing/2014/main" id="{208BCFD5-8008-367A-E22E-5EC79436130F}"/>
                </a:ext>
              </a:extLst>
            </p:cNvPr>
            <p:cNvSpPr/>
            <p:nvPr/>
          </p:nvSpPr>
          <p:spPr>
            <a:xfrm>
              <a:off x="6852723" y="1622815"/>
              <a:ext cx="21542" cy="10581"/>
            </a:xfrm>
            <a:custGeom>
              <a:avLst/>
              <a:gdLst/>
              <a:ahLst/>
              <a:cxnLst/>
              <a:rect l="l" t="t" r="r" b="b"/>
              <a:pathLst>
                <a:path w="680" h="334" extrusionOk="0">
                  <a:moveTo>
                    <a:pt x="155" y="0"/>
                  </a:moveTo>
                  <a:cubicBezTo>
                    <a:pt x="72" y="0"/>
                    <a:pt x="0" y="71"/>
                    <a:pt x="0" y="167"/>
                  </a:cubicBezTo>
                  <a:cubicBezTo>
                    <a:pt x="0" y="250"/>
                    <a:pt x="72" y="333"/>
                    <a:pt x="155" y="333"/>
                  </a:cubicBezTo>
                  <a:lnTo>
                    <a:pt x="512" y="333"/>
                  </a:lnTo>
                  <a:cubicBezTo>
                    <a:pt x="608" y="333"/>
                    <a:pt x="679" y="250"/>
                    <a:pt x="679" y="167"/>
                  </a:cubicBezTo>
                  <a:cubicBezTo>
                    <a:pt x="679" y="71"/>
                    <a:pt x="608"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140;p61">
            <a:extLst>
              <a:ext uri="{FF2B5EF4-FFF2-40B4-BE49-F238E27FC236}">
                <a16:creationId xmlns:a16="http://schemas.microsoft.com/office/drawing/2014/main" id="{92D6FCF2-C1D9-C88D-A3A4-30156A9CDD69}"/>
              </a:ext>
            </a:extLst>
          </p:cNvPr>
          <p:cNvGrpSpPr/>
          <p:nvPr/>
        </p:nvGrpSpPr>
        <p:grpSpPr>
          <a:xfrm>
            <a:off x="616216" y="2922269"/>
            <a:ext cx="278404" cy="355260"/>
            <a:chOff x="8047661" y="1501037"/>
            <a:chExt cx="278404" cy="355260"/>
          </a:xfrm>
          <a:solidFill>
            <a:schemeClr val="bg2"/>
          </a:solidFill>
        </p:grpSpPr>
        <p:sp>
          <p:nvSpPr>
            <p:cNvPr id="1252" name="Google Shape;12141;p61">
              <a:extLst>
                <a:ext uri="{FF2B5EF4-FFF2-40B4-BE49-F238E27FC236}">
                  <a16:creationId xmlns:a16="http://schemas.microsoft.com/office/drawing/2014/main" id="{5AE599F5-C727-8B64-0540-5EE6511E7DAE}"/>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142;p61">
              <a:extLst>
                <a:ext uri="{FF2B5EF4-FFF2-40B4-BE49-F238E27FC236}">
                  <a16:creationId xmlns:a16="http://schemas.microsoft.com/office/drawing/2014/main" id="{2F8221EE-2178-0CDD-3A2B-20091727326A}"/>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143;p61">
              <a:extLst>
                <a:ext uri="{FF2B5EF4-FFF2-40B4-BE49-F238E27FC236}">
                  <a16:creationId xmlns:a16="http://schemas.microsoft.com/office/drawing/2014/main" id="{5CAD4155-C6AD-FBA2-5720-28001D06D8A6}"/>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144;p61">
              <a:extLst>
                <a:ext uri="{FF2B5EF4-FFF2-40B4-BE49-F238E27FC236}">
                  <a16:creationId xmlns:a16="http://schemas.microsoft.com/office/drawing/2014/main" id="{3AB53AF3-9878-8C6B-E588-259704CBE88C}"/>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6" name="Google Shape;1169;p42">
            <a:extLst>
              <a:ext uri="{FF2B5EF4-FFF2-40B4-BE49-F238E27FC236}">
                <a16:creationId xmlns:a16="http://schemas.microsoft.com/office/drawing/2014/main" id="{4036D6B8-CB6D-0D6F-03CE-1801A7975F58}"/>
              </a:ext>
            </a:extLst>
          </p:cNvPr>
          <p:cNvSpPr txBox="1">
            <a:spLocks/>
          </p:cNvSpPr>
          <p:nvPr/>
        </p:nvSpPr>
        <p:spPr>
          <a:xfrm>
            <a:off x="2268217" y="3298095"/>
            <a:ext cx="1875762" cy="4024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[7] DEMO</a:t>
            </a:r>
          </a:p>
        </p:txBody>
      </p:sp>
      <p:sp>
        <p:nvSpPr>
          <p:cNvPr id="1257" name="Google Shape;1169;p42">
            <a:extLst>
              <a:ext uri="{FF2B5EF4-FFF2-40B4-BE49-F238E27FC236}">
                <a16:creationId xmlns:a16="http://schemas.microsoft.com/office/drawing/2014/main" id="{9FFD5F2D-C6C3-3F3D-44CB-C838F5459F8B}"/>
              </a:ext>
            </a:extLst>
          </p:cNvPr>
          <p:cNvSpPr txBox="1">
            <a:spLocks/>
          </p:cNvSpPr>
          <p:nvPr/>
        </p:nvSpPr>
        <p:spPr>
          <a:xfrm>
            <a:off x="2368304" y="1761148"/>
            <a:ext cx="1875762" cy="4024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[2] BACKGROUND</a:t>
            </a:r>
          </a:p>
        </p:txBody>
      </p:sp>
      <p:sp>
        <p:nvSpPr>
          <p:cNvPr id="1258" name="Google Shape;1169;p42">
            <a:extLst>
              <a:ext uri="{FF2B5EF4-FFF2-40B4-BE49-F238E27FC236}">
                <a16:creationId xmlns:a16="http://schemas.microsoft.com/office/drawing/2014/main" id="{C969B1D1-D7B3-4D60-BA08-3139E4788A4A}"/>
              </a:ext>
            </a:extLst>
          </p:cNvPr>
          <p:cNvSpPr txBox="1">
            <a:spLocks/>
          </p:cNvSpPr>
          <p:nvPr/>
        </p:nvSpPr>
        <p:spPr>
          <a:xfrm>
            <a:off x="5086178" y="1759392"/>
            <a:ext cx="1875762" cy="4024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[3] PROJECT OVERVIEW</a:t>
            </a:r>
          </a:p>
        </p:txBody>
      </p:sp>
      <p:sp>
        <p:nvSpPr>
          <p:cNvPr id="1259" name="Google Shape;1169;p42">
            <a:extLst>
              <a:ext uri="{FF2B5EF4-FFF2-40B4-BE49-F238E27FC236}">
                <a16:creationId xmlns:a16="http://schemas.microsoft.com/office/drawing/2014/main" id="{E4444F98-E383-0C36-1493-0334DDE25017}"/>
              </a:ext>
            </a:extLst>
          </p:cNvPr>
          <p:cNvSpPr txBox="1">
            <a:spLocks/>
          </p:cNvSpPr>
          <p:nvPr/>
        </p:nvSpPr>
        <p:spPr>
          <a:xfrm>
            <a:off x="7298527" y="3258345"/>
            <a:ext cx="1875762" cy="4024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[5] MODEL TRAINING</a:t>
            </a:r>
          </a:p>
        </p:txBody>
      </p:sp>
      <p:sp>
        <p:nvSpPr>
          <p:cNvPr id="1260" name="Google Shape;1169;p42">
            <a:extLst>
              <a:ext uri="{FF2B5EF4-FFF2-40B4-BE49-F238E27FC236}">
                <a16:creationId xmlns:a16="http://schemas.microsoft.com/office/drawing/2014/main" id="{BE76A299-1EF7-3745-863E-A92B61DF3761}"/>
              </a:ext>
            </a:extLst>
          </p:cNvPr>
          <p:cNvSpPr txBox="1">
            <a:spLocks/>
          </p:cNvSpPr>
          <p:nvPr/>
        </p:nvSpPr>
        <p:spPr>
          <a:xfrm>
            <a:off x="4836233" y="3513580"/>
            <a:ext cx="2502508" cy="4024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[6] RESULTS &amp; PERFORMANCE EVALUATION</a:t>
            </a:r>
          </a:p>
        </p:txBody>
      </p:sp>
      <p:cxnSp>
        <p:nvCxnSpPr>
          <p:cNvPr id="1282" name="Google Shape;1184;p42">
            <a:extLst>
              <a:ext uri="{FF2B5EF4-FFF2-40B4-BE49-F238E27FC236}">
                <a16:creationId xmlns:a16="http://schemas.microsoft.com/office/drawing/2014/main" id="{59309534-7923-F133-88DD-C64982E3A329}"/>
              </a:ext>
            </a:extLst>
          </p:cNvPr>
          <p:cNvCxnSpPr>
            <a:cxnSpLocks/>
            <a:stCxn id="61" idx="2"/>
            <a:endCxn id="1157" idx="1"/>
          </p:cNvCxnSpPr>
          <p:nvPr/>
        </p:nvCxnSpPr>
        <p:spPr>
          <a:xfrm rot="16200000" flipH="1">
            <a:off x="1257430" y="2765181"/>
            <a:ext cx="1132301" cy="2144148"/>
          </a:xfrm>
          <a:prstGeom prst="bentConnector2">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PROCEDURES</a:t>
            </a:r>
            <a:endParaRPr sz="3000" dirty="0"/>
          </a:p>
        </p:txBody>
      </p:sp>
      <p:sp>
        <p:nvSpPr>
          <p:cNvPr id="1140" name="Google Shape;1140;p41"/>
          <p:cNvSpPr txBox="1">
            <a:spLocks noGrp="1"/>
          </p:cNvSpPr>
          <p:nvPr>
            <p:ph type="ctrTitle"/>
          </p:nvPr>
        </p:nvSpPr>
        <p:spPr>
          <a:xfrm>
            <a:off x="258639" y="2337448"/>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accent5"/>
                </a:solidFill>
              </a:rPr>
              <a:t>FRAMES INPUT</a:t>
            </a:r>
            <a:endParaRPr dirty="0">
              <a:solidFill>
                <a:schemeClr val="accent5"/>
              </a:solidFill>
            </a:endParaRPr>
          </a:p>
        </p:txBody>
      </p:sp>
      <p:graphicFrame>
        <p:nvGraphicFramePr>
          <p:cNvPr id="2" name="Diagram 1">
            <a:extLst>
              <a:ext uri="{FF2B5EF4-FFF2-40B4-BE49-F238E27FC236}">
                <a16:creationId xmlns:a16="http://schemas.microsoft.com/office/drawing/2014/main" id="{43AB0635-D972-44CF-A773-96219C6DFF50}"/>
              </a:ext>
            </a:extLst>
          </p:cNvPr>
          <p:cNvGraphicFramePr/>
          <p:nvPr>
            <p:extLst>
              <p:ext uri="{D42A27DB-BD31-4B8C-83A1-F6EECF244321}">
                <p14:modId xmlns:p14="http://schemas.microsoft.com/office/powerpoint/2010/main" val="3619194182"/>
              </p:ext>
            </p:extLst>
          </p:nvPr>
        </p:nvGraphicFramePr>
        <p:xfrm>
          <a:off x="492644" y="1759757"/>
          <a:ext cx="2697940" cy="644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3EBAA4-2581-67BF-1E6F-EBCD4D23B567}"/>
              </a:ext>
            </a:extLst>
          </p:cNvPr>
          <p:cNvGraphicFramePr/>
          <p:nvPr>
            <p:extLst>
              <p:ext uri="{D42A27DB-BD31-4B8C-83A1-F6EECF244321}">
                <p14:modId xmlns:p14="http://schemas.microsoft.com/office/powerpoint/2010/main" val="3232496958"/>
              </p:ext>
            </p:extLst>
          </p:nvPr>
        </p:nvGraphicFramePr>
        <p:xfrm>
          <a:off x="5998191" y="1535447"/>
          <a:ext cx="3088938" cy="886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43" name="Google Shape;1143;p41"/>
          <p:cNvSpPr txBox="1">
            <a:spLocks noGrp="1"/>
          </p:cNvSpPr>
          <p:nvPr>
            <p:ph type="ctrTitle" idx="2"/>
          </p:nvPr>
        </p:nvSpPr>
        <p:spPr>
          <a:xfrm>
            <a:off x="6157654" y="2319461"/>
            <a:ext cx="3088938"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9973"/>
                </a:solidFill>
              </a:rPr>
              <a:t>RECOGNITION &amp; TRANSLATION</a:t>
            </a:r>
            <a:endParaRPr dirty="0">
              <a:solidFill>
                <a:srgbClr val="FF9973"/>
              </a:solidFill>
            </a:endParaRPr>
          </a:p>
        </p:txBody>
      </p:sp>
      <p:sp>
        <p:nvSpPr>
          <p:cNvPr id="1144" name="Google Shape;1144;p41"/>
          <p:cNvSpPr txBox="1">
            <a:spLocks noGrp="1"/>
          </p:cNvSpPr>
          <p:nvPr>
            <p:ph type="ctrTitle" idx="4"/>
          </p:nvPr>
        </p:nvSpPr>
        <p:spPr>
          <a:xfrm>
            <a:off x="557298" y="2845849"/>
            <a:ext cx="2661918"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4"/>
                </a:solidFill>
              </a:rPr>
              <a:t>REAL-TIME PROCESSING</a:t>
            </a:r>
            <a:endParaRPr dirty="0">
              <a:solidFill>
                <a:schemeClr val="accent4"/>
              </a:solidFill>
            </a:endParaRPr>
          </a:p>
        </p:txBody>
      </p:sp>
      <p:graphicFrame>
        <p:nvGraphicFramePr>
          <p:cNvPr id="3" name="Diagram 2">
            <a:extLst>
              <a:ext uri="{FF2B5EF4-FFF2-40B4-BE49-F238E27FC236}">
                <a16:creationId xmlns:a16="http://schemas.microsoft.com/office/drawing/2014/main" id="{A95465A8-1500-2BF1-A84F-DD2C3CFAFB0C}"/>
              </a:ext>
            </a:extLst>
          </p:cNvPr>
          <p:cNvGraphicFramePr/>
          <p:nvPr>
            <p:extLst>
              <p:ext uri="{D42A27DB-BD31-4B8C-83A1-F6EECF244321}">
                <p14:modId xmlns:p14="http://schemas.microsoft.com/office/powerpoint/2010/main" val="3498168482"/>
              </p:ext>
            </p:extLst>
          </p:nvPr>
        </p:nvGraphicFramePr>
        <p:xfrm>
          <a:off x="258948" y="3396306"/>
          <a:ext cx="3032896" cy="82351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46" name="Google Shape;1146;p41"/>
          <p:cNvSpPr txBox="1">
            <a:spLocks noGrp="1"/>
          </p:cNvSpPr>
          <p:nvPr>
            <p:ph type="ctrTitle" idx="6"/>
          </p:nvPr>
        </p:nvSpPr>
        <p:spPr>
          <a:xfrm>
            <a:off x="6157654" y="2861525"/>
            <a:ext cx="2798482"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FEEDBACK &amp; INTERACTION</a:t>
            </a:r>
            <a:endParaRPr dirty="0">
              <a:solidFill>
                <a:schemeClr val="accent1"/>
              </a:solidFill>
            </a:endParaRPr>
          </a:p>
        </p:txBody>
      </p:sp>
      <p:graphicFrame>
        <p:nvGraphicFramePr>
          <p:cNvPr id="5" name="Diagram 4">
            <a:extLst>
              <a:ext uri="{FF2B5EF4-FFF2-40B4-BE49-F238E27FC236}">
                <a16:creationId xmlns:a16="http://schemas.microsoft.com/office/drawing/2014/main" id="{5EE974E3-DF71-E438-0E55-422A00A7F046}"/>
              </a:ext>
            </a:extLst>
          </p:cNvPr>
          <p:cNvGraphicFramePr/>
          <p:nvPr>
            <p:extLst>
              <p:ext uri="{D42A27DB-BD31-4B8C-83A1-F6EECF244321}">
                <p14:modId xmlns:p14="http://schemas.microsoft.com/office/powerpoint/2010/main" val="2363554840"/>
              </p:ext>
            </p:extLst>
          </p:nvPr>
        </p:nvGraphicFramePr>
        <p:xfrm>
          <a:off x="5866805" y="3417821"/>
          <a:ext cx="3223409" cy="71849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068344" y="3062800"/>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715844" y="2735750"/>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878144" y="3062800"/>
            <a:ext cx="1147800" cy="0"/>
          </a:xfrm>
          <a:prstGeom prst="straightConnector1">
            <a:avLst/>
          </a:prstGeom>
          <a:noFill/>
          <a:ln w="19050" cap="flat" cmpd="sng">
            <a:solidFill>
              <a:schemeClr val="accent1"/>
            </a:solidFill>
            <a:prstDash val="solid"/>
            <a:round/>
            <a:headEnd type="none" w="med" len="med"/>
            <a:tailEnd type="oval"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369950" y="2408200"/>
            <a:ext cx="467669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CHALL</a:t>
            </a:r>
            <a:r>
              <a:rPr lang="en-US" dirty="0"/>
              <a:t>E</a:t>
            </a:r>
            <a:r>
              <a:rPr lang="en" dirty="0"/>
              <a:t>NGES &amp; FUTURE WORK</a:t>
            </a:r>
            <a:endParaRPr dirty="0"/>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08</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849910"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94" name="Google Shape;694;p32"/>
          <p:cNvCxnSpPr>
            <a:cxnSpLocks/>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4" name="TextBox 3">
            <a:extLst>
              <a:ext uri="{FF2B5EF4-FFF2-40B4-BE49-F238E27FC236}">
                <a16:creationId xmlns:a16="http://schemas.microsoft.com/office/drawing/2014/main" id="{1CF45C30-B77C-FAFC-BC0D-2310512C8E7C}"/>
              </a:ext>
            </a:extLst>
          </p:cNvPr>
          <p:cNvSpPr txBox="1"/>
          <p:nvPr/>
        </p:nvSpPr>
        <p:spPr>
          <a:xfrm>
            <a:off x="2200361" y="3088685"/>
            <a:ext cx="4392294" cy="73866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aven Pro" panose="020B0604020202020204" charset="0"/>
              </a:rPr>
              <a:t>Challenges encountered during the project</a:t>
            </a:r>
          </a:p>
          <a:p>
            <a:pPr marL="285750" indent="-285750">
              <a:buFont typeface="Arial" panose="020B0604020202020204" pitchFamily="34" charset="0"/>
              <a:buChar char="•"/>
            </a:pPr>
            <a:r>
              <a:rPr lang="en-US" dirty="0">
                <a:solidFill>
                  <a:schemeClr val="bg1"/>
                </a:solidFill>
                <a:latin typeface="Maven Pro" panose="020B0604020202020204" charset="0"/>
              </a:rPr>
              <a:t>Potential improvements and future enhancements</a:t>
            </a:r>
          </a:p>
        </p:txBody>
      </p:sp>
    </p:spTree>
    <p:extLst>
      <p:ext uri="{BB962C8B-B14F-4D97-AF65-F5344CB8AC3E}">
        <p14:creationId xmlns:p14="http://schemas.microsoft.com/office/powerpoint/2010/main" val="730338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205367" y="425149"/>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CHALLENGES ENCOUNTERED</a:t>
            </a:r>
            <a:endParaRPr sz="2800" dirty="0"/>
          </a:p>
        </p:txBody>
      </p:sp>
      <p:sp>
        <p:nvSpPr>
          <p:cNvPr id="660" name="Google Shape;660;p31"/>
          <p:cNvSpPr/>
          <p:nvPr/>
        </p:nvSpPr>
        <p:spPr>
          <a:xfrm>
            <a:off x="3624815" y="1372853"/>
            <a:ext cx="45719" cy="2835106"/>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4448464" y="1383362"/>
            <a:ext cx="45719" cy="2835106"/>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5323847" y="1363771"/>
            <a:ext cx="45719" cy="2835106"/>
          </a:xfrm>
          <a:custGeom>
            <a:avLst/>
            <a:gdLst/>
            <a:ahLst/>
            <a:cxnLst/>
            <a:rect l="l" t="t" r="r" b="b"/>
            <a:pathLst>
              <a:path w="1" h="42769" fill="none" extrusionOk="0">
                <a:moveTo>
                  <a:pt x="1" y="1"/>
                </a:moveTo>
                <a:lnTo>
                  <a:pt x="1"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7" name="Google Shape;667;p31"/>
          <p:cNvGrpSpPr/>
          <p:nvPr/>
        </p:nvGrpSpPr>
        <p:grpSpPr>
          <a:xfrm>
            <a:off x="3461868" y="3740897"/>
            <a:ext cx="2836828" cy="274977"/>
            <a:chOff x="3811494" y="3103763"/>
            <a:chExt cx="2836828" cy="274977"/>
          </a:xfrm>
        </p:grpSpPr>
        <p:sp>
          <p:nvSpPr>
            <p:cNvPr id="668" name="Google Shape;668;p31"/>
            <p:cNvSpPr/>
            <p:nvPr/>
          </p:nvSpPr>
          <p:spPr>
            <a:xfrm>
              <a:off x="3811498" y="3103763"/>
              <a:ext cx="2836824" cy="106414"/>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1"/>
          <p:cNvGrpSpPr/>
          <p:nvPr/>
        </p:nvGrpSpPr>
        <p:grpSpPr>
          <a:xfrm>
            <a:off x="3443846" y="2580475"/>
            <a:ext cx="2235767" cy="274905"/>
            <a:chOff x="3793472" y="2309869"/>
            <a:chExt cx="2235767" cy="274905"/>
          </a:xfrm>
        </p:grpSpPr>
        <p:sp>
          <p:nvSpPr>
            <p:cNvPr id="671" name="Google Shape;671;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1"/>
          <p:cNvGrpSpPr/>
          <p:nvPr/>
        </p:nvGrpSpPr>
        <p:grpSpPr>
          <a:xfrm>
            <a:off x="3422249" y="1448251"/>
            <a:ext cx="2666081" cy="274118"/>
            <a:chOff x="3771875" y="1457332"/>
            <a:chExt cx="2666081" cy="274118"/>
          </a:xfrm>
        </p:grpSpPr>
        <p:sp>
          <p:nvSpPr>
            <p:cNvPr id="674" name="Google Shape;674;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3771875" y="1625894"/>
              <a:ext cx="2666081" cy="105556"/>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31"/>
          <p:cNvSpPr txBox="1">
            <a:spLocks noGrp="1"/>
          </p:cNvSpPr>
          <p:nvPr>
            <p:ph type="ctrTitle" idx="4294967295"/>
          </p:nvPr>
        </p:nvSpPr>
        <p:spPr>
          <a:xfrm>
            <a:off x="275955" y="1332621"/>
            <a:ext cx="3100667"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1"/>
                </a:solidFill>
              </a:rPr>
              <a:t>DATA AVAILABILITY &amp; QUALITY</a:t>
            </a:r>
            <a:endParaRPr sz="1800" dirty="0">
              <a:solidFill>
                <a:schemeClr val="accent1"/>
              </a:solidFill>
            </a:endParaRPr>
          </a:p>
        </p:txBody>
      </p:sp>
      <p:sp>
        <p:nvSpPr>
          <p:cNvPr id="677" name="Google Shape;677;p31"/>
          <p:cNvSpPr txBox="1">
            <a:spLocks noGrp="1"/>
          </p:cNvSpPr>
          <p:nvPr>
            <p:ph type="subTitle" idx="4294967295"/>
          </p:nvPr>
        </p:nvSpPr>
        <p:spPr>
          <a:xfrm>
            <a:off x="82028" y="1692592"/>
            <a:ext cx="3276833" cy="860062"/>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200" dirty="0"/>
              <a:t>Limited availability of annotated Arabic sign language datasets may have posed challenges in training accurate and robust machine learning models.</a:t>
            </a:r>
          </a:p>
        </p:txBody>
      </p:sp>
      <p:sp>
        <p:nvSpPr>
          <p:cNvPr id="678" name="Google Shape;678;p31"/>
          <p:cNvSpPr txBox="1">
            <a:spLocks noGrp="1"/>
          </p:cNvSpPr>
          <p:nvPr>
            <p:ph type="ctrTitle" idx="4294967295"/>
          </p:nvPr>
        </p:nvSpPr>
        <p:spPr>
          <a:xfrm>
            <a:off x="417093" y="2481132"/>
            <a:ext cx="3033206"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2"/>
                </a:solidFill>
              </a:rPr>
              <a:t>COMPLEXION OF SIGN LANGUAGE</a:t>
            </a:r>
            <a:endParaRPr sz="1800" dirty="0">
              <a:solidFill>
                <a:schemeClr val="accent2"/>
              </a:solidFill>
            </a:endParaRPr>
          </a:p>
        </p:txBody>
      </p:sp>
      <p:sp>
        <p:nvSpPr>
          <p:cNvPr id="679" name="Google Shape;679;p31"/>
          <p:cNvSpPr txBox="1">
            <a:spLocks noGrp="1"/>
          </p:cNvSpPr>
          <p:nvPr>
            <p:ph type="subTitle" idx="4294967295"/>
          </p:nvPr>
        </p:nvSpPr>
        <p:spPr>
          <a:xfrm>
            <a:off x="148490" y="2656112"/>
            <a:ext cx="3288808" cy="748306"/>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200" dirty="0"/>
              <a:t>Capturing and representing this complexity in a computational model may have presented challenges in feature extraction, classification, and interpretation.</a:t>
            </a:r>
            <a:endParaRPr sz="1200" dirty="0"/>
          </a:p>
        </p:txBody>
      </p:sp>
      <p:sp>
        <p:nvSpPr>
          <p:cNvPr id="680" name="Google Shape;680;p31"/>
          <p:cNvSpPr txBox="1">
            <a:spLocks noGrp="1"/>
          </p:cNvSpPr>
          <p:nvPr>
            <p:ph type="ctrTitle" idx="4294967295"/>
          </p:nvPr>
        </p:nvSpPr>
        <p:spPr>
          <a:xfrm>
            <a:off x="-64393" y="3629614"/>
            <a:ext cx="3514692"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3"/>
                </a:solidFill>
              </a:rPr>
              <a:t>REALTIME PROCESSING CONSTRAINTS</a:t>
            </a:r>
            <a:endParaRPr sz="1800" dirty="0">
              <a:solidFill>
                <a:schemeClr val="accent3"/>
              </a:solidFill>
            </a:endParaRPr>
          </a:p>
        </p:txBody>
      </p:sp>
      <p:sp>
        <p:nvSpPr>
          <p:cNvPr id="681" name="Google Shape;681;p31"/>
          <p:cNvSpPr txBox="1">
            <a:spLocks noGrp="1"/>
          </p:cNvSpPr>
          <p:nvPr>
            <p:ph type="subTitle" idx="4294967295"/>
          </p:nvPr>
        </p:nvSpPr>
        <p:spPr>
          <a:xfrm>
            <a:off x="569764" y="3840695"/>
            <a:ext cx="288076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200" dirty="0"/>
              <a:t>Balancing accuracy with speed in real-time systems can be challenging.</a:t>
            </a:r>
            <a:endParaRPr sz="1200" dirty="0"/>
          </a:p>
        </p:txBody>
      </p:sp>
      <p:sp>
        <p:nvSpPr>
          <p:cNvPr id="2" name="Google Shape;659;p31">
            <a:extLst>
              <a:ext uri="{FF2B5EF4-FFF2-40B4-BE49-F238E27FC236}">
                <a16:creationId xmlns:a16="http://schemas.microsoft.com/office/drawing/2014/main" id="{AE8EF8B5-80D0-47BE-C68D-061F8033EF08}"/>
              </a:ext>
            </a:extLst>
          </p:cNvPr>
          <p:cNvSpPr txBox="1">
            <a:spLocks/>
          </p:cNvSpPr>
          <p:nvPr/>
        </p:nvSpPr>
        <p:spPr>
          <a:xfrm>
            <a:off x="5311403" y="42514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t>FUTURE ENHANCEMENTS</a:t>
            </a:r>
          </a:p>
        </p:txBody>
      </p:sp>
      <p:sp>
        <p:nvSpPr>
          <p:cNvPr id="3" name="Google Shape;676;p31">
            <a:extLst>
              <a:ext uri="{FF2B5EF4-FFF2-40B4-BE49-F238E27FC236}">
                <a16:creationId xmlns:a16="http://schemas.microsoft.com/office/drawing/2014/main" id="{897D6E9C-A39E-F862-CEDD-913309E01105}"/>
              </a:ext>
            </a:extLst>
          </p:cNvPr>
          <p:cNvSpPr txBox="1">
            <a:spLocks/>
          </p:cNvSpPr>
          <p:nvPr/>
        </p:nvSpPr>
        <p:spPr>
          <a:xfrm>
            <a:off x="6244964" y="1259104"/>
            <a:ext cx="3345481" cy="3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800" dirty="0">
                <a:solidFill>
                  <a:schemeClr val="accent1"/>
                </a:solidFill>
              </a:rPr>
              <a:t>DATA AUGMENTATION </a:t>
            </a:r>
          </a:p>
        </p:txBody>
      </p:sp>
      <p:sp>
        <p:nvSpPr>
          <p:cNvPr id="4" name="Google Shape;677;p31">
            <a:extLst>
              <a:ext uri="{FF2B5EF4-FFF2-40B4-BE49-F238E27FC236}">
                <a16:creationId xmlns:a16="http://schemas.microsoft.com/office/drawing/2014/main" id="{B4C9B02A-874D-849C-06CE-ACC4E48E81FF}"/>
              </a:ext>
            </a:extLst>
          </p:cNvPr>
          <p:cNvSpPr txBox="1">
            <a:spLocks/>
          </p:cNvSpPr>
          <p:nvPr/>
        </p:nvSpPr>
        <p:spPr>
          <a:xfrm>
            <a:off x="6261629" y="1448671"/>
            <a:ext cx="2476293" cy="8147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r>
              <a:rPr lang="en-US" sz="1200" dirty="0"/>
              <a:t>Collecting more annotated data from diverse signers and environments can also enhance dataset diversity and quality</a:t>
            </a:r>
          </a:p>
        </p:txBody>
      </p:sp>
      <p:sp>
        <p:nvSpPr>
          <p:cNvPr id="5" name="Google Shape;678;p31">
            <a:extLst>
              <a:ext uri="{FF2B5EF4-FFF2-40B4-BE49-F238E27FC236}">
                <a16:creationId xmlns:a16="http://schemas.microsoft.com/office/drawing/2014/main" id="{E0CBD500-8B6B-6EEC-3879-C7B4DB33EA3C}"/>
              </a:ext>
            </a:extLst>
          </p:cNvPr>
          <p:cNvSpPr txBox="1">
            <a:spLocks/>
          </p:cNvSpPr>
          <p:nvPr/>
        </p:nvSpPr>
        <p:spPr>
          <a:xfrm>
            <a:off x="6244965" y="2407615"/>
            <a:ext cx="2187122" cy="3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800" dirty="0">
                <a:solidFill>
                  <a:schemeClr val="accent2"/>
                </a:solidFill>
              </a:rPr>
              <a:t>MODEL OPTIMIZATION</a:t>
            </a:r>
          </a:p>
        </p:txBody>
      </p:sp>
      <p:sp>
        <p:nvSpPr>
          <p:cNvPr id="6" name="Google Shape;679;p31">
            <a:extLst>
              <a:ext uri="{FF2B5EF4-FFF2-40B4-BE49-F238E27FC236}">
                <a16:creationId xmlns:a16="http://schemas.microsoft.com/office/drawing/2014/main" id="{46A47B88-8545-824F-E700-0AEDD8EB8786}"/>
              </a:ext>
            </a:extLst>
          </p:cNvPr>
          <p:cNvSpPr txBox="1">
            <a:spLocks/>
          </p:cNvSpPr>
          <p:nvPr/>
        </p:nvSpPr>
        <p:spPr>
          <a:xfrm>
            <a:off x="6260547" y="2597170"/>
            <a:ext cx="2888831"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r>
              <a:rPr lang="en-US" sz="1200" dirty="0"/>
              <a:t>Optimizing the machine learning models for improved accuracy, efficiency, and real-time performance</a:t>
            </a:r>
          </a:p>
        </p:txBody>
      </p:sp>
      <p:sp>
        <p:nvSpPr>
          <p:cNvPr id="7" name="Google Shape;680;p31">
            <a:extLst>
              <a:ext uri="{FF2B5EF4-FFF2-40B4-BE49-F238E27FC236}">
                <a16:creationId xmlns:a16="http://schemas.microsoft.com/office/drawing/2014/main" id="{88D1717B-7570-F762-CD4B-E5B37E1023A2}"/>
              </a:ext>
            </a:extLst>
          </p:cNvPr>
          <p:cNvSpPr txBox="1">
            <a:spLocks/>
          </p:cNvSpPr>
          <p:nvPr/>
        </p:nvSpPr>
        <p:spPr>
          <a:xfrm>
            <a:off x="6244965" y="3556097"/>
            <a:ext cx="3297000" cy="3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800" dirty="0">
                <a:solidFill>
                  <a:schemeClr val="accent3"/>
                </a:solidFill>
              </a:rPr>
              <a:t>USER FEEDBACK &amp; INTERFACE</a:t>
            </a:r>
          </a:p>
        </p:txBody>
      </p:sp>
      <p:sp>
        <p:nvSpPr>
          <p:cNvPr id="8" name="Google Shape;681;p31">
            <a:extLst>
              <a:ext uri="{FF2B5EF4-FFF2-40B4-BE49-F238E27FC236}">
                <a16:creationId xmlns:a16="http://schemas.microsoft.com/office/drawing/2014/main" id="{1D3FE4C4-EB3F-AE27-BF87-215FC53889F3}"/>
              </a:ext>
            </a:extLst>
          </p:cNvPr>
          <p:cNvSpPr txBox="1">
            <a:spLocks/>
          </p:cNvSpPr>
          <p:nvPr/>
        </p:nvSpPr>
        <p:spPr>
          <a:xfrm>
            <a:off x="6264582" y="3805037"/>
            <a:ext cx="2880760"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r>
              <a:rPr lang="en-US" sz="1200" dirty="0"/>
              <a:t>Gathering feedback from deaf users, sign language interpreters</a:t>
            </a:r>
          </a:p>
        </p:txBody>
      </p:sp>
      <p:sp>
        <p:nvSpPr>
          <p:cNvPr id="11" name="Google Shape;662;p31">
            <a:extLst>
              <a:ext uri="{FF2B5EF4-FFF2-40B4-BE49-F238E27FC236}">
                <a16:creationId xmlns:a16="http://schemas.microsoft.com/office/drawing/2014/main" id="{231E4E01-ED5B-A54A-BEC3-A679ABAA5AC6}"/>
              </a:ext>
            </a:extLst>
          </p:cNvPr>
          <p:cNvSpPr/>
          <p:nvPr/>
        </p:nvSpPr>
        <p:spPr>
          <a:xfrm>
            <a:off x="6072018" y="1363771"/>
            <a:ext cx="45719" cy="2835106"/>
          </a:xfrm>
          <a:custGeom>
            <a:avLst/>
            <a:gdLst/>
            <a:ahLst/>
            <a:cxnLst/>
            <a:rect l="l" t="t" r="r" b="b"/>
            <a:pathLst>
              <a:path w="1" h="42769" fill="none" extrusionOk="0">
                <a:moveTo>
                  <a:pt x="1" y="1"/>
                </a:moveTo>
                <a:lnTo>
                  <a:pt x="1"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369950" y="2054815"/>
            <a:ext cx="467669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09</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49" y="3869000"/>
            <a:ext cx="567656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94" name="Google Shape;694;p32"/>
          <p:cNvCxnSpPr>
            <a:cxnSpLocks/>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4" name="TextBox 3">
            <a:extLst>
              <a:ext uri="{FF2B5EF4-FFF2-40B4-BE49-F238E27FC236}">
                <a16:creationId xmlns:a16="http://schemas.microsoft.com/office/drawing/2014/main" id="{1CF45C30-B77C-FAFC-BC0D-2310512C8E7C}"/>
              </a:ext>
            </a:extLst>
          </p:cNvPr>
          <p:cNvSpPr txBox="1"/>
          <p:nvPr/>
        </p:nvSpPr>
        <p:spPr>
          <a:xfrm>
            <a:off x="2200361" y="2971675"/>
            <a:ext cx="4392294" cy="73866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aven Pro" panose="020B0604020202020204" charset="0"/>
              </a:rPr>
              <a:t>Summary of key findings</a:t>
            </a:r>
          </a:p>
          <a:p>
            <a:pPr marL="285750" indent="-285750">
              <a:buFont typeface="Arial" panose="020B0604020202020204" pitchFamily="34" charset="0"/>
              <a:buChar char="•"/>
            </a:pPr>
            <a:r>
              <a:rPr lang="en-US" dirty="0">
                <a:solidFill>
                  <a:schemeClr val="bg1"/>
                </a:solidFill>
                <a:latin typeface="Maven Pro" panose="020B0604020202020204" charset="0"/>
              </a:rPr>
              <a:t>Importance of real-time sign language recognition</a:t>
            </a:r>
          </a:p>
        </p:txBody>
      </p:sp>
    </p:spTree>
    <p:extLst>
      <p:ext uri="{BB962C8B-B14F-4D97-AF65-F5344CB8AC3E}">
        <p14:creationId xmlns:p14="http://schemas.microsoft.com/office/powerpoint/2010/main" val="3720408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In Summary, the development has been a significant endeavor with several </a:t>
            </a:r>
            <a:r>
              <a:rPr lang="en-US" dirty="0">
                <a:solidFill>
                  <a:schemeClr val="accent2"/>
                </a:solidFill>
              </a:rPr>
              <a:t>key findings</a:t>
            </a:r>
            <a:r>
              <a:rPr lang="en-US" dirty="0"/>
              <a:t>:</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dirty="0"/>
          </a:p>
          <a:p>
            <a:pPr marL="457200" lvl="0" indent="-304800" algn="l" rtl="0">
              <a:lnSpc>
                <a:spcPct val="100000"/>
              </a:lnSpc>
              <a:spcBef>
                <a:spcPts val="0"/>
              </a:spcBef>
              <a:spcAft>
                <a:spcPts val="0"/>
              </a:spcAft>
              <a:buClr>
                <a:schemeClr val="lt1"/>
              </a:buClr>
              <a:buSzPts val="1200"/>
              <a:buFont typeface="+mj-lt"/>
              <a:buAutoNum type="romanLcPeriod"/>
            </a:pPr>
            <a:r>
              <a:rPr lang="en-US" dirty="0"/>
              <a:t>The system demonstrates promising accuracy and efficiency in interpreting </a:t>
            </a:r>
            <a:r>
              <a:rPr lang="en-US" dirty="0">
                <a:solidFill>
                  <a:schemeClr val="accent2"/>
                </a:solidFill>
              </a:rPr>
              <a:t>Arabic sign language gestures in real-time</a:t>
            </a:r>
            <a:r>
              <a:rPr lang="en-US" dirty="0"/>
              <a:t>, showcasing its potential to facilitate communication accessibility for deaf individuals.</a:t>
            </a:r>
          </a:p>
          <a:p>
            <a:pPr marL="438150" lvl="0" indent="-285750" algn="l" rtl="0">
              <a:lnSpc>
                <a:spcPct val="100000"/>
              </a:lnSpc>
              <a:spcBef>
                <a:spcPts val="0"/>
              </a:spcBef>
              <a:spcAft>
                <a:spcPts val="0"/>
              </a:spcAft>
              <a:buClr>
                <a:schemeClr val="lt1"/>
              </a:buClr>
              <a:buSzPts val="1200"/>
              <a:buFont typeface="+mj-lt"/>
              <a:buAutoNum type="romanLcPeriod"/>
            </a:pPr>
            <a:endParaRPr lang="en-US" dirty="0"/>
          </a:p>
          <a:p>
            <a:pPr marL="457200" lvl="0" indent="-304800" algn="l" rtl="0">
              <a:lnSpc>
                <a:spcPct val="100000"/>
              </a:lnSpc>
              <a:spcBef>
                <a:spcPts val="0"/>
              </a:spcBef>
              <a:spcAft>
                <a:spcPts val="0"/>
              </a:spcAft>
              <a:buClr>
                <a:schemeClr val="lt1"/>
              </a:buClr>
              <a:buSzPts val="1200"/>
              <a:buFont typeface="+mj-lt"/>
              <a:buAutoNum type="romanLcPeriod"/>
            </a:pPr>
            <a:r>
              <a:rPr lang="en-US" dirty="0"/>
              <a:t>Through the integration of </a:t>
            </a:r>
            <a:r>
              <a:rPr lang="en-US" dirty="0">
                <a:solidFill>
                  <a:schemeClr val="accent2"/>
                </a:solidFill>
              </a:rPr>
              <a:t>computer vision</a:t>
            </a:r>
            <a:r>
              <a:rPr lang="en-US" dirty="0"/>
              <a:t> techniques and </a:t>
            </a:r>
            <a:r>
              <a:rPr lang="en-US" dirty="0">
                <a:solidFill>
                  <a:srgbClr val="00CFCC"/>
                </a:solidFill>
              </a:rPr>
              <a:t>machine learning</a:t>
            </a:r>
            <a:r>
              <a:rPr lang="en-US" dirty="0"/>
              <a:t> algorithms, the system effectively extracts and analyzes visual features from live video input, enabling accurate recognition and translation of sign language gestures.</a:t>
            </a:r>
          </a:p>
          <a:p>
            <a:pPr marL="438150" lvl="0" indent="-285750" algn="l" rtl="0">
              <a:lnSpc>
                <a:spcPct val="100000"/>
              </a:lnSpc>
              <a:spcBef>
                <a:spcPts val="0"/>
              </a:spcBef>
              <a:spcAft>
                <a:spcPts val="0"/>
              </a:spcAft>
              <a:buClr>
                <a:schemeClr val="lt1"/>
              </a:buClr>
              <a:buSzPts val="1200"/>
              <a:buFont typeface="+mj-lt"/>
              <a:buAutoNum type="romanLcPeriod"/>
            </a:pPr>
            <a:endParaRPr lang="en-US" dirty="0"/>
          </a:p>
          <a:p>
            <a:pPr marL="457200" lvl="0" indent="-304800" algn="l" rtl="0">
              <a:lnSpc>
                <a:spcPct val="100000"/>
              </a:lnSpc>
              <a:spcBef>
                <a:spcPts val="0"/>
              </a:spcBef>
              <a:spcAft>
                <a:spcPts val="0"/>
              </a:spcAft>
              <a:buClr>
                <a:schemeClr val="lt1"/>
              </a:buClr>
              <a:buSzPts val="1200"/>
              <a:buFont typeface="+mj-lt"/>
              <a:buAutoNum type="romanLcPeriod"/>
            </a:pPr>
            <a:r>
              <a:rPr lang="en-US" dirty="0">
                <a:solidFill>
                  <a:schemeClr val="accent2"/>
                </a:solidFill>
              </a:rPr>
              <a:t>The real-time Arabic sign language recognition system </a:t>
            </a:r>
            <a:r>
              <a:rPr lang="en-US" dirty="0"/>
              <a:t>addresses a critical need for enhanced communication accessibility for the deaf and hard of hearing community.</a:t>
            </a:r>
          </a:p>
          <a:p>
            <a:pPr marL="438150" lvl="0" indent="-285750" algn="l" rtl="0">
              <a:lnSpc>
                <a:spcPct val="100000"/>
              </a:lnSpc>
              <a:spcBef>
                <a:spcPts val="0"/>
              </a:spcBef>
              <a:spcAft>
                <a:spcPts val="0"/>
              </a:spcAft>
              <a:buClr>
                <a:schemeClr val="lt1"/>
              </a:buClr>
              <a:buSzPts val="1200"/>
              <a:buFont typeface="+mj-lt"/>
              <a:buAutoNum type="romanLcPeriod"/>
            </a:pPr>
            <a:endParaRPr lang="en-US" dirty="0"/>
          </a:p>
          <a:p>
            <a:pPr marL="457200" lvl="0" indent="-304800" algn="l" rtl="0">
              <a:lnSpc>
                <a:spcPct val="100000"/>
              </a:lnSpc>
              <a:spcBef>
                <a:spcPts val="0"/>
              </a:spcBef>
              <a:spcAft>
                <a:spcPts val="0"/>
              </a:spcAft>
              <a:buClr>
                <a:schemeClr val="lt1"/>
              </a:buClr>
              <a:buSzPts val="1200"/>
              <a:buFont typeface="+mj-lt"/>
              <a:buAutoNum type="romanLcPeriod"/>
            </a:pPr>
            <a:r>
              <a:rPr lang="en-US" dirty="0"/>
              <a:t>Real-time sign language recognition not only facilitates </a:t>
            </a:r>
            <a:r>
              <a:rPr lang="en-US" dirty="0">
                <a:solidFill>
                  <a:schemeClr val="accent2"/>
                </a:solidFill>
              </a:rPr>
              <a:t>direct communication </a:t>
            </a:r>
            <a:r>
              <a:rPr lang="en-US" dirty="0"/>
              <a:t>between deaf and hearing individuals but also promotes inclusivity, diversity, and equal participation in society.</a:t>
            </a:r>
            <a:endParaRPr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356" name="Google Shape;1356;p47"/>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Do you have any questions?</a:t>
            </a:r>
            <a:endParaRPr dirty="0">
              <a:solidFill>
                <a:schemeClr val="accent2"/>
              </a:solidFill>
            </a:endParaRPr>
          </a:p>
          <a:p>
            <a:pPr marL="0" lvl="0" indent="0" algn="ctr" rtl="0">
              <a:spcBef>
                <a:spcPts val="0"/>
              </a:spcBef>
              <a:spcAft>
                <a:spcPts val="0"/>
              </a:spcAft>
              <a:buNone/>
            </a:pPr>
            <a:endParaRPr dirty="0"/>
          </a:p>
          <a:p>
            <a:pPr marL="0" lvl="0" indent="0" algn="ctr" rtl="0">
              <a:spcBef>
                <a:spcPts val="0"/>
              </a:spcBef>
              <a:spcAft>
                <a:spcPts val="0"/>
              </a:spcAft>
              <a:buNone/>
            </a:pPr>
            <a:r>
              <a:rPr lang="en" dirty="0"/>
              <a:t>handspeak@alexu.com </a:t>
            </a:r>
            <a:endParaRPr dirty="0"/>
          </a:p>
          <a:p>
            <a:pPr marL="0" lvl="0" indent="0" algn="ctr" rtl="0">
              <a:spcBef>
                <a:spcPts val="0"/>
              </a:spcBef>
              <a:spcAft>
                <a:spcPts val="0"/>
              </a:spcAft>
              <a:buNone/>
            </a:pPr>
            <a:r>
              <a:rPr lang="en" dirty="0"/>
              <a:t>+01 234 567 89 </a:t>
            </a:r>
            <a:endParaRPr dirty="0"/>
          </a:p>
          <a:p>
            <a:pPr marL="0" lvl="0" indent="0" algn="ctr" rtl="0">
              <a:spcBef>
                <a:spcPts val="0"/>
              </a:spcBef>
              <a:spcAft>
                <a:spcPts val="0"/>
              </a:spcAft>
              <a:buNone/>
            </a:pPr>
            <a:r>
              <a:rPr lang="en" dirty="0"/>
              <a:t>HANDSPEAK.com</a:t>
            </a:r>
            <a:endParaRPr dirty="0"/>
          </a:p>
        </p:txBody>
      </p:sp>
      <p:sp>
        <p:nvSpPr>
          <p:cNvPr id="1358" name="Google Shape;1358;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47"/>
          <p:cNvGrpSpPr/>
          <p:nvPr/>
        </p:nvGrpSpPr>
        <p:grpSpPr>
          <a:xfrm>
            <a:off x="7981434" y="-1177061"/>
            <a:ext cx="203789" cy="1274754"/>
            <a:chOff x="2877432" y="975334"/>
            <a:chExt cx="188886" cy="1181531"/>
          </a:xfrm>
        </p:grpSpPr>
        <p:sp>
          <p:nvSpPr>
            <p:cNvPr id="1360" name="Google Shape;1360;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8" name="Google Shape;1368;p47"/>
          <p:cNvGrpSpPr/>
          <p:nvPr/>
        </p:nvGrpSpPr>
        <p:grpSpPr>
          <a:xfrm>
            <a:off x="3407882" y="3252461"/>
            <a:ext cx="261630" cy="261630"/>
            <a:chOff x="3368074" y="3882537"/>
            <a:chExt cx="215298" cy="215298"/>
          </a:xfrm>
        </p:grpSpPr>
        <p:sp>
          <p:nvSpPr>
            <p:cNvPr id="1369" name="Google Shape;1369;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2" name="Google Shape;1372;p47"/>
          <p:cNvSpPr/>
          <p:nvPr/>
        </p:nvSpPr>
        <p:spPr>
          <a:xfrm>
            <a:off x="5066623" y="3252448"/>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47"/>
          <p:cNvGrpSpPr/>
          <p:nvPr/>
        </p:nvGrpSpPr>
        <p:grpSpPr>
          <a:xfrm>
            <a:off x="4236456" y="3252450"/>
            <a:ext cx="292574" cy="261652"/>
            <a:chOff x="3824739" y="3890112"/>
            <a:chExt cx="208105" cy="186110"/>
          </a:xfrm>
        </p:grpSpPr>
        <p:sp>
          <p:nvSpPr>
            <p:cNvPr id="1374" name="Google Shape;1374;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AA68D65-9A52-016B-619F-D98EADFBD805}"/>
              </a:ext>
            </a:extLst>
          </p:cNvPr>
          <p:cNvSpPr txBox="1"/>
          <p:nvPr/>
        </p:nvSpPr>
        <p:spPr>
          <a:xfrm>
            <a:off x="2374077" y="4116522"/>
            <a:ext cx="4013722" cy="321135"/>
          </a:xfrm>
          <a:prstGeom prst="rect">
            <a:avLst/>
          </a:prstGeom>
          <a:solidFill>
            <a:srgbClr val="002845"/>
          </a:solid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020405" y="1867596"/>
            <a:ext cx="3839554"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689" name="Google Shape;689;p32"/>
          <p:cNvSpPr txBox="1">
            <a:spLocks noGrp="1"/>
          </p:cNvSpPr>
          <p:nvPr>
            <p:ph type="subTitle" idx="1"/>
          </p:nvPr>
        </p:nvSpPr>
        <p:spPr>
          <a:xfrm>
            <a:off x="2701448" y="2480571"/>
            <a:ext cx="3089094" cy="127487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100" dirty="0"/>
              <a:t>Overview of the project</a:t>
            </a:r>
          </a:p>
          <a:p>
            <a:pPr marL="171450" lvl="0" indent="-171450" algn="l" rtl="0">
              <a:spcBef>
                <a:spcPts val="0"/>
              </a:spcBef>
              <a:spcAft>
                <a:spcPts val="0"/>
              </a:spcAft>
              <a:buFont typeface="Arial" panose="020B0604020202020204" pitchFamily="34" charset="0"/>
              <a:buChar char="•"/>
            </a:pPr>
            <a:r>
              <a:rPr lang="en-US" sz="1100" dirty="0"/>
              <a:t>Importance of sign language recognition</a:t>
            </a:r>
          </a:p>
          <a:p>
            <a:pPr marL="171450" lvl="0" indent="-171450" algn="l" rtl="0">
              <a:spcBef>
                <a:spcPts val="0"/>
              </a:spcBef>
              <a:spcAft>
                <a:spcPts val="0"/>
              </a:spcAft>
              <a:buFont typeface="Arial" panose="020B0604020202020204" pitchFamily="34" charset="0"/>
              <a:buChar char="•"/>
            </a:pPr>
            <a:r>
              <a:rPr lang="en-US" sz="1100" dirty="0"/>
              <a:t>Objective of the project</a:t>
            </a: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41984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5" y="1054761"/>
            <a:ext cx="3534300" cy="4903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hare Tech" panose="020B0604020202020204" charset="0"/>
              </a:rPr>
              <a:t>OVERVIEW OF THE PROJECT:</a:t>
            </a:r>
          </a:p>
          <a:p>
            <a:pPr marL="0" lvl="0" indent="0" algn="l" rtl="0">
              <a:spcBef>
                <a:spcPts val="0"/>
              </a:spcBef>
              <a:spcAft>
                <a:spcPts val="0"/>
              </a:spcAft>
              <a:buNone/>
            </a:pPr>
            <a:endParaRPr lang="en-US" dirty="0"/>
          </a:p>
        </p:txBody>
      </p:sp>
      <p:sp>
        <p:nvSpPr>
          <p:cNvPr id="508" name="Google Shape;508;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grpSp>
        <p:nvGrpSpPr>
          <p:cNvPr id="509" name="Google Shape;509;p28"/>
          <p:cNvGrpSpPr/>
          <p:nvPr/>
        </p:nvGrpSpPr>
        <p:grpSpPr>
          <a:xfrm>
            <a:off x="5222232"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68401"/>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703728"/>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8"/>
            <p:cNvSpPr/>
            <p:nvPr/>
          </p:nvSpPr>
          <p:spPr>
            <a:xfrm>
              <a:off x="2501950" y="1833103"/>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77001"/>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B9F3FC"/>
                </a:solidFill>
              </a:endParaRPr>
            </a:p>
          </p:txBody>
        </p:sp>
      </p:grpSp>
      <p:grpSp>
        <p:nvGrpSpPr>
          <p:cNvPr id="529" name="Google Shape;529;p28"/>
          <p:cNvGrpSpPr/>
          <p:nvPr/>
        </p:nvGrpSpPr>
        <p:grpSpPr>
          <a:xfrm>
            <a:off x="8073676" y="-476250"/>
            <a:ext cx="1809112" cy="30480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1850;p61">
            <a:extLst>
              <a:ext uri="{FF2B5EF4-FFF2-40B4-BE49-F238E27FC236}">
                <a16:creationId xmlns:a16="http://schemas.microsoft.com/office/drawing/2014/main" id="{45306433-91FD-D1FB-5C03-C624478ACE9E}"/>
              </a:ext>
            </a:extLst>
          </p:cNvPr>
          <p:cNvGrpSpPr/>
          <p:nvPr/>
        </p:nvGrpSpPr>
        <p:grpSpPr>
          <a:xfrm>
            <a:off x="5680926" y="1684667"/>
            <a:ext cx="2194482" cy="1946825"/>
            <a:chOff x="1303876" y="2419377"/>
            <a:chExt cx="363275" cy="354626"/>
          </a:xfrm>
        </p:grpSpPr>
        <p:sp>
          <p:nvSpPr>
            <p:cNvPr id="3" name="Google Shape;11851;p61">
              <a:extLst>
                <a:ext uri="{FF2B5EF4-FFF2-40B4-BE49-F238E27FC236}">
                  <a16:creationId xmlns:a16="http://schemas.microsoft.com/office/drawing/2014/main" id="{CD0D3CBE-F38E-78F5-F8B4-2B271AB47E3F}"/>
                </a:ext>
              </a:extLst>
            </p:cNvPr>
            <p:cNvSpPr/>
            <p:nvPr/>
          </p:nvSpPr>
          <p:spPr>
            <a:xfrm>
              <a:off x="1303876" y="2507701"/>
              <a:ext cx="363275" cy="266302"/>
            </a:xfrm>
            <a:custGeom>
              <a:avLst/>
              <a:gdLst/>
              <a:ahLst/>
              <a:cxnLst/>
              <a:rect l="l" t="t" r="r" b="b"/>
              <a:pathLst>
                <a:path w="11467" h="8406" extrusionOk="0">
                  <a:moveTo>
                    <a:pt x="3251" y="1631"/>
                  </a:moveTo>
                  <a:lnTo>
                    <a:pt x="3680" y="2060"/>
                  </a:lnTo>
                  <a:lnTo>
                    <a:pt x="2060" y="3691"/>
                  </a:lnTo>
                  <a:lnTo>
                    <a:pt x="1620" y="3262"/>
                  </a:lnTo>
                  <a:lnTo>
                    <a:pt x="3251" y="1631"/>
                  </a:lnTo>
                  <a:close/>
                  <a:moveTo>
                    <a:pt x="8156" y="1929"/>
                  </a:moveTo>
                  <a:lnTo>
                    <a:pt x="9799" y="3560"/>
                  </a:lnTo>
                  <a:lnTo>
                    <a:pt x="9371" y="3989"/>
                  </a:lnTo>
                  <a:lnTo>
                    <a:pt x="7728" y="2357"/>
                  </a:lnTo>
                  <a:lnTo>
                    <a:pt x="8156" y="1929"/>
                  </a:lnTo>
                  <a:close/>
                  <a:moveTo>
                    <a:pt x="7609" y="2715"/>
                  </a:moveTo>
                  <a:lnTo>
                    <a:pt x="9014" y="4108"/>
                  </a:lnTo>
                  <a:lnTo>
                    <a:pt x="8692" y="4405"/>
                  </a:lnTo>
                  <a:cubicBezTo>
                    <a:pt x="8656" y="4453"/>
                    <a:pt x="8621" y="4501"/>
                    <a:pt x="8597" y="4560"/>
                  </a:cubicBezTo>
                  <a:cubicBezTo>
                    <a:pt x="8561" y="4620"/>
                    <a:pt x="8549" y="4679"/>
                    <a:pt x="8549" y="4739"/>
                  </a:cubicBezTo>
                  <a:cubicBezTo>
                    <a:pt x="8537" y="4870"/>
                    <a:pt x="8490" y="4989"/>
                    <a:pt x="8383" y="5072"/>
                  </a:cubicBezTo>
                  <a:lnTo>
                    <a:pt x="7847" y="5620"/>
                  </a:lnTo>
                  <a:lnTo>
                    <a:pt x="5930" y="3691"/>
                  </a:lnTo>
                  <a:lnTo>
                    <a:pt x="6609" y="3429"/>
                  </a:lnTo>
                  <a:cubicBezTo>
                    <a:pt x="6609" y="3429"/>
                    <a:pt x="6632" y="3429"/>
                    <a:pt x="6632" y="3417"/>
                  </a:cubicBezTo>
                  <a:cubicBezTo>
                    <a:pt x="6739" y="3358"/>
                    <a:pt x="6823" y="3262"/>
                    <a:pt x="6882" y="3155"/>
                  </a:cubicBezTo>
                  <a:cubicBezTo>
                    <a:pt x="7109" y="3119"/>
                    <a:pt x="7299" y="3012"/>
                    <a:pt x="7466" y="2858"/>
                  </a:cubicBezTo>
                  <a:lnTo>
                    <a:pt x="7609" y="2715"/>
                  </a:lnTo>
                  <a:close/>
                  <a:moveTo>
                    <a:pt x="3846" y="6084"/>
                  </a:moveTo>
                  <a:lnTo>
                    <a:pt x="4120" y="6358"/>
                  </a:lnTo>
                  <a:lnTo>
                    <a:pt x="3739" y="6727"/>
                  </a:lnTo>
                  <a:lnTo>
                    <a:pt x="3656" y="6822"/>
                  </a:lnTo>
                  <a:cubicBezTo>
                    <a:pt x="3620" y="6846"/>
                    <a:pt x="3584" y="6858"/>
                    <a:pt x="3537" y="6858"/>
                  </a:cubicBezTo>
                  <a:cubicBezTo>
                    <a:pt x="3489" y="6858"/>
                    <a:pt x="3441" y="6846"/>
                    <a:pt x="3418" y="6822"/>
                  </a:cubicBezTo>
                  <a:lnTo>
                    <a:pt x="3382" y="6787"/>
                  </a:lnTo>
                  <a:cubicBezTo>
                    <a:pt x="3322" y="6727"/>
                    <a:pt x="3322" y="6608"/>
                    <a:pt x="3382" y="6548"/>
                  </a:cubicBezTo>
                  <a:lnTo>
                    <a:pt x="3846" y="6084"/>
                  </a:lnTo>
                  <a:close/>
                  <a:moveTo>
                    <a:pt x="4334" y="6608"/>
                  </a:moveTo>
                  <a:lnTo>
                    <a:pt x="4608" y="6882"/>
                  </a:lnTo>
                  <a:lnTo>
                    <a:pt x="4311" y="7156"/>
                  </a:lnTo>
                  <a:lnTo>
                    <a:pt x="4227" y="7239"/>
                  </a:lnTo>
                  <a:cubicBezTo>
                    <a:pt x="4203" y="7263"/>
                    <a:pt x="4156" y="7275"/>
                    <a:pt x="4108" y="7275"/>
                  </a:cubicBezTo>
                  <a:cubicBezTo>
                    <a:pt x="4072" y="7275"/>
                    <a:pt x="4025" y="7263"/>
                    <a:pt x="3989" y="7239"/>
                  </a:cubicBezTo>
                  <a:lnTo>
                    <a:pt x="3965" y="7203"/>
                  </a:lnTo>
                  <a:cubicBezTo>
                    <a:pt x="3906" y="7144"/>
                    <a:pt x="3906" y="7037"/>
                    <a:pt x="3965" y="6977"/>
                  </a:cubicBezTo>
                  <a:lnTo>
                    <a:pt x="4334" y="6608"/>
                  </a:lnTo>
                  <a:close/>
                  <a:moveTo>
                    <a:pt x="4858" y="7096"/>
                  </a:moveTo>
                  <a:lnTo>
                    <a:pt x="5132" y="7370"/>
                  </a:lnTo>
                  <a:lnTo>
                    <a:pt x="4954" y="7537"/>
                  </a:lnTo>
                  <a:lnTo>
                    <a:pt x="4811" y="7668"/>
                  </a:lnTo>
                  <a:cubicBezTo>
                    <a:pt x="4781" y="7697"/>
                    <a:pt x="4742" y="7712"/>
                    <a:pt x="4704" y="7712"/>
                  </a:cubicBezTo>
                  <a:cubicBezTo>
                    <a:pt x="4665" y="7712"/>
                    <a:pt x="4626" y="7697"/>
                    <a:pt x="4596" y="7668"/>
                  </a:cubicBezTo>
                  <a:lnTo>
                    <a:pt x="4549" y="7620"/>
                  </a:lnTo>
                  <a:cubicBezTo>
                    <a:pt x="4513" y="7596"/>
                    <a:pt x="4501" y="7549"/>
                    <a:pt x="4501" y="7513"/>
                  </a:cubicBezTo>
                  <a:cubicBezTo>
                    <a:pt x="4501" y="7477"/>
                    <a:pt x="4513" y="7441"/>
                    <a:pt x="4549" y="7418"/>
                  </a:cubicBezTo>
                  <a:lnTo>
                    <a:pt x="4858" y="7096"/>
                  </a:lnTo>
                  <a:close/>
                  <a:moveTo>
                    <a:pt x="3811" y="2417"/>
                  </a:moveTo>
                  <a:lnTo>
                    <a:pt x="3965" y="2560"/>
                  </a:lnTo>
                  <a:cubicBezTo>
                    <a:pt x="4181" y="2776"/>
                    <a:pt x="4462" y="2894"/>
                    <a:pt x="4756" y="2894"/>
                  </a:cubicBezTo>
                  <a:cubicBezTo>
                    <a:pt x="4771" y="2894"/>
                    <a:pt x="4785" y="2894"/>
                    <a:pt x="4799" y="2893"/>
                  </a:cubicBezTo>
                  <a:cubicBezTo>
                    <a:pt x="5394" y="2858"/>
                    <a:pt x="6168" y="2798"/>
                    <a:pt x="6549" y="2703"/>
                  </a:cubicBezTo>
                  <a:cubicBezTo>
                    <a:pt x="6573" y="2715"/>
                    <a:pt x="6597" y="2738"/>
                    <a:pt x="6609" y="2774"/>
                  </a:cubicBezTo>
                  <a:cubicBezTo>
                    <a:pt x="6632" y="2834"/>
                    <a:pt x="6632" y="2893"/>
                    <a:pt x="6597" y="2953"/>
                  </a:cubicBezTo>
                  <a:cubicBezTo>
                    <a:pt x="6573" y="3024"/>
                    <a:pt x="6525" y="3084"/>
                    <a:pt x="6466" y="3119"/>
                  </a:cubicBezTo>
                  <a:lnTo>
                    <a:pt x="5561" y="3489"/>
                  </a:lnTo>
                  <a:cubicBezTo>
                    <a:pt x="5501" y="3500"/>
                    <a:pt x="5466" y="3560"/>
                    <a:pt x="5454" y="3608"/>
                  </a:cubicBezTo>
                  <a:cubicBezTo>
                    <a:pt x="5442" y="3667"/>
                    <a:pt x="5454" y="3727"/>
                    <a:pt x="5501" y="3750"/>
                  </a:cubicBezTo>
                  <a:lnTo>
                    <a:pt x="7716" y="5977"/>
                  </a:lnTo>
                  <a:lnTo>
                    <a:pt x="8013" y="6275"/>
                  </a:lnTo>
                  <a:cubicBezTo>
                    <a:pt x="8097" y="6346"/>
                    <a:pt x="8097" y="6453"/>
                    <a:pt x="8025" y="6513"/>
                  </a:cubicBezTo>
                  <a:lnTo>
                    <a:pt x="8002" y="6537"/>
                  </a:lnTo>
                  <a:cubicBezTo>
                    <a:pt x="7972" y="6566"/>
                    <a:pt x="7927" y="6581"/>
                    <a:pt x="7882" y="6581"/>
                  </a:cubicBezTo>
                  <a:cubicBezTo>
                    <a:pt x="7838" y="6581"/>
                    <a:pt x="7793" y="6566"/>
                    <a:pt x="7763" y="6537"/>
                  </a:cubicBezTo>
                  <a:lnTo>
                    <a:pt x="7668" y="6453"/>
                  </a:lnTo>
                  <a:lnTo>
                    <a:pt x="5775" y="4560"/>
                  </a:lnTo>
                  <a:cubicBezTo>
                    <a:pt x="5745" y="4530"/>
                    <a:pt x="5701" y="4515"/>
                    <a:pt x="5656" y="4515"/>
                  </a:cubicBezTo>
                  <a:cubicBezTo>
                    <a:pt x="5611" y="4515"/>
                    <a:pt x="5567" y="4530"/>
                    <a:pt x="5537" y="4560"/>
                  </a:cubicBezTo>
                  <a:cubicBezTo>
                    <a:pt x="5477" y="4620"/>
                    <a:pt x="5477" y="4739"/>
                    <a:pt x="5537" y="4798"/>
                  </a:cubicBezTo>
                  <a:lnTo>
                    <a:pt x="7430" y="6691"/>
                  </a:lnTo>
                  <a:cubicBezTo>
                    <a:pt x="7490" y="6751"/>
                    <a:pt x="7490" y="6846"/>
                    <a:pt x="7430" y="6906"/>
                  </a:cubicBezTo>
                  <a:lnTo>
                    <a:pt x="7406" y="6941"/>
                  </a:lnTo>
                  <a:cubicBezTo>
                    <a:pt x="7376" y="6971"/>
                    <a:pt x="7335" y="6986"/>
                    <a:pt x="7293" y="6986"/>
                  </a:cubicBezTo>
                  <a:cubicBezTo>
                    <a:pt x="7251" y="6986"/>
                    <a:pt x="7210" y="6971"/>
                    <a:pt x="7180" y="6941"/>
                  </a:cubicBezTo>
                  <a:lnTo>
                    <a:pt x="7120" y="6882"/>
                  </a:lnTo>
                  <a:lnTo>
                    <a:pt x="5120" y="4882"/>
                  </a:lnTo>
                  <a:cubicBezTo>
                    <a:pt x="5096" y="4852"/>
                    <a:pt x="5055" y="4837"/>
                    <a:pt x="5010" y="4837"/>
                  </a:cubicBezTo>
                  <a:cubicBezTo>
                    <a:pt x="4965" y="4837"/>
                    <a:pt x="4918" y="4852"/>
                    <a:pt x="4882" y="4882"/>
                  </a:cubicBezTo>
                  <a:cubicBezTo>
                    <a:pt x="4823" y="4941"/>
                    <a:pt x="4823" y="5060"/>
                    <a:pt x="4882" y="5120"/>
                  </a:cubicBezTo>
                  <a:lnTo>
                    <a:pt x="6882" y="7120"/>
                  </a:lnTo>
                  <a:cubicBezTo>
                    <a:pt x="6906" y="7144"/>
                    <a:pt x="6930" y="7191"/>
                    <a:pt x="6930" y="7227"/>
                  </a:cubicBezTo>
                  <a:cubicBezTo>
                    <a:pt x="6930" y="7251"/>
                    <a:pt x="6906" y="7299"/>
                    <a:pt x="6882" y="7322"/>
                  </a:cubicBezTo>
                  <a:lnTo>
                    <a:pt x="6835" y="7370"/>
                  </a:lnTo>
                  <a:cubicBezTo>
                    <a:pt x="6805" y="7400"/>
                    <a:pt x="6763" y="7415"/>
                    <a:pt x="6722" y="7415"/>
                  </a:cubicBezTo>
                  <a:cubicBezTo>
                    <a:pt x="6680" y="7415"/>
                    <a:pt x="6638" y="7400"/>
                    <a:pt x="6609" y="7370"/>
                  </a:cubicBezTo>
                  <a:lnTo>
                    <a:pt x="6478" y="7239"/>
                  </a:lnTo>
                  <a:lnTo>
                    <a:pt x="4799" y="5560"/>
                  </a:lnTo>
                  <a:cubicBezTo>
                    <a:pt x="4769" y="5530"/>
                    <a:pt x="4724" y="5516"/>
                    <a:pt x="4680" y="5516"/>
                  </a:cubicBezTo>
                  <a:cubicBezTo>
                    <a:pt x="4635" y="5516"/>
                    <a:pt x="4590" y="5530"/>
                    <a:pt x="4561" y="5560"/>
                  </a:cubicBezTo>
                  <a:cubicBezTo>
                    <a:pt x="4501" y="5620"/>
                    <a:pt x="4501" y="5739"/>
                    <a:pt x="4561" y="5798"/>
                  </a:cubicBezTo>
                  <a:lnTo>
                    <a:pt x="6239" y="7477"/>
                  </a:lnTo>
                  <a:cubicBezTo>
                    <a:pt x="6275" y="7501"/>
                    <a:pt x="6287" y="7537"/>
                    <a:pt x="6287" y="7584"/>
                  </a:cubicBezTo>
                  <a:cubicBezTo>
                    <a:pt x="6287" y="7620"/>
                    <a:pt x="6275" y="7656"/>
                    <a:pt x="6239" y="7680"/>
                  </a:cubicBezTo>
                  <a:lnTo>
                    <a:pt x="6180" y="7739"/>
                  </a:lnTo>
                  <a:cubicBezTo>
                    <a:pt x="6150" y="7769"/>
                    <a:pt x="6114" y="7784"/>
                    <a:pt x="6080" y="7784"/>
                  </a:cubicBezTo>
                  <a:cubicBezTo>
                    <a:pt x="6046" y="7784"/>
                    <a:pt x="6013" y="7769"/>
                    <a:pt x="5989" y="7739"/>
                  </a:cubicBezTo>
                  <a:lnTo>
                    <a:pt x="3037" y="4798"/>
                  </a:lnTo>
                  <a:cubicBezTo>
                    <a:pt x="2953" y="4703"/>
                    <a:pt x="2894" y="4584"/>
                    <a:pt x="2882" y="4453"/>
                  </a:cubicBezTo>
                  <a:cubicBezTo>
                    <a:pt x="2882" y="4393"/>
                    <a:pt x="2858" y="4334"/>
                    <a:pt x="2834" y="4274"/>
                  </a:cubicBezTo>
                  <a:cubicBezTo>
                    <a:pt x="2799" y="4215"/>
                    <a:pt x="2775" y="4167"/>
                    <a:pt x="2727" y="4131"/>
                  </a:cubicBezTo>
                  <a:lnTo>
                    <a:pt x="2418" y="3810"/>
                  </a:lnTo>
                  <a:lnTo>
                    <a:pt x="3811" y="2417"/>
                  </a:lnTo>
                  <a:close/>
                  <a:moveTo>
                    <a:pt x="5370" y="7572"/>
                  </a:moveTo>
                  <a:lnTo>
                    <a:pt x="5632" y="7846"/>
                  </a:lnTo>
                  <a:lnTo>
                    <a:pt x="5454" y="8025"/>
                  </a:lnTo>
                  <a:cubicBezTo>
                    <a:pt x="5430" y="8061"/>
                    <a:pt x="5394" y="8072"/>
                    <a:pt x="5346" y="8072"/>
                  </a:cubicBezTo>
                  <a:cubicBezTo>
                    <a:pt x="5311" y="8072"/>
                    <a:pt x="5275" y="8049"/>
                    <a:pt x="5251" y="8025"/>
                  </a:cubicBezTo>
                  <a:lnTo>
                    <a:pt x="5192" y="7965"/>
                  </a:lnTo>
                  <a:cubicBezTo>
                    <a:pt x="5156" y="7941"/>
                    <a:pt x="5144" y="7906"/>
                    <a:pt x="5144" y="7858"/>
                  </a:cubicBezTo>
                  <a:cubicBezTo>
                    <a:pt x="5144" y="7822"/>
                    <a:pt x="5156" y="7787"/>
                    <a:pt x="5192" y="7751"/>
                  </a:cubicBezTo>
                  <a:lnTo>
                    <a:pt x="5370" y="7572"/>
                  </a:lnTo>
                  <a:close/>
                  <a:moveTo>
                    <a:pt x="2251" y="0"/>
                  </a:moveTo>
                  <a:cubicBezTo>
                    <a:pt x="2203" y="0"/>
                    <a:pt x="2167" y="12"/>
                    <a:pt x="2132" y="48"/>
                  </a:cubicBezTo>
                  <a:lnTo>
                    <a:pt x="1394" y="786"/>
                  </a:lnTo>
                  <a:cubicBezTo>
                    <a:pt x="1334" y="845"/>
                    <a:pt x="1334" y="964"/>
                    <a:pt x="1394" y="1024"/>
                  </a:cubicBezTo>
                  <a:cubicBezTo>
                    <a:pt x="1423" y="1054"/>
                    <a:pt x="1468" y="1069"/>
                    <a:pt x="1513" y="1069"/>
                  </a:cubicBezTo>
                  <a:cubicBezTo>
                    <a:pt x="1557" y="1069"/>
                    <a:pt x="1602" y="1054"/>
                    <a:pt x="1632" y="1024"/>
                  </a:cubicBezTo>
                  <a:lnTo>
                    <a:pt x="2251" y="405"/>
                  </a:lnTo>
                  <a:lnTo>
                    <a:pt x="3156" y="1310"/>
                  </a:lnTo>
                  <a:lnTo>
                    <a:pt x="1334" y="3143"/>
                  </a:lnTo>
                  <a:lnTo>
                    <a:pt x="417" y="2238"/>
                  </a:lnTo>
                  <a:lnTo>
                    <a:pt x="1155" y="1500"/>
                  </a:lnTo>
                  <a:cubicBezTo>
                    <a:pt x="1215" y="1441"/>
                    <a:pt x="1215" y="1322"/>
                    <a:pt x="1155" y="1262"/>
                  </a:cubicBezTo>
                  <a:cubicBezTo>
                    <a:pt x="1126" y="1232"/>
                    <a:pt x="1081" y="1217"/>
                    <a:pt x="1036" y="1217"/>
                  </a:cubicBezTo>
                  <a:cubicBezTo>
                    <a:pt x="992" y="1217"/>
                    <a:pt x="947" y="1232"/>
                    <a:pt x="917" y="1262"/>
                  </a:cubicBezTo>
                  <a:lnTo>
                    <a:pt x="60" y="2119"/>
                  </a:lnTo>
                  <a:cubicBezTo>
                    <a:pt x="1" y="2179"/>
                    <a:pt x="1" y="2298"/>
                    <a:pt x="60" y="2357"/>
                  </a:cubicBezTo>
                  <a:lnTo>
                    <a:pt x="1191" y="3489"/>
                  </a:lnTo>
                  <a:cubicBezTo>
                    <a:pt x="1227" y="3512"/>
                    <a:pt x="1275" y="3524"/>
                    <a:pt x="1310" y="3524"/>
                  </a:cubicBezTo>
                  <a:cubicBezTo>
                    <a:pt x="1346" y="3524"/>
                    <a:pt x="1370" y="3512"/>
                    <a:pt x="1405" y="3500"/>
                  </a:cubicBezTo>
                  <a:lnTo>
                    <a:pt x="1953" y="4048"/>
                  </a:lnTo>
                  <a:cubicBezTo>
                    <a:pt x="1989" y="4084"/>
                    <a:pt x="2025" y="4096"/>
                    <a:pt x="2072" y="4096"/>
                  </a:cubicBezTo>
                  <a:cubicBezTo>
                    <a:pt x="2120" y="4096"/>
                    <a:pt x="2167" y="4084"/>
                    <a:pt x="2191" y="4048"/>
                  </a:cubicBezTo>
                  <a:lnTo>
                    <a:pt x="2501" y="4358"/>
                  </a:lnTo>
                  <a:cubicBezTo>
                    <a:pt x="2525" y="4382"/>
                    <a:pt x="2537" y="4393"/>
                    <a:pt x="2537" y="4405"/>
                  </a:cubicBezTo>
                  <a:cubicBezTo>
                    <a:pt x="2548" y="4417"/>
                    <a:pt x="2548" y="4453"/>
                    <a:pt x="2548" y="4465"/>
                  </a:cubicBezTo>
                  <a:cubicBezTo>
                    <a:pt x="2560" y="4679"/>
                    <a:pt x="2656" y="4882"/>
                    <a:pt x="2799" y="5036"/>
                  </a:cubicBezTo>
                  <a:lnTo>
                    <a:pt x="3632" y="5870"/>
                  </a:lnTo>
                  <a:lnTo>
                    <a:pt x="3180" y="6322"/>
                  </a:lnTo>
                  <a:cubicBezTo>
                    <a:pt x="2977" y="6525"/>
                    <a:pt x="2977" y="6846"/>
                    <a:pt x="3180" y="7037"/>
                  </a:cubicBezTo>
                  <a:lnTo>
                    <a:pt x="3203" y="7072"/>
                  </a:lnTo>
                  <a:cubicBezTo>
                    <a:pt x="3299" y="7156"/>
                    <a:pt x="3430" y="7215"/>
                    <a:pt x="3561" y="7215"/>
                  </a:cubicBezTo>
                  <a:lnTo>
                    <a:pt x="3632" y="7215"/>
                  </a:lnTo>
                  <a:cubicBezTo>
                    <a:pt x="3656" y="7310"/>
                    <a:pt x="3691" y="7382"/>
                    <a:pt x="3775" y="7453"/>
                  </a:cubicBezTo>
                  <a:lnTo>
                    <a:pt x="3799" y="7489"/>
                  </a:lnTo>
                  <a:cubicBezTo>
                    <a:pt x="3894" y="7572"/>
                    <a:pt x="4025" y="7632"/>
                    <a:pt x="4156" y="7632"/>
                  </a:cubicBezTo>
                  <a:lnTo>
                    <a:pt x="4203" y="7632"/>
                  </a:lnTo>
                  <a:cubicBezTo>
                    <a:pt x="4215" y="7727"/>
                    <a:pt x="4263" y="7811"/>
                    <a:pt x="4334" y="7870"/>
                  </a:cubicBezTo>
                  <a:lnTo>
                    <a:pt x="4382" y="7918"/>
                  </a:lnTo>
                  <a:cubicBezTo>
                    <a:pt x="4475" y="8011"/>
                    <a:pt x="4593" y="8062"/>
                    <a:pt x="4713" y="8062"/>
                  </a:cubicBezTo>
                  <a:cubicBezTo>
                    <a:pt x="4762" y="8062"/>
                    <a:pt x="4810" y="8054"/>
                    <a:pt x="4858" y="8037"/>
                  </a:cubicBezTo>
                  <a:cubicBezTo>
                    <a:pt x="4882" y="8096"/>
                    <a:pt x="4918" y="8156"/>
                    <a:pt x="4977" y="8215"/>
                  </a:cubicBezTo>
                  <a:lnTo>
                    <a:pt x="5037" y="8275"/>
                  </a:lnTo>
                  <a:cubicBezTo>
                    <a:pt x="5120" y="8370"/>
                    <a:pt x="5239" y="8406"/>
                    <a:pt x="5382" y="8406"/>
                  </a:cubicBezTo>
                  <a:cubicBezTo>
                    <a:pt x="5513" y="8406"/>
                    <a:pt x="5632" y="8370"/>
                    <a:pt x="5716" y="8275"/>
                  </a:cubicBezTo>
                  <a:lnTo>
                    <a:pt x="5918" y="8084"/>
                  </a:lnTo>
                  <a:cubicBezTo>
                    <a:pt x="5977" y="8108"/>
                    <a:pt x="6049" y="8132"/>
                    <a:pt x="6120" y="8132"/>
                  </a:cubicBezTo>
                  <a:cubicBezTo>
                    <a:pt x="6239" y="8132"/>
                    <a:pt x="6358" y="8084"/>
                    <a:pt x="6466" y="7989"/>
                  </a:cubicBezTo>
                  <a:lnTo>
                    <a:pt x="6525" y="7930"/>
                  </a:lnTo>
                  <a:cubicBezTo>
                    <a:pt x="6573" y="7894"/>
                    <a:pt x="6609" y="7834"/>
                    <a:pt x="6644" y="7751"/>
                  </a:cubicBezTo>
                  <a:cubicBezTo>
                    <a:pt x="6687" y="7763"/>
                    <a:pt x="6732" y="7769"/>
                    <a:pt x="6777" y="7769"/>
                  </a:cubicBezTo>
                  <a:cubicBezTo>
                    <a:pt x="6905" y="7769"/>
                    <a:pt x="7032" y="7720"/>
                    <a:pt x="7120" y="7632"/>
                  </a:cubicBezTo>
                  <a:lnTo>
                    <a:pt x="7168" y="7596"/>
                  </a:lnTo>
                  <a:cubicBezTo>
                    <a:pt x="7240" y="7513"/>
                    <a:pt x="7287" y="7441"/>
                    <a:pt x="7299" y="7358"/>
                  </a:cubicBezTo>
                  <a:cubicBezTo>
                    <a:pt x="7313" y="7359"/>
                    <a:pt x="7327" y="7360"/>
                    <a:pt x="7341" y="7360"/>
                  </a:cubicBezTo>
                  <a:cubicBezTo>
                    <a:pt x="7470" y="7360"/>
                    <a:pt x="7597" y="7311"/>
                    <a:pt x="7704" y="7203"/>
                  </a:cubicBezTo>
                  <a:lnTo>
                    <a:pt x="7728" y="7179"/>
                  </a:lnTo>
                  <a:cubicBezTo>
                    <a:pt x="7799" y="7096"/>
                    <a:pt x="7835" y="7025"/>
                    <a:pt x="7859" y="6941"/>
                  </a:cubicBezTo>
                  <a:cubicBezTo>
                    <a:pt x="7874" y="6943"/>
                    <a:pt x="7889" y="6943"/>
                    <a:pt x="7905" y="6943"/>
                  </a:cubicBezTo>
                  <a:cubicBezTo>
                    <a:pt x="8046" y="6943"/>
                    <a:pt x="8192" y="6894"/>
                    <a:pt x="8299" y="6787"/>
                  </a:cubicBezTo>
                  <a:lnTo>
                    <a:pt x="8323" y="6763"/>
                  </a:lnTo>
                  <a:cubicBezTo>
                    <a:pt x="8514" y="6560"/>
                    <a:pt x="8514" y="6239"/>
                    <a:pt x="8323" y="6048"/>
                  </a:cubicBezTo>
                  <a:lnTo>
                    <a:pt x="8144" y="5870"/>
                  </a:lnTo>
                  <a:lnTo>
                    <a:pt x="8680" y="5334"/>
                  </a:lnTo>
                  <a:cubicBezTo>
                    <a:pt x="8835" y="5179"/>
                    <a:pt x="8918" y="4989"/>
                    <a:pt x="8930" y="4763"/>
                  </a:cubicBezTo>
                  <a:cubicBezTo>
                    <a:pt x="8930" y="4751"/>
                    <a:pt x="8930" y="4715"/>
                    <a:pt x="8954" y="4703"/>
                  </a:cubicBezTo>
                  <a:cubicBezTo>
                    <a:pt x="8966" y="4691"/>
                    <a:pt x="8966" y="4679"/>
                    <a:pt x="8978" y="4655"/>
                  </a:cubicBezTo>
                  <a:lnTo>
                    <a:pt x="9287" y="4346"/>
                  </a:lnTo>
                  <a:cubicBezTo>
                    <a:pt x="9323" y="4382"/>
                    <a:pt x="9371" y="4393"/>
                    <a:pt x="9406" y="4393"/>
                  </a:cubicBezTo>
                  <a:cubicBezTo>
                    <a:pt x="9454" y="4393"/>
                    <a:pt x="9502" y="4382"/>
                    <a:pt x="9526" y="4346"/>
                  </a:cubicBezTo>
                  <a:lnTo>
                    <a:pt x="10085" y="3798"/>
                  </a:lnTo>
                  <a:cubicBezTo>
                    <a:pt x="10109" y="3810"/>
                    <a:pt x="10145" y="3822"/>
                    <a:pt x="10168" y="3822"/>
                  </a:cubicBezTo>
                  <a:cubicBezTo>
                    <a:pt x="10216" y="3822"/>
                    <a:pt x="10264" y="3810"/>
                    <a:pt x="10288" y="3786"/>
                  </a:cubicBezTo>
                  <a:lnTo>
                    <a:pt x="11419" y="2655"/>
                  </a:lnTo>
                  <a:cubicBezTo>
                    <a:pt x="11466" y="2560"/>
                    <a:pt x="11466" y="2465"/>
                    <a:pt x="11395" y="2393"/>
                  </a:cubicBezTo>
                  <a:lnTo>
                    <a:pt x="10490" y="1488"/>
                  </a:lnTo>
                  <a:cubicBezTo>
                    <a:pt x="10460" y="1459"/>
                    <a:pt x="10416" y="1444"/>
                    <a:pt x="10369" y="1444"/>
                  </a:cubicBezTo>
                  <a:cubicBezTo>
                    <a:pt x="10323" y="1444"/>
                    <a:pt x="10276" y="1459"/>
                    <a:pt x="10240" y="1488"/>
                  </a:cubicBezTo>
                  <a:cubicBezTo>
                    <a:pt x="10180" y="1548"/>
                    <a:pt x="10180" y="1667"/>
                    <a:pt x="10240" y="1726"/>
                  </a:cubicBezTo>
                  <a:lnTo>
                    <a:pt x="11038" y="2512"/>
                  </a:lnTo>
                  <a:lnTo>
                    <a:pt x="10121" y="3429"/>
                  </a:lnTo>
                  <a:lnTo>
                    <a:pt x="8299" y="1595"/>
                  </a:lnTo>
                  <a:lnTo>
                    <a:pt x="9204" y="691"/>
                  </a:lnTo>
                  <a:lnTo>
                    <a:pt x="9787" y="1262"/>
                  </a:lnTo>
                  <a:cubicBezTo>
                    <a:pt x="9817" y="1292"/>
                    <a:pt x="9862" y="1307"/>
                    <a:pt x="9907" y="1307"/>
                  </a:cubicBezTo>
                  <a:cubicBezTo>
                    <a:pt x="9951" y="1307"/>
                    <a:pt x="9996" y="1292"/>
                    <a:pt x="10026" y="1262"/>
                  </a:cubicBezTo>
                  <a:cubicBezTo>
                    <a:pt x="10085" y="1203"/>
                    <a:pt x="10085" y="1083"/>
                    <a:pt x="10026" y="1024"/>
                  </a:cubicBezTo>
                  <a:lnTo>
                    <a:pt x="9323" y="333"/>
                  </a:lnTo>
                  <a:cubicBezTo>
                    <a:pt x="9287" y="298"/>
                    <a:pt x="9252" y="286"/>
                    <a:pt x="9204" y="286"/>
                  </a:cubicBezTo>
                  <a:cubicBezTo>
                    <a:pt x="9156" y="286"/>
                    <a:pt x="9109" y="298"/>
                    <a:pt x="9085" y="333"/>
                  </a:cubicBezTo>
                  <a:lnTo>
                    <a:pt x="7954" y="1464"/>
                  </a:lnTo>
                  <a:cubicBezTo>
                    <a:pt x="7894" y="1524"/>
                    <a:pt x="7894" y="1607"/>
                    <a:pt x="7942" y="1667"/>
                  </a:cubicBezTo>
                  <a:lnTo>
                    <a:pt x="7382" y="2215"/>
                  </a:lnTo>
                  <a:cubicBezTo>
                    <a:pt x="7359" y="2250"/>
                    <a:pt x="7347" y="2298"/>
                    <a:pt x="7347" y="2334"/>
                  </a:cubicBezTo>
                  <a:cubicBezTo>
                    <a:pt x="7347" y="2381"/>
                    <a:pt x="7359" y="2429"/>
                    <a:pt x="7382" y="2453"/>
                  </a:cubicBezTo>
                  <a:lnTo>
                    <a:pt x="7240" y="2607"/>
                  </a:lnTo>
                  <a:cubicBezTo>
                    <a:pt x="7168" y="2679"/>
                    <a:pt x="7073" y="2738"/>
                    <a:pt x="6966" y="2786"/>
                  </a:cubicBezTo>
                  <a:cubicBezTo>
                    <a:pt x="6966" y="2738"/>
                    <a:pt x="6954" y="2691"/>
                    <a:pt x="6942" y="2655"/>
                  </a:cubicBezTo>
                  <a:cubicBezTo>
                    <a:pt x="6942" y="2631"/>
                    <a:pt x="6930" y="2619"/>
                    <a:pt x="6930" y="2607"/>
                  </a:cubicBezTo>
                  <a:cubicBezTo>
                    <a:pt x="6849" y="2476"/>
                    <a:pt x="6734" y="2344"/>
                    <a:pt x="6599" y="2344"/>
                  </a:cubicBezTo>
                  <a:cubicBezTo>
                    <a:pt x="6575" y="2344"/>
                    <a:pt x="6550" y="2349"/>
                    <a:pt x="6525" y="2357"/>
                  </a:cubicBezTo>
                  <a:cubicBezTo>
                    <a:pt x="6275" y="2441"/>
                    <a:pt x="5644" y="2500"/>
                    <a:pt x="4799" y="2548"/>
                  </a:cubicBezTo>
                  <a:cubicBezTo>
                    <a:pt x="4785" y="2549"/>
                    <a:pt x="4770" y="2549"/>
                    <a:pt x="4756" y="2549"/>
                  </a:cubicBezTo>
                  <a:cubicBezTo>
                    <a:pt x="4547" y="2549"/>
                    <a:pt x="4360" y="2467"/>
                    <a:pt x="4215" y="2322"/>
                  </a:cubicBezTo>
                  <a:lnTo>
                    <a:pt x="4072" y="2179"/>
                  </a:lnTo>
                  <a:cubicBezTo>
                    <a:pt x="4132" y="2119"/>
                    <a:pt x="4132" y="2000"/>
                    <a:pt x="4072" y="1941"/>
                  </a:cubicBezTo>
                  <a:lnTo>
                    <a:pt x="3513" y="1381"/>
                  </a:lnTo>
                  <a:cubicBezTo>
                    <a:pt x="3561" y="1322"/>
                    <a:pt x="3561" y="1238"/>
                    <a:pt x="3501" y="1179"/>
                  </a:cubicBezTo>
                  <a:lnTo>
                    <a:pt x="2370" y="48"/>
                  </a:lnTo>
                  <a:cubicBezTo>
                    <a:pt x="2346" y="12"/>
                    <a:pt x="2298" y="0"/>
                    <a:pt x="2251"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1852;p61">
              <a:extLst>
                <a:ext uri="{FF2B5EF4-FFF2-40B4-BE49-F238E27FC236}">
                  <a16:creationId xmlns:a16="http://schemas.microsoft.com/office/drawing/2014/main" id="{9C132E81-2417-D4BB-9E4B-5B41534F2EB9}"/>
                </a:ext>
              </a:extLst>
            </p:cNvPr>
            <p:cNvSpPr/>
            <p:nvPr/>
          </p:nvSpPr>
          <p:spPr>
            <a:xfrm>
              <a:off x="1399296" y="2419377"/>
              <a:ext cx="172054" cy="104924"/>
            </a:xfrm>
            <a:custGeom>
              <a:avLst/>
              <a:gdLst/>
              <a:ahLst/>
              <a:cxnLst/>
              <a:rect l="l" t="t" r="r" b="b"/>
              <a:pathLst>
                <a:path w="5431" h="3312" extrusionOk="0">
                  <a:moveTo>
                    <a:pt x="1561" y="323"/>
                  </a:moveTo>
                  <a:cubicBezTo>
                    <a:pt x="1787" y="323"/>
                    <a:pt x="2013" y="395"/>
                    <a:pt x="2215" y="514"/>
                  </a:cubicBezTo>
                  <a:cubicBezTo>
                    <a:pt x="2751" y="883"/>
                    <a:pt x="2894" y="1609"/>
                    <a:pt x="2537" y="2157"/>
                  </a:cubicBezTo>
                  <a:cubicBezTo>
                    <a:pt x="2313" y="2493"/>
                    <a:pt x="1942" y="2675"/>
                    <a:pt x="1558" y="2675"/>
                  </a:cubicBezTo>
                  <a:cubicBezTo>
                    <a:pt x="1452" y="2675"/>
                    <a:pt x="1345" y="2662"/>
                    <a:pt x="1239" y="2633"/>
                  </a:cubicBezTo>
                  <a:cubicBezTo>
                    <a:pt x="1218" y="2623"/>
                    <a:pt x="1201" y="2617"/>
                    <a:pt x="1185" y="2617"/>
                  </a:cubicBezTo>
                  <a:cubicBezTo>
                    <a:pt x="1165" y="2617"/>
                    <a:pt x="1146" y="2625"/>
                    <a:pt x="1120" y="2645"/>
                  </a:cubicBezTo>
                  <a:lnTo>
                    <a:pt x="656" y="2871"/>
                  </a:lnTo>
                  <a:lnTo>
                    <a:pt x="656" y="2871"/>
                  </a:lnTo>
                  <a:lnTo>
                    <a:pt x="679" y="2347"/>
                  </a:lnTo>
                  <a:cubicBezTo>
                    <a:pt x="679" y="2300"/>
                    <a:pt x="668" y="2276"/>
                    <a:pt x="656" y="2228"/>
                  </a:cubicBezTo>
                  <a:cubicBezTo>
                    <a:pt x="346" y="1824"/>
                    <a:pt x="310" y="1276"/>
                    <a:pt x="596" y="847"/>
                  </a:cubicBezTo>
                  <a:cubicBezTo>
                    <a:pt x="775" y="585"/>
                    <a:pt x="1025" y="407"/>
                    <a:pt x="1346" y="347"/>
                  </a:cubicBezTo>
                  <a:cubicBezTo>
                    <a:pt x="1418" y="335"/>
                    <a:pt x="1489" y="323"/>
                    <a:pt x="1561" y="323"/>
                  </a:cubicBezTo>
                  <a:close/>
                  <a:moveTo>
                    <a:pt x="3883" y="0"/>
                  </a:moveTo>
                  <a:cubicBezTo>
                    <a:pt x="3588" y="0"/>
                    <a:pt x="3291" y="87"/>
                    <a:pt x="3037" y="264"/>
                  </a:cubicBezTo>
                  <a:cubicBezTo>
                    <a:pt x="2942" y="323"/>
                    <a:pt x="2858" y="395"/>
                    <a:pt x="2787" y="478"/>
                  </a:cubicBezTo>
                  <a:lnTo>
                    <a:pt x="2739" y="526"/>
                  </a:lnTo>
                  <a:cubicBezTo>
                    <a:pt x="2644" y="419"/>
                    <a:pt x="2549" y="335"/>
                    <a:pt x="2442" y="264"/>
                  </a:cubicBezTo>
                  <a:cubicBezTo>
                    <a:pt x="2191" y="94"/>
                    <a:pt x="1906" y="11"/>
                    <a:pt x="1608" y="11"/>
                  </a:cubicBezTo>
                  <a:cubicBezTo>
                    <a:pt x="1510" y="11"/>
                    <a:pt x="1411" y="20"/>
                    <a:pt x="1311" y="38"/>
                  </a:cubicBezTo>
                  <a:cubicBezTo>
                    <a:pt x="906" y="109"/>
                    <a:pt x="584" y="347"/>
                    <a:pt x="358" y="681"/>
                  </a:cubicBezTo>
                  <a:cubicBezTo>
                    <a:pt x="1" y="1193"/>
                    <a:pt x="13" y="1883"/>
                    <a:pt x="382" y="2407"/>
                  </a:cubicBezTo>
                  <a:lnTo>
                    <a:pt x="358" y="3133"/>
                  </a:lnTo>
                  <a:cubicBezTo>
                    <a:pt x="358" y="3193"/>
                    <a:pt x="382" y="3252"/>
                    <a:pt x="429" y="3276"/>
                  </a:cubicBezTo>
                  <a:cubicBezTo>
                    <a:pt x="465" y="3300"/>
                    <a:pt x="489" y="3312"/>
                    <a:pt x="525" y="3312"/>
                  </a:cubicBezTo>
                  <a:cubicBezTo>
                    <a:pt x="549" y="3312"/>
                    <a:pt x="560" y="3312"/>
                    <a:pt x="596" y="3300"/>
                  </a:cubicBezTo>
                  <a:lnTo>
                    <a:pt x="1251" y="2979"/>
                  </a:lnTo>
                  <a:cubicBezTo>
                    <a:pt x="1369" y="3009"/>
                    <a:pt x="1489" y="3024"/>
                    <a:pt x="1608" y="3024"/>
                  </a:cubicBezTo>
                  <a:cubicBezTo>
                    <a:pt x="2040" y="3024"/>
                    <a:pt x="2459" y="2829"/>
                    <a:pt x="2739" y="2502"/>
                  </a:cubicBezTo>
                  <a:cubicBezTo>
                    <a:pt x="2751" y="2526"/>
                    <a:pt x="2751" y="2538"/>
                    <a:pt x="2763" y="2538"/>
                  </a:cubicBezTo>
                  <a:cubicBezTo>
                    <a:pt x="3049" y="2848"/>
                    <a:pt x="3466" y="3026"/>
                    <a:pt x="3882" y="3026"/>
                  </a:cubicBezTo>
                  <a:cubicBezTo>
                    <a:pt x="4001" y="3026"/>
                    <a:pt x="4120" y="3014"/>
                    <a:pt x="4228" y="2979"/>
                  </a:cubicBezTo>
                  <a:lnTo>
                    <a:pt x="4882" y="3300"/>
                  </a:lnTo>
                  <a:cubicBezTo>
                    <a:pt x="4906" y="3312"/>
                    <a:pt x="4930" y="3312"/>
                    <a:pt x="4954" y="3312"/>
                  </a:cubicBezTo>
                  <a:cubicBezTo>
                    <a:pt x="4990" y="3312"/>
                    <a:pt x="5013" y="3300"/>
                    <a:pt x="5049" y="3276"/>
                  </a:cubicBezTo>
                  <a:cubicBezTo>
                    <a:pt x="5085" y="3252"/>
                    <a:pt x="5121" y="3193"/>
                    <a:pt x="5121" y="3133"/>
                  </a:cubicBezTo>
                  <a:lnTo>
                    <a:pt x="5085" y="2407"/>
                  </a:lnTo>
                  <a:cubicBezTo>
                    <a:pt x="5359" y="1978"/>
                    <a:pt x="5430" y="1419"/>
                    <a:pt x="5251" y="943"/>
                  </a:cubicBezTo>
                  <a:cubicBezTo>
                    <a:pt x="5234" y="882"/>
                    <a:pt x="5173" y="840"/>
                    <a:pt x="5109" y="840"/>
                  </a:cubicBezTo>
                  <a:cubicBezTo>
                    <a:pt x="5085" y="840"/>
                    <a:pt x="5060" y="846"/>
                    <a:pt x="5037" y="859"/>
                  </a:cubicBezTo>
                  <a:cubicBezTo>
                    <a:pt x="4942" y="883"/>
                    <a:pt x="4894" y="990"/>
                    <a:pt x="4942" y="1074"/>
                  </a:cubicBezTo>
                  <a:cubicBezTo>
                    <a:pt x="5085" y="1466"/>
                    <a:pt x="5013" y="1895"/>
                    <a:pt x="4763" y="2228"/>
                  </a:cubicBezTo>
                  <a:cubicBezTo>
                    <a:pt x="4740" y="2252"/>
                    <a:pt x="4716" y="2300"/>
                    <a:pt x="4740" y="2347"/>
                  </a:cubicBezTo>
                  <a:lnTo>
                    <a:pt x="4763" y="2859"/>
                  </a:lnTo>
                  <a:lnTo>
                    <a:pt x="4299" y="2645"/>
                  </a:lnTo>
                  <a:cubicBezTo>
                    <a:pt x="4275" y="2621"/>
                    <a:pt x="4228" y="2621"/>
                    <a:pt x="4180" y="2621"/>
                  </a:cubicBezTo>
                  <a:cubicBezTo>
                    <a:pt x="4077" y="2651"/>
                    <a:pt x="3971" y="2665"/>
                    <a:pt x="3864" y="2665"/>
                  </a:cubicBezTo>
                  <a:cubicBezTo>
                    <a:pt x="3539" y="2665"/>
                    <a:pt x="3213" y="2533"/>
                    <a:pt x="2989" y="2300"/>
                  </a:cubicBezTo>
                  <a:cubicBezTo>
                    <a:pt x="2977" y="2288"/>
                    <a:pt x="2942" y="2252"/>
                    <a:pt x="2930" y="2228"/>
                  </a:cubicBezTo>
                  <a:cubicBezTo>
                    <a:pt x="2930" y="2205"/>
                    <a:pt x="2918" y="2205"/>
                    <a:pt x="2918" y="2193"/>
                  </a:cubicBezTo>
                  <a:cubicBezTo>
                    <a:pt x="3144" y="1752"/>
                    <a:pt x="3144" y="1240"/>
                    <a:pt x="2918" y="812"/>
                  </a:cubicBezTo>
                  <a:cubicBezTo>
                    <a:pt x="2918" y="800"/>
                    <a:pt x="2930" y="800"/>
                    <a:pt x="2930" y="776"/>
                  </a:cubicBezTo>
                  <a:cubicBezTo>
                    <a:pt x="2965" y="752"/>
                    <a:pt x="2977" y="716"/>
                    <a:pt x="3001" y="693"/>
                  </a:cubicBezTo>
                  <a:cubicBezTo>
                    <a:pt x="3061" y="633"/>
                    <a:pt x="3144" y="573"/>
                    <a:pt x="3216" y="526"/>
                  </a:cubicBezTo>
                  <a:cubicBezTo>
                    <a:pt x="3411" y="396"/>
                    <a:pt x="3639" y="332"/>
                    <a:pt x="3865" y="332"/>
                  </a:cubicBezTo>
                  <a:cubicBezTo>
                    <a:pt x="4134" y="332"/>
                    <a:pt x="4401" y="422"/>
                    <a:pt x="4609" y="597"/>
                  </a:cubicBezTo>
                  <a:cubicBezTo>
                    <a:pt x="4646" y="624"/>
                    <a:pt x="4686" y="636"/>
                    <a:pt x="4724" y="636"/>
                  </a:cubicBezTo>
                  <a:cubicBezTo>
                    <a:pt x="4770" y="636"/>
                    <a:pt x="4814" y="618"/>
                    <a:pt x="4847" y="585"/>
                  </a:cubicBezTo>
                  <a:cubicBezTo>
                    <a:pt x="4906" y="514"/>
                    <a:pt x="4894" y="407"/>
                    <a:pt x="4835" y="347"/>
                  </a:cubicBezTo>
                  <a:cubicBezTo>
                    <a:pt x="4566" y="117"/>
                    <a:pt x="4226" y="0"/>
                    <a:pt x="3883"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853;p61">
              <a:extLst>
                <a:ext uri="{FF2B5EF4-FFF2-40B4-BE49-F238E27FC236}">
                  <a16:creationId xmlns:a16="http://schemas.microsoft.com/office/drawing/2014/main" id="{EE8ED8CA-A6F3-9C2B-B69D-52D3DAE5931A}"/>
                </a:ext>
              </a:extLst>
            </p:cNvPr>
            <p:cNvSpPr/>
            <p:nvPr/>
          </p:nvSpPr>
          <p:spPr>
            <a:xfrm>
              <a:off x="1428346" y="2463191"/>
              <a:ext cx="10581" cy="11341"/>
            </a:xfrm>
            <a:custGeom>
              <a:avLst/>
              <a:gdLst/>
              <a:ahLst/>
              <a:cxnLst/>
              <a:rect l="l" t="t" r="r" b="b"/>
              <a:pathLst>
                <a:path w="334" h="358" extrusionOk="0">
                  <a:moveTo>
                    <a:pt x="167" y="0"/>
                  </a:moveTo>
                  <a:cubicBezTo>
                    <a:pt x="84" y="0"/>
                    <a:pt x="1" y="72"/>
                    <a:pt x="1" y="155"/>
                  </a:cubicBezTo>
                  <a:lnTo>
                    <a:pt x="1" y="191"/>
                  </a:lnTo>
                  <a:cubicBezTo>
                    <a:pt x="1" y="274"/>
                    <a:pt x="84" y="357"/>
                    <a:pt x="167" y="357"/>
                  </a:cubicBezTo>
                  <a:cubicBezTo>
                    <a:pt x="263" y="357"/>
                    <a:pt x="334" y="274"/>
                    <a:pt x="334" y="191"/>
                  </a:cubicBezTo>
                  <a:lnTo>
                    <a:pt x="334" y="155"/>
                  </a:lnTo>
                  <a:cubicBezTo>
                    <a:pt x="334" y="72"/>
                    <a:pt x="263" y="0"/>
                    <a:pt x="167"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854;p61">
              <a:extLst>
                <a:ext uri="{FF2B5EF4-FFF2-40B4-BE49-F238E27FC236}">
                  <a16:creationId xmlns:a16="http://schemas.microsoft.com/office/drawing/2014/main" id="{3374FA32-DC8D-252D-7534-84893CB831F4}"/>
                </a:ext>
              </a:extLst>
            </p:cNvPr>
            <p:cNvSpPr/>
            <p:nvPr/>
          </p:nvSpPr>
          <p:spPr>
            <a:xfrm>
              <a:off x="1443426" y="2463191"/>
              <a:ext cx="10613" cy="11341"/>
            </a:xfrm>
            <a:custGeom>
              <a:avLst/>
              <a:gdLst/>
              <a:ahLst/>
              <a:cxnLst/>
              <a:rect l="l" t="t" r="r" b="b"/>
              <a:pathLst>
                <a:path w="335" h="358" extrusionOk="0">
                  <a:moveTo>
                    <a:pt x="168" y="0"/>
                  </a:moveTo>
                  <a:cubicBezTo>
                    <a:pt x="84" y="0"/>
                    <a:pt x="1" y="72"/>
                    <a:pt x="1" y="155"/>
                  </a:cubicBezTo>
                  <a:lnTo>
                    <a:pt x="1" y="191"/>
                  </a:lnTo>
                  <a:cubicBezTo>
                    <a:pt x="1" y="274"/>
                    <a:pt x="84" y="357"/>
                    <a:pt x="168" y="357"/>
                  </a:cubicBezTo>
                  <a:cubicBezTo>
                    <a:pt x="263" y="357"/>
                    <a:pt x="334" y="274"/>
                    <a:pt x="334" y="191"/>
                  </a:cubicBezTo>
                  <a:lnTo>
                    <a:pt x="334" y="155"/>
                  </a:lnTo>
                  <a:cubicBezTo>
                    <a:pt x="334" y="72"/>
                    <a:pt x="263" y="0"/>
                    <a:pt x="168"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55;p61">
              <a:extLst>
                <a:ext uri="{FF2B5EF4-FFF2-40B4-BE49-F238E27FC236}">
                  <a16:creationId xmlns:a16="http://schemas.microsoft.com/office/drawing/2014/main" id="{C693F933-2FAD-D982-4D0A-EEECA7DFEA98}"/>
                </a:ext>
              </a:extLst>
            </p:cNvPr>
            <p:cNvSpPr/>
            <p:nvPr/>
          </p:nvSpPr>
          <p:spPr>
            <a:xfrm>
              <a:off x="1458537" y="2463191"/>
              <a:ext cx="10581" cy="11341"/>
            </a:xfrm>
            <a:custGeom>
              <a:avLst/>
              <a:gdLst/>
              <a:ahLst/>
              <a:cxnLst/>
              <a:rect l="l" t="t" r="r" b="b"/>
              <a:pathLst>
                <a:path w="334" h="358" extrusionOk="0">
                  <a:moveTo>
                    <a:pt x="167" y="0"/>
                  </a:moveTo>
                  <a:cubicBezTo>
                    <a:pt x="83" y="0"/>
                    <a:pt x="0" y="72"/>
                    <a:pt x="0" y="155"/>
                  </a:cubicBezTo>
                  <a:lnTo>
                    <a:pt x="0" y="191"/>
                  </a:lnTo>
                  <a:cubicBezTo>
                    <a:pt x="0" y="274"/>
                    <a:pt x="83" y="357"/>
                    <a:pt x="167" y="357"/>
                  </a:cubicBezTo>
                  <a:cubicBezTo>
                    <a:pt x="262" y="357"/>
                    <a:pt x="333" y="274"/>
                    <a:pt x="333" y="191"/>
                  </a:cubicBezTo>
                  <a:lnTo>
                    <a:pt x="333" y="155"/>
                  </a:lnTo>
                  <a:cubicBezTo>
                    <a:pt x="333" y="72"/>
                    <a:pt x="262" y="0"/>
                    <a:pt x="167"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56;p61">
              <a:extLst>
                <a:ext uri="{FF2B5EF4-FFF2-40B4-BE49-F238E27FC236}">
                  <a16:creationId xmlns:a16="http://schemas.microsoft.com/office/drawing/2014/main" id="{405B9754-E94D-8F97-4BE4-E9B1BF06767D}"/>
                </a:ext>
              </a:extLst>
            </p:cNvPr>
            <p:cNvSpPr/>
            <p:nvPr/>
          </p:nvSpPr>
          <p:spPr>
            <a:xfrm>
              <a:off x="1502287" y="2463191"/>
              <a:ext cx="10201" cy="11341"/>
            </a:xfrm>
            <a:custGeom>
              <a:avLst/>
              <a:gdLst/>
              <a:ahLst/>
              <a:cxnLst/>
              <a:rect l="l" t="t" r="r" b="b"/>
              <a:pathLst>
                <a:path w="322" h="358" extrusionOk="0">
                  <a:moveTo>
                    <a:pt x="155" y="0"/>
                  </a:moveTo>
                  <a:cubicBezTo>
                    <a:pt x="72" y="0"/>
                    <a:pt x="0" y="72"/>
                    <a:pt x="0" y="155"/>
                  </a:cubicBezTo>
                  <a:lnTo>
                    <a:pt x="0" y="191"/>
                  </a:lnTo>
                  <a:cubicBezTo>
                    <a:pt x="0" y="274"/>
                    <a:pt x="72" y="357"/>
                    <a:pt x="155" y="357"/>
                  </a:cubicBezTo>
                  <a:cubicBezTo>
                    <a:pt x="250" y="357"/>
                    <a:pt x="322" y="274"/>
                    <a:pt x="322" y="191"/>
                  </a:cubicBezTo>
                  <a:lnTo>
                    <a:pt x="322" y="155"/>
                  </a:lnTo>
                  <a:cubicBezTo>
                    <a:pt x="322" y="72"/>
                    <a:pt x="250" y="0"/>
                    <a:pt x="155"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57;p61">
              <a:extLst>
                <a:ext uri="{FF2B5EF4-FFF2-40B4-BE49-F238E27FC236}">
                  <a16:creationId xmlns:a16="http://schemas.microsoft.com/office/drawing/2014/main" id="{2DC07467-0402-82A1-8B70-081AC7722740}"/>
                </a:ext>
              </a:extLst>
            </p:cNvPr>
            <p:cNvSpPr/>
            <p:nvPr/>
          </p:nvSpPr>
          <p:spPr>
            <a:xfrm>
              <a:off x="1517367" y="2463191"/>
              <a:ext cx="10201" cy="11341"/>
            </a:xfrm>
            <a:custGeom>
              <a:avLst/>
              <a:gdLst/>
              <a:ahLst/>
              <a:cxnLst/>
              <a:rect l="l" t="t" r="r" b="b"/>
              <a:pathLst>
                <a:path w="322" h="358" extrusionOk="0">
                  <a:moveTo>
                    <a:pt x="155" y="0"/>
                  </a:moveTo>
                  <a:cubicBezTo>
                    <a:pt x="72" y="0"/>
                    <a:pt x="0" y="72"/>
                    <a:pt x="0" y="155"/>
                  </a:cubicBezTo>
                  <a:lnTo>
                    <a:pt x="0" y="191"/>
                  </a:lnTo>
                  <a:cubicBezTo>
                    <a:pt x="0" y="274"/>
                    <a:pt x="72" y="357"/>
                    <a:pt x="155" y="357"/>
                  </a:cubicBezTo>
                  <a:cubicBezTo>
                    <a:pt x="251" y="357"/>
                    <a:pt x="322" y="274"/>
                    <a:pt x="322" y="191"/>
                  </a:cubicBezTo>
                  <a:lnTo>
                    <a:pt x="322" y="155"/>
                  </a:lnTo>
                  <a:cubicBezTo>
                    <a:pt x="322" y="72"/>
                    <a:pt x="251" y="0"/>
                    <a:pt x="155"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858;p61">
              <a:extLst>
                <a:ext uri="{FF2B5EF4-FFF2-40B4-BE49-F238E27FC236}">
                  <a16:creationId xmlns:a16="http://schemas.microsoft.com/office/drawing/2014/main" id="{84C8B1EF-AFE8-AFFA-6C4B-3E791D8F2483}"/>
                </a:ext>
              </a:extLst>
            </p:cNvPr>
            <p:cNvSpPr/>
            <p:nvPr/>
          </p:nvSpPr>
          <p:spPr>
            <a:xfrm>
              <a:off x="1532067" y="2463191"/>
              <a:ext cx="10613" cy="11341"/>
            </a:xfrm>
            <a:custGeom>
              <a:avLst/>
              <a:gdLst/>
              <a:ahLst/>
              <a:cxnLst/>
              <a:rect l="l" t="t" r="r" b="b"/>
              <a:pathLst>
                <a:path w="335" h="358" extrusionOk="0">
                  <a:moveTo>
                    <a:pt x="168" y="0"/>
                  </a:moveTo>
                  <a:cubicBezTo>
                    <a:pt x="84" y="0"/>
                    <a:pt x="1" y="72"/>
                    <a:pt x="1" y="155"/>
                  </a:cubicBezTo>
                  <a:lnTo>
                    <a:pt x="1" y="191"/>
                  </a:lnTo>
                  <a:cubicBezTo>
                    <a:pt x="1" y="274"/>
                    <a:pt x="84" y="357"/>
                    <a:pt x="168" y="357"/>
                  </a:cubicBezTo>
                  <a:cubicBezTo>
                    <a:pt x="263" y="357"/>
                    <a:pt x="334" y="274"/>
                    <a:pt x="334" y="191"/>
                  </a:cubicBezTo>
                  <a:lnTo>
                    <a:pt x="334" y="155"/>
                  </a:lnTo>
                  <a:cubicBezTo>
                    <a:pt x="334" y="72"/>
                    <a:pt x="263" y="0"/>
                    <a:pt x="168" y="0"/>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E038E893-FC39-3C00-00A6-EF271B28A385}"/>
              </a:ext>
            </a:extLst>
          </p:cNvPr>
          <p:cNvSpPr txBox="1"/>
          <p:nvPr/>
        </p:nvSpPr>
        <p:spPr>
          <a:xfrm>
            <a:off x="601701" y="1549969"/>
            <a:ext cx="4554449" cy="2308324"/>
          </a:xfrm>
          <a:prstGeom prst="rect">
            <a:avLst/>
          </a:prstGeom>
          <a:noFill/>
        </p:spPr>
        <p:txBody>
          <a:bodyPr wrap="square" rtlCol="0">
            <a:spAutoFit/>
          </a:bodyPr>
          <a:lstStyle/>
          <a:p>
            <a:pPr algn="just"/>
            <a:r>
              <a:rPr lang="en-US" sz="1200" dirty="0">
                <a:solidFill>
                  <a:schemeClr val="bg1"/>
                </a:solidFill>
                <a:latin typeface="Maven Pro" panose="020B0604020202020204" charset="0"/>
              </a:rPr>
              <a:t>- This project focuses on the development of a real-time Arabic sign language recognition system using Python. With the increasing prevalence of technology in our daily lives, it's essential to ensure that communication accessibility is extended to all individuals, including those who rely on sign language as their primary means of communication.</a:t>
            </a:r>
          </a:p>
          <a:p>
            <a:pPr marL="171450" indent="-171450" algn="just">
              <a:buFontTx/>
              <a:buChar char="-"/>
            </a:pPr>
            <a:endParaRPr lang="en-US" sz="1200" dirty="0">
              <a:solidFill>
                <a:schemeClr val="bg1"/>
              </a:solidFill>
              <a:latin typeface="Maven Pro" panose="020B0604020202020204" charset="0"/>
            </a:endParaRPr>
          </a:p>
          <a:p>
            <a:pPr algn="just"/>
            <a:r>
              <a:rPr lang="en-US" sz="1200" dirty="0">
                <a:solidFill>
                  <a:schemeClr val="bg1"/>
                </a:solidFill>
                <a:latin typeface="Maven Pro" panose="020B0604020202020204" charset="0"/>
              </a:rPr>
              <a:t>- By leveraging computer vision techniques and machine learning algorithms, our system aims to bridge the communication gap for the deaf and hard of hearing community by providing an intuitive and efficient tool for sign language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a:t>
            </a:r>
            <a:endParaRPr dirty="0"/>
          </a:p>
        </p:txBody>
      </p:sp>
      <p:sp>
        <p:nvSpPr>
          <p:cNvPr id="715" name="Google Shape;715;p34"/>
          <p:cNvSpPr txBox="1"/>
          <p:nvPr/>
        </p:nvSpPr>
        <p:spPr>
          <a:xfrm>
            <a:off x="605166" y="1098254"/>
            <a:ext cx="341652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lt1"/>
                </a:solidFill>
                <a:latin typeface="Share Tech"/>
                <a:ea typeface="Share Tech"/>
                <a:cs typeface="Share Tech"/>
                <a:sym typeface="Share Tech"/>
              </a:rPr>
              <a:t>IMPORTANCE OF SIGN LANGUAGE</a:t>
            </a:r>
            <a:endParaRPr sz="2000" dirty="0">
              <a:solidFill>
                <a:schemeClr val="lt1"/>
              </a:solidFill>
              <a:latin typeface="Share Tech"/>
              <a:ea typeface="Share Tech"/>
              <a:cs typeface="Share Tech"/>
              <a:sym typeface="Share Tech"/>
            </a:endParaRPr>
          </a:p>
        </p:txBody>
      </p:sp>
      <p:sp>
        <p:nvSpPr>
          <p:cNvPr id="716" name="Google Shape;716;p34"/>
          <p:cNvSpPr txBox="1"/>
          <p:nvPr/>
        </p:nvSpPr>
        <p:spPr>
          <a:xfrm>
            <a:off x="4381852" y="1394705"/>
            <a:ext cx="4838593" cy="3543805"/>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US" sz="1600" dirty="0">
                <a:solidFill>
                  <a:schemeClr val="lt1"/>
                </a:solidFill>
                <a:latin typeface="Share Tech"/>
                <a:ea typeface="Share Tech"/>
                <a:cs typeface="Share Tech"/>
                <a:sym typeface="Share Tech"/>
              </a:rPr>
              <a:t>- Sign language serves as the primary mode of communication for millions of deaf and hard of hearing individuals worldwide. </a:t>
            </a:r>
          </a:p>
          <a:p>
            <a:pPr lvl="0" rtl="0">
              <a:spcBef>
                <a:spcPts val="0"/>
              </a:spcBef>
              <a:spcAft>
                <a:spcPts val="0"/>
              </a:spcAft>
            </a:pPr>
            <a:endParaRPr lang="en-US" sz="1600" dirty="0">
              <a:solidFill>
                <a:schemeClr val="lt1"/>
              </a:solidFill>
              <a:latin typeface="Share Tech"/>
              <a:ea typeface="Share Tech"/>
              <a:cs typeface="Share Tech"/>
              <a:sym typeface="Share Tech"/>
            </a:endParaRPr>
          </a:p>
          <a:p>
            <a:pPr lvl="0" rtl="0">
              <a:spcBef>
                <a:spcPts val="0"/>
              </a:spcBef>
              <a:spcAft>
                <a:spcPts val="0"/>
              </a:spcAft>
            </a:pPr>
            <a:r>
              <a:rPr lang="en-US" sz="1600" dirty="0">
                <a:solidFill>
                  <a:schemeClr val="lt1"/>
                </a:solidFill>
                <a:latin typeface="Share Tech"/>
                <a:ea typeface="Share Tech"/>
                <a:cs typeface="Share Tech"/>
                <a:sym typeface="Share Tech"/>
              </a:rPr>
              <a:t>- However, the lack of widespread understanding of sign language poses significant challenges to effective communication and social integration for this community.</a:t>
            </a:r>
          </a:p>
          <a:p>
            <a:pPr lvl="0" rtl="0">
              <a:spcBef>
                <a:spcPts val="0"/>
              </a:spcBef>
              <a:spcAft>
                <a:spcPts val="0"/>
              </a:spcAft>
            </a:pPr>
            <a:endParaRPr lang="en-US" sz="1600" dirty="0">
              <a:solidFill>
                <a:schemeClr val="lt1"/>
              </a:solidFill>
              <a:latin typeface="Share Tech"/>
              <a:ea typeface="Share Tech"/>
              <a:cs typeface="Share Tech"/>
              <a:sym typeface="Share Tech"/>
            </a:endParaRPr>
          </a:p>
          <a:p>
            <a:pPr lvl="0" rtl="0">
              <a:spcBef>
                <a:spcPts val="0"/>
              </a:spcBef>
              <a:spcAft>
                <a:spcPts val="0"/>
              </a:spcAft>
            </a:pPr>
            <a:r>
              <a:rPr lang="en-US" sz="1600" dirty="0">
                <a:solidFill>
                  <a:schemeClr val="lt1"/>
                </a:solidFill>
                <a:latin typeface="Share Tech"/>
                <a:ea typeface="Share Tech"/>
                <a:cs typeface="Share Tech"/>
                <a:sym typeface="Share Tech"/>
              </a:rPr>
              <a:t>-  Recognizing and interpreting sign language in real-time can greatly enhance accessibility and inclusivity, enabling seamless communication between deaf individuals and the broader community</a:t>
            </a:r>
            <a:endParaRPr sz="1600" dirty="0">
              <a:solidFill>
                <a:schemeClr val="lt1"/>
              </a:solidFill>
              <a:latin typeface="Share Tech"/>
              <a:ea typeface="Share Tech"/>
              <a:cs typeface="Share Tech"/>
              <a:sym typeface="Share Tech"/>
            </a:endParaRPr>
          </a:p>
        </p:txBody>
      </p:sp>
      <p:grpSp>
        <p:nvGrpSpPr>
          <p:cNvPr id="717" name="Google Shape;717;p34"/>
          <p:cNvGrpSpPr/>
          <p:nvPr/>
        </p:nvGrpSpPr>
        <p:grpSpPr>
          <a:xfrm>
            <a:off x="483868" y="1752443"/>
            <a:ext cx="3998392" cy="2213254"/>
            <a:chOff x="2654821" y="2311071"/>
            <a:chExt cx="2279715" cy="1262120"/>
          </a:xfrm>
        </p:grpSpPr>
        <p:grpSp>
          <p:nvGrpSpPr>
            <p:cNvPr id="718" name="Google Shape;718;p34"/>
            <p:cNvGrpSpPr/>
            <p:nvPr/>
          </p:nvGrpSpPr>
          <p:grpSpPr>
            <a:xfrm>
              <a:off x="4034269" y="2840745"/>
              <a:ext cx="40212" cy="36437"/>
              <a:chOff x="4293400" y="2574725"/>
              <a:chExt cx="84425" cy="80100"/>
            </a:xfrm>
          </p:grpSpPr>
          <p:sp>
            <p:nvSpPr>
              <p:cNvPr id="719" name="Google Shape;719;p34"/>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lt2"/>
              </a:solidFill>
              <a:ln>
                <a:noFill/>
              </a:ln>
            </p:spPr>
            <p:txBody>
              <a:bodyPr/>
              <a:lstStyle/>
              <a:p>
                <a:endParaRPr lang="en-US"/>
              </a:p>
            </p:txBody>
          </p:sp>
          <p:sp>
            <p:nvSpPr>
              <p:cNvPr id="720" name="Google Shape;720;p34"/>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4"/>
            <p:cNvGrpSpPr/>
            <p:nvPr/>
          </p:nvGrpSpPr>
          <p:grpSpPr>
            <a:xfrm>
              <a:off x="3894606" y="2334874"/>
              <a:ext cx="913198" cy="518984"/>
              <a:chOff x="4000175" y="1462675"/>
              <a:chExt cx="1917275" cy="1140875"/>
            </a:xfrm>
          </p:grpSpPr>
          <p:sp>
            <p:nvSpPr>
              <p:cNvPr id="722" name="Google Shape;722;p34"/>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lt2"/>
              </a:solidFill>
              <a:ln>
                <a:noFill/>
              </a:ln>
            </p:spPr>
            <p:txBody>
              <a:bodyPr/>
              <a:lstStyle/>
              <a:p>
                <a:endParaRPr lang="en-US"/>
              </a:p>
            </p:txBody>
          </p:sp>
          <p:grpSp>
            <p:nvGrpSpPr>
              <p:cNvPr id="723" name="Google Shape;723;p34"/>
              <p:cNvGrpSpPr/>
              <p:nvPr/>
            </p:nvGrpSpPr>
            <p:grpSpPr>
              <a:xfrm>
                <a:off x="4000175" y="1462675"/>
                <a:ext cx="1917275" cy="1140875"/>
                <a:chOff x="4000175" y="1462675"/>
                <a:chExt cx="1917275" cy="1140875"/>
              </a:xfrm>
            </p:grpSpPr>
            <p:sp>
              <p:nvSpPr>
                <p:cNvPr id="724" name="Google Shape;724;p34"/>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lt2"/>
                </a:solidFill>
                <a:ln>
                  <a:noFill/>
                </a:ln>
              </p:spPr>
              <p:txBody>
                <a:bodyPr/>
                <a:lstStyle/>
                <a:p>
                  <a:endParaRPr lang="en-US"/>
                </a:p>
              </p:txBody>
            </p:sp>
            <p:sp>
              <p:nvSpPr>
                <p:cNvPr id="725" name="Google Shape;725;p34"/>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729" name="Google Shape;729;p34"/>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0" name="Google Shape;730;p34"/>
            <p:cNvGrpSpPr/>
            <p:nvPr/>
          </p:nvGrpSpPr>
          <p:grpSpPr>
            <a:xfrm>
              <a:off x="3875768" y="2846704"/>
              <a:ext cx="44796" cy="47366"/>
              <a:chOff x="3960625" y="2587825"/>
              <a:chExt cx="94050" cy="104125"/>
            </a:xfrm>
          </p:grpSpPr>
          <p:sp>
            <p:nvSpPr>
              <p:cNvPr id="731" name="Google Shape;731;p34"/>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lt2"/>
              </a:solidFill>
              <a:ln>
                <a:noFill/>
              </a:ln>
            </p:spPr>
            <p:txBody>
              <a:bodyPr/>
              <a:lstStyle/>
              <a:p>
                <a:endParaRPr lang="en-US"/>
              </a:p>
            </p:txBody>
          </p:sp>
          <p:sp>
            <p:nvSpPr>
              <p:cNvPr id="732" name="Google Shape;732;p34"/>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4"/>
            <p:cNvGrpSpPr/>
            <p:nvPr/>
          </p:nvGrpSpPr>
          <p:grpSpPr>
            <a:xfrm>
              <a:off x="3782759" y="2807162"/>
              <a:ext cx="82686" cy="85487"/>
              <a:chOff x="3765350" y="2500900"/>
              <a:chExt cx="173600" cy="187925"/>
            </a:xfrm>
          </p:grpSpPr>
          <p:sp>
            <p:nvSpPr>
              <p:cNvPr id="734" name="Google Shape;734;p34"/>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lt2"/>
              </a:solidFill>
              <a:ln>
                <a:noFill/>
              </a:ln>
            </p:spPr>
            <p:txBody>
              <a:bodyPr/>
              <a:lstStyle/>
              <a:p>
                <a:endParaRPr lang="en-US"/>
              </a:p>
            </p:txBody>
          </p:sp>
          <p:sp>
            <p:nvSpPr>
              <p:cNvPr id="735" name="Google Shape;735;p34"/>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4"/>
            <p:cNvGrpSpPr/>
            <p:nvPr/>
          </p:nvGrpSpPr>
          <p:grpSpPr>
            <a:xfrm>
              <a:off x="3775674" y="2798496"/>
              <a:ext cx="40545" cy="23564"/>
              <a:chOff x="3750475" y="2481850"/>
              <a:chExt cx="85125" cy="51800"/>
            </a:xfrm>
          </p:grpSpPr>
          <p:sp>
            <p:nvSpPr>
              <p:cNvPr id="741" name="Google Shape;741;p34"/>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lt2"/>
              </a:solidFill>
              <a:ln>
                <a:noFill/>
              </a:ln>
            </p:spPr>
            <p:txBody>
              <a:bodyPr/>
              <a:lstStyle/>
              <a:p>
                <a:endParaRPr lang="en-US"/>
              </a:p>
            </p:txBody>
          </p:sp>
        </p:grpSp>
        <p:grpSp>
          <p:nvGrpSpPr>
            <p:cNvPr id="743" name="Google Shape;743;p34"/>
            <p:cNvGrpSpPr/>
            <p:nvPr/>
          </p:nvGrpSpPr>
          <p:grpSpPr>
            <a:xfrm>
              <a:off x="3716946" y="2776024"/>
              <a:ext cx="81971" cy="76912"/>
              <a:chOff x="3627175" y="2432450"/>
              <a:chExt cx="172100" cy="169075"/>
            </a:xfrm>
          </p:grpSpPr>
          <p:sp>
            <p:nvSpPr>
              <p:cNvPr id="744" name="Google Shape;744;p34"/>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lt2"/>
              </a:solidFill>
              <a:ln>
                <a:noFill/>
              </a:ln>
            </p:spPr>
            <p:txBody>
              <a:bodyPr/>
              <a:lstStyle/>
              <a:p>
                <a:endParaRPr lang="en-US"/>
              </a:p>
            </p:txBody>
          </p:sp>
          <p:sp>
            <p:nvSpPr>
              <p:cNvPr id="746" name="Google Shape;746;p34"/>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lt2"/>
              </a:solidFill>
              <a:ln>
                <a:noFill/>
              </a:ln>
            </p:spPr>
            <p:txBody>
              <a:bodyPr/>
              <a:lstStyle/>
              <a:p>
                <a:endParaRPr lang="en-US"/>
              </a:p>
            </p:txBody>
          </p:sp>
        </p:grpSp>
        <p:grpSp>
          <p:nvGrpSpPr>
            <p:cNvPr id="747" name="Google Shape;747;p34"/>
            <p:cNvGrpSpPr/>
            <p:nvPr/>
          </p:nvGrpSpPr>
          <p:grpSpPr>
            <a:xfrm>
              <a:off x="3685682" y="2845624"/>
              <a:ext cx="29311" cy="45055"/>
              <a:chOff x="3561536" y="2585450"/>
              <a:chExt cx="61539" cy="99045"/>
            </a:xfrm>
          </p:grpSpPr>
          <p:sp>
            <p:nvSpPr>
              <p:cNvPr id="748" name="Google Shape;748;p34"/>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lt2"/>
              </a:solidFill>
              <a:ln>
                <a:noFill/>
              </a:ln>
            </p:spPr>
            <p:txBody>
              <a:bodyPr/>
              <a:lstStyle/>
              <a:p>
                <a:endParaRPr lang="en-US"/>
              </a:p>
            </p:txBody>
          </p:sp>
        </p:grpSp>
        <p:grpSp>
          <p:nvGrpSpPr>
            <p:cNvPr id="750" name="Google Shape;750;p34"/>
            <p:cNvGrpSpPr/>
            <p:nvPr/>
          </p:nvGrpSpPr>
          <p:grpSpPr>
            <a:xfrm>
              <a:off x="3849905" y="2572252"/>
              <a:ext cx="74339" cy="119559"/>
              <a:chOff x="3906325" y="1984500"/>
              <a:chExt cx="156075" cy="262825"/>
            </a:xfrm>
          </p:grpSpPr>
          <p:sp>
            <p:nvSpPr>
              <p:cNvPr id="751" name="Google Shape;751;p34"/>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lt2"/>
              </a:solidFill>
              <a:ln>
                <a:noFill/>
              </a:ln>
            </p:spPr>
            <p:txBody>
              <a:bodyPr/>
              <a:lstStyle/>
              <a:p>
                <a:endParaRPr lang="en-US"/>
              </a:p>
            </p:txBody>
          </p:sp>
          <p:sp>
            <p:nvSpPr>
              <p:cNvPr id="752" name="Google Shape;752;p34"/>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4"/>
            <p:cNvGrpSpPr/>
            <p:nvPr/>
          </p:nvGrpSpPr>
          <p:grpSpPr>
            <a:xfrm>
              <a:off x="2654821" y="2414345"/>
              <a:ext cx="667570" cy="558731"/>
              <a:chOff x="1397225" y="1637375"/>
              <a:chExt cx="1401575" cy="1228250"/>
            </a:xfrm>
          </p:grpSpPr>
          <p:sp>
            <p:nvSpPr>
              <p:cNvPr id="754" name="Google Shape;754;p34"/>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lt2"/>
              </a:solidFill>
              <a:ln>
                <a:noFill/>
              </a:ln>
            </p:spPr>
            <p:txBody>
              <a:bodyPr/>
              <a:lstStyle/>
              <a:p>
                <a:endParaRPr lang="en-US"/>
              </a:p>
            </p:txBody>
          </p:sp>
          <p:grpSp>
            <p:nvGrpSpPr>
              <p:cNvPr id="755" name="Google Shape;755;p34"/>
              <p:cNvGrpSpPr/>
              <p:nvPr/>
            </p:nvGrpSpPr>
            <p:grpSpPr>
              <a:xfrm>
                <a:off x="1397225" y="1637375"/>
                <a:ext cx="1398775" cy="1228250"/>
                <a:chOff x="1397225" y="1637375"/>
                <a:chExt cx="1398775" cy="1228250"/>
              </a:xfrm>
            </p:grpSpPr>
            <p:sp>
              <p:nvSpPr>
                <p:cNvPr id="756" name="Google Shape;756;p34"/>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8" name="Google Shape;758;p34"/>
            <p:cNvGrpSpPr/>
            <p:nvPr/>
          </p:nvGrpSpPr>
          <p:grpSpPr>
            <a:xfrm>
              <a:off x="3230417" y="3103734"/>
              <a:ext cx="282982" cy="280332"/>
              <a:chOff x="2605700" y="3152850"/>
              <a:chExt cx="594125" cy="616250"/>
            </a:xfrm>
          </p:grpSpPr>
          <p:sp>
            <p:nvSpPr>
              <p:cNvPr id="759" name="Google Shape;759;p34"/>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lt2"/>
              </a:solidFill>
              <a:ln>
                <a:noFill/>
              </a:ln>
            </p:spPr>
            <p:txBody>
              <a:bodyPr/>
              <a:lstStyle/>
              <a:p>
                <a:endParaRPr lang="en-US"/>
              </a:p>
            </p:txBody>
          </p:sp>
          <p:sp>
            <p:nvSpPr>
              <p:cNvPr id="760" name="Google Shape;760;p34"/>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761" name="Google Shape;761;p34"/>
            <p:cNvGrpSpPr/>
            <p:nvPr/>
          </p:nvGrpSpPr>
          <p:grpSpPr>
            <a:xfrm>
              <a:off x="3265985" y="3226989"/>
              <a:ext cx="87151" cy="346202"/>
              <a:chOff x="2680375" y="3423800"/>
              <a:chExt cx="182975" cy="761050"/>
            </a:xfrm>
          </p:grpSpPr>
          <p:sp>
            <p:nvSpPr>
              <p:cNvPr id="762" name="Google Shape;762;p34"/>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lt2"/>
              </a:solidFill>
              <a:ln>
                <a:noFill/>
              </a:ln>
            </p:spPr>
            <p:txBody>
              <a:bodyPr/>
              <a:lstStyle/>
              <a:p>
                <a:endParaRPr lang="en-US"/>
              </a:p>
            </p:txBody>
          </p:sp>
          <p:sp>
            <p:nvSpPr>
              <p:cNvPr id="763" name="Google Shape;763;p34"/>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4"/>
            <p:cNvGrpSpPr/>
            <p:nvPr/>
          </p:nvGrpSpPr>
          <p:grpSpPr>
            <a:xfrm>
              <a:off x="3855466" y="3289811"/>
              <a:ext cx="112514" cy="94210"/>
              <a:chOff x="3918000" y="3561900"/>
              <a:chExt cx="236225" cy="207100"/>
            </a:xfrm>
          </p:grpSpPr>
          <p:sp>
            <p:nvSpPr>
              <p:cNvPr id="765" name="Google Shape;765;p34"/>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lt2"/>
              </a:solidFill>
              <a:ln>
                <a:noFill/>
              </a:ln>
            </p:spPr>
            <p:txBody>
              <a:bodyPr/>
              <a:lstStyle/>
              <a:p>
                <a:endParaRPr lang="en-US"/>
              </a:p>
            </p:txBody>
          </p:sp>
          <p:sp>
            <p:nvSpPr>
              <p:cNvPr id="766" name="Google Shape;766;p34"/>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34"/>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770" name="Google Shape;770;p34"/>
            <p:cNvGrpSpPr/>
            <p:nvPr/>
          </p:nvGrpSpPr>
          <p:grpSpPr>
            <a:xfrm>
              <a:off x="2905224" y="2311071"/>
              <a:ext cx="596721" cy="528992"/>
              <a:chOff x="1922950" y="1410350"/>
              <a:chExt cx="1252825" cy="1162875"/>
            </a:xfrm>
          </p:grpSpPr>
          <p:sp>
            <p:nvSpPr>
              <p:cNvPr id="771" name="Google Shape;771;p34"/>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787" name="Google Shape;787;p34"/>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807" name="Google Shape;807;p34"/>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808" name="Google Shape;808;p34"/>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34"/>
            <p:cNvGrpSpPr/>
            <p:nvPr/>
          </p:nvGrpSpPr>
          <p:grpSpPr>
            <a:xfrm>
              <a:off x="3280929" y="3294542"/>
              <a:ext cx="109894" cy="272224"/>
              <a:chOff x="2711750" y="3572300"/>
              <a:chExt cx="230725" cy="598425"/>
            </a:xfrm>
          </p:grpSpPr>
          <p:sp>
            <p:nvSpPr>
              <p:cNvPr id="810" name="Google Shape;810;p34"/>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34"/>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34"/>
            <p:cNvGrpSpPr/>
            <p:nvPr/>
          </p:nvGrpSpPr>
          <p:grpSpPr>
            <a:xfrm>
              <a:off x="3790439" y="2408636"/>
              <a:ext cx="73017" cy="75684"/>
              <a:chOff x="3781475" y="1624825"/>
              <a:chExt cx="153300" cy="166375"/>
            </a:xfrm>
          </p:grpSpPr>
          <p:sp>
            <p:nvSpPr>
              <p:cNvPr id="814" name="Google Shape;814;p34"/>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34"/>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34"/>
            <p:cNvGrpSpPr/>
            <p:nvPr/>
          </p:nvGrpSpPr>
          <p:grpSpPr>
            <a:xfrm>
              <a:off x="4403342" y="3107749"/>
              <a:ext cx="316680" cy="101374"/>
              <a:chOff x="5068275" y="3161675"/>
              <a:chExt cx="664875" cy="222850"/>
            </a:xfrm>
          </p:grpSpPr>
          <p:sp>
            <p:nvSpPr>
              <p:cNvPr id="826" name="Google Shape;826;p34"/>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34"/>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9" name="Google Shape;859;p34"/>
            <p:cNvGrpSpPr/>
            <p:nvPr/>
          </p:nvGrpSpPr>
          <p:grpSpPr>
            <a:xfrm>
              <a:off x="3697513" y="2707266"/>
              <a:ext cx="59549" cy="79733"/>
              <a:chOff x="3586375" y="2281300"/>
              <a:chExt cx="125025" cy="175275"/>
            </a:xfrm>
          </p:grpSpPr>
          <p:sp>
            <p:nvSpPr>
              <p:cNvPr id="860" name="Google Shape;860;p34"/>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34"/>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34"/>
            <p:cNvGrpSpPr/>
            <p:nvPr/>
          </p:nvGrpSpPr>
          <p:grpSpPr>
            <a:xfrm>
              <a:off x="4513224" y="3221724"/>
              <a:ext cx="274563" cy="280321"/>
              <a:chOff x="5298975" y="3412225"/>
              <a:chExt cx="576450" cy="616225"/>
            </a:xfrm>
          </p:grpSpPr>
          <p:sp>
            <p:nvSpPr>
              <p:cNvPr id="864" name="Google Shape;864;p34"/>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865" name="Google Shape;865;p34"/>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34"/>
            <p:cNvGrpSpPr/>
            <p:nvPr/>
          </p:nvGrpSpPr>
          <p:grpSpPr>
            <a:xfrm>
              <a:off x="4824403" y="3421846"/>
              <a:ext cx="110132" cy="130647"/>
              <a:chOff x="5952300" y="3852150"/>
              <a:chExt cx="231225" cy="287200"/>
            </a:xfrm>
          </p:grpSpPr>
          <p:sp>
            <p:nvSpPr>
              <p:cNvPr id="867" name="Google Shape;867;p34"/>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34"/>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34"/>
            <p:cNvGrpSpPr/>
            <p:nvPr/>
          </p:nvGrpSpPr>
          <p:grpSpPr>
            <a:xfrm>
              <a:off x="4295710" y="3079670"/>
              <a:ext cx="14968" cy="27135"/>
              <a:chOff x="4842300" y="3099950"/>
              <a:chExt cx="31425" cy="59650"/>
            </a:xfrm>
          </p:grpSpPr>
          <p:sp>
            <p:nvSpPr>
              <p:cNvPr id="878" name="Google Shape;878;p34"/>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34"/>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34"/>
            <p:cNvGrpSpPr/>
            <p:nvPr/>
          </p:nvGrpSpPr>
          <p:grpSpPr>
            <a:xfrm>
              <a:off x="3831056" y="2816010"/>
              <a:ext cx="37378" cy="27612"/>
              <a:chOff x="3866750" y="2520350"/>
              <a:chExt cx="78475" cy="60700"/>
            </a:xfrm>
          </p:grpSpPr>
          <p:sp>
            <p:nvSpPr>
              <p:cNvPr id="891" name="Google Shape;891;p34"/>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34"/>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12" name="Google Shape;912;p34"/>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24" name="Google Shape;924;p34"/>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34"/>
            <p:cNvGrpSpPr/>
            <p:nvPr/>
          </p:nvGrpSpPr>
          <p:grpSpPr>
            <a:xfrm>
              <a:off x="3632736" y="3051591"/>
              <a:ext cx="63288" cy="45217"/>
              <a:chOff x="3450375" y="3038225"/>
              <a:chExt cx="132875" cy="99400"/>
            </a:xfrm>
          </p:grpSpPr>
          <p:sp>
            <p:nvSpPr>
              <p:cNvPr id="938" name="Google Shape;938;p34"/>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34"/>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949" name="Google Shape;949;p34"/>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959" name="Google Shape;959;p34"/>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65" name="Google Shape;965;p34"/>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lt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txBox="1">
            <a:spLocks noGrp="1"/>
          </p:cNvSpPr>
          <p:nvPr>
            <p:ph type="subTitle" idx="4294967295"/>
          </p:nvPr>
        </p:nvSpPr>
        <p:spPr>
          <a:xfrm>
            <a:off x="1386875" y="4141975"/>
            <a:ext cx="908700" cy="390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dirty="0"/>
              <a:t>Deaf</a:t>
            </a:r>
            <a:endParaRPr dirty="0"/>
          </a:p>
        </p:txBody>
      </p:sp>
      <p:sp>
        <p:nvSpPr>
          <p:cNvPr id="999" name="Google Shape;999;p34"/>
          <p:cNvSpPr txBox="1">
            <a:spLocks noGrp="1"/>
          </p:cNvSpPr>
          <p:nvPr>
            <p:ph type="subTitle" idx="4294967295"/>
          </p:nvPr>
        </p:nvSpPr>
        <p:spPr>
          <a:xfrm>
            <a:off x="3056955" y="4141975"/>
            <a:ext cx="1275743" cy="390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dirty="0"/>
              <a:t>Blindness</a:t>
            </a:r>
            <a:endParaRPr dirty="0"/>
          </a:p>
        </p:txBody>
      </p:sp>
      <p:sp>
        <p:nvSpPr>
          <p:cNvPr id="5" name="Google Shape;3618;p53">
            <a:extLst>
              <a:ext uri="{FF2B5EF4-FFF2-40B4-BE49-F238E27FC236}">
                <a16:creationId xmlns:a16="http://schemas.microsoft.com/office/drawing/2014/main" id="{654F3E23-A6B7-438B-742F-DC65A5EB7F06}"/>
              </a:ext>
            </a:extLst>
          </p:cNvPr>
          <p:cNvSpPr/>
          <p:nvPr/>
        </p:nvSpPr>
        <p:spPr>
          <a:xfrm flipH="1">
            <a:off x="2654799" y="2641126"/>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a:endCxn id="1234" idx="1"/>
          </p:cNvCxnSpPr>
          <p:nvPr/>
        </p:nvCxnSpPr>
        <p:spPr>
          <a:xfrm rot="16200000" flipV="1">
            <a:off x="1211945" y="2011117"/>
            <a:ext cx="2270264" cy="1226703"/>
          </a:xfrm>
          <a:prstGeom prst="bentConnector4">
            <a:avLst>
              <a:gd name="adj1" fmla="val 36066"/>
              <a:gd name="adj2" fmla="val 118635"/>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49"/>
            <a:ext cx="7008381" cy="12653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466</a:t>
            </a:r>
            <a:r>
              <a:rPr lang="en" dirty="0"/>
              <a:t>,000,000</a:t>
            </a:r>
            <a:endParaRPr dirty="0"/>
          </a:p>
        </p:txBody>
      </p:sp>
      <p:sp>
        <p:nvSpPr>
          <p:cNvPr id="1235" name="Google Shape;1235;p43"/>
          <p:cNvSpPr txBox="1">
            <a:spLocks noGrp="1"/>
          </p:cNvSpPr>
          <p:nvPr>
            <p:ph type="body" idx="1"/>
          </p:nvPr>
        </p:nvSpPr>
        <p:spPr>
          <a:xfrm>
            <a:off x="3208075" y="2086950"/>
            <a:ext cx="4535388" cy="71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people worldwide with disabling hearing loss, which is about 6.1% of the world's population.</a:t>
            </a:r>
          </a:p>
        </p:txBody>
      </p:sp>
      <p:cxnSp>
        <p:nvCxnSpPr>
          <p:cNvPr id="4" name="Google Shape;1233;p43">
            <a:extLst>
              <a:ext uri="{FF2B5EF4-FFF2-40B4-BE49-F238E27FC236}">
                <a16:creationId xmlns:a16="http://schemas.microsoft.com/office/drawing/2014/main" id="{04A81AA5-1798-75E9-5F1F-D31425DF6C6D}"/>
              </a:ext>
            </a:extLst>
          </p:cNvPr>
          <p:cNvCxnSpPr>
            <a:cxnSpLocks/>
          </p:cNvCxnSpPr>
          <p:nvPr/>
        </p:nvCxnSpPr>
        <p:spPr>
          <a:xfrm rot="5400000" flipH="1" flipV="1">
            <a:off x="6970331" y="2162357"/>
            <a:ext cx="2433734" cy="1109816"/>
          </a:xfrm>
          <a:prstGeom prst="bentConnector4">
            <a:avLst>
              <a:gd name="adj1" fmla="val 37002"/>
              <a:gd name="adj2" fmla="val 120598"/>
            </a:avLst>
          </a:prstGeom>
          <a:noFill/>
          <a:ln w="9525" cap="flat" cmpd="sng">
            <a:solidFill>
              <a:srgbClr val="FF9973"/>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343796" y="1867596"/>
            <a:ext cx="338700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BACKGROUND</a:t>
            </a:r>
            <a:endParaRPr dirty="0"/>
          </a:p>
        </p:txBody>
      </p:sp>
      <p:sp>
        <p:nvSpPr>
          <p:cNvPr id="689" name="Google Shape;689;p32"/>
          <p:cNvSpPr txBox="1">
            <a:spLocks noGrp="1"/>
          </p:cNvSpPr>
          <p:nvPr>
            <p:ph type="subTitle" idx="1"/>
          </p:nvPr>
        </p:nvSpPr>
        <p:spPr>
          <a:xfrm>
            <a:off x="2612237" y="2638127"/>
            <a:ext cx="3089094" cy="127487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100" dirty="0"/>
              <a:t>Brief Introduction To Arabic Alphabet Sign Language (</a:t>
            </a:r>
            <a:r>
              <a:rPr lang="en-US" sz="1100" dirty="0" err="1"/>
              <a:t>ArAsl</a:t>
            </a:r>
            <a:r>
              <a:rPr lang="en-US" sz="1100" dirty="0"/>
              <a:t>)</a:t>
            </a: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1113229" cy="104325"/>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3556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1026" name="Picture 2">
            <a:extLst>
              <a:ext uri="{FF2B5EF4-FFF2-40B4-BE49-F238E27FC236}">
                <a16:creationId xmlns:a16="http://schemas.microsoft.com/office/drawing/2014/main" id="{1133FD37-3B60-1EB5-B087-1DD9580E6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489" y="1410314"/>
            <a:ext cx="3357607" cy="29349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9ABEF0-7757-53A8-92A6-ABFE57855F34}"/>
              </a:ext>
            </a:extLst>
          </p:cNvPr>
          <p:cNvSpPr txBox="1"/>
          <p:nvPr/>
        </p:nvSpPr>
        <p:spPr>
          <a:xfrm>
            <a:off x="409268" y="512503"/>
            <a:ext cx="5950974" cy="492443"/>
          </a:xfrm>
          <a:prstGeom prst="rect">
            <a:avLst/>
          </a:prstGeom>
          <a:noFill/>
        </p:spPr>
        <p:txBody>
          <a:bodyPr wrap="square" rtlCol="0">
            <a:spAutoFit/>
          </a:bodyPr>
          <a:lstStyle/>
          <a:p>
            <a:r>
              <a:rPr lang="en-US" sz="2600" dirty="0" err="1">
                <a:solidFill>
                  <a:schemeClr val="bg1"/>
                </a:solidFill>
                <a:latin typeface="Share Tech" panose="020B0604020202020204" charset="0"/>
              </a:rPr>
              <a:t>ArAsl</a:t>
            </a:r>
            <a:r>
              <a:rPr lang="en-US" sz="2600" dirty="0">
                <a:solidFill>
                  <a:schemeClr val="bg1"/>
                </a:solidFill>
                <a:latin typeface="Share Tech" panose="020B0604020202020204" charset="0"/>
              </a:rPr>
              <a:t>: Arabic Alphabet Sign Language</a:t>
            </a:r>
          </a:p>
        </p:txBody>
      </p:sp>
      <p:sp>
        <p:nvSpPr>
          <p:cNvPr id="7" name="TextBox 6">
            <a:extLst>
              <a:ext uri="{FF2B5EF4-FFF2-40B4-BE49-F238E27FC236}">
                <a16:creationId xmlns:a16="http://schemas.microsoft.com/office/drawing/2014/main" id="{C8FB6B42-3C22-B03C-21C1-1B03E25A8A93}"/>
              </a:ext>
            </a:extLst>
          </p:cNvPr>
          <p:cNvSpPr txBox="1"/>
          <p:nvPr/>
        </p:nvSpPr>
        <p:spPr>
          <a:xfrm>
            <a:off x="364904" y="1462976"/>
            <a:ext cx="5029199" cy="3139321"/>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latin typeface="Maven Pro" panose="020B0604020202020204" charset="0"/>
              </a:rPr>
              <a:t>The ARASL dataset is designed to support research and development in the area of Arabic sign language recognition. </a:t>
            </a:r>
          </a:p>
          <a:p>
            <a:endParaRPr lang="en-US" dirty="0">
              <a:solidFill>
                <a:schemeClr val="bg1"/>
              </a:solidFill>
              <a:latin typeface="Maven Pro" panose="020B0604020202020204" charset="0"/>
            </a:endParaRPr>
          </a:p>
          <a:p>
            <a:pPr marL="285750" indent="-285750">
              <a:buFont typeface="Courier New" panose="02070309020205020404" pitchFamily="49" charset="0"/>
              <a:buChar char="o"/>
            </a:pPr>
            <a:r>
              <a:rPr lang="en-US" dirty="0">
                <a:solidFill>
                  <a:schemeClr val="bg1"/>
                </a:solidFill>
                <a:latin typeface="Maven Pro" panose="020B0604020202020204" charset="0"/>
              </a:rPr>
              <a:t>It provides a standardized collection of sign language gestures and expressions, enabling researchers and developers to train and evaluate machine learning models for sign language recognition tasks.</a:t>
            </a:r>
          </a:p>
          <a:p>
            <a:endParaRPr lang="en-US" dirty="0">
              <a:solidFill>
                <a:schemeClr val="bg1"/>
              </a:solidFill>
              <a:latin typeface="Maven Pro" panose="020B0604020202020204" charset="0"/>
            </a:endParaRPr>
          </a:p>
          <a:p>
            <a:pPr marL="285750" indent="-285750">
              <a:buFont typeface="Courier New" panose="02070309020205020404" pitchFamily="49" charset="0"/>
              <a:buChar char="o"/>
            </a:pPr>
            <a:r>
              <a:rPr lang="en-US" dirty="0">
                <a:solidFill>
                  <a:schemeClr val="bg1"/>
                </a:solidFill>
                <a:latin typeface="Maven Pro" panose="020B0604020202020204" charset="0"/>
              </a:rPr>
              <a:t>The ARASL dataset can be used in various applications related to Arabic sign language recognition, including the development of real-time sign language translation systems</a:t>
            </a:r>
          </a:p>
          <a:p>
            <a:endParaRPr lang="en-US" sz="1600" dirty="0">
              <a:solidFill>
                <a:schemeClr val="bg1"/>
              </a:solidFill>
              <a:latin typeface="Maven Pro" panose="020B0604020202020204" charset="0"/>
            </a:endParaRPr>
          </a:p>
        </p:txBody>
      </p:sp>
    </p:spTree>
    <p:extLst>
      <p:ext uri="{BB962C8B-B14F-4D97-AF65-F5344CB8AC3E}">
        <p14:creationId xmlns:p14="http://schemas.microsoft.com/office/powerpoint/2010/main" val="163340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514998" y="1828564"/>
            <a:ext cx="560144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PROJECT OVERVIEW</a:t>
            </a:r>
            <a:endParaRPr dirty="0"/>
          </a:p>
        </p:txBody>
      </p:sp>
      <p:sp>
        <p:nvSpPr>
          <p:cNvPr id="689" name="Google Shape;689;p32"/>
          <p:cNvSpPr txBox="1">
            <a:spLocks noGrp="1"/>
          </p:cNvSpPr>
          <p:nvPr>
            <p:ph type="subTitle" idx="1"/>
          </p:nvPr>
        </p:nvSpPr>
        <p:spPr>
          <a:xfrm>
            <a:off x="1786568" y="2564339"/>
            <a:ext cx="4142418" cy="127487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100" dirty="0"/>
              <a:t>Description of the real-time Arabic sign language recognition system</a:t>
            </a:r>
          </a:p>
          <a:p>
            <a:pPr marL="171450" lvl="0" indent="-171450" algn="l" rtl="0">
              <a:spcBef>
                <a:spcPts val="0"/>
              </a:spcBef>
              <a:spcAft>
                <a:spcPts val="0"/>
              </a:spcAft>
              <a:buFont typeface="Arial" panose="020B0604020202020204" pitchFamily="34" charset="0"/>
              <a:buChar char="•"/>
            </a:pPr>
            <a:r>
              <a:rPr lang="en-US" sz="1100" dirty="0"/>
              <a:t>Technologies used .</a:t>
            </a:r>
          </a:p>
          <a:p>
            <a:pPr marL="171450" lvl="0" indent="-171450" algn="l" rtl="0">
              <a:spcBef>
                <a:spcPts val="0"/>
              </a:spcBef>
              <a:spcAft>
                <a:spcPts val="0"/>
              </a:spcAft>
              <a:buFont typeface="Arial" panose="020B0604020202020204" pitchFamily="34" charset="0"/>
              <a:buChar char="•"/>
            </a:pPr>
            <a:r>
              <a:rPr lang="en-US" sz="1100" dirty="0"/>
              <a:t>Goals and objectives of the project</a:t>
            </a: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1390584"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92041135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1312</Words>
  <Application>Microsoft Office PowerPoint</Application>
  <PresentationFormat>On-screen Show (16:9)</PresentationFormat>
  <Paragraphs>159</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Courier New</vt:lpstr>
      <vt:lpstr>Advent Pro SemiBold</vt:lpstr>
      <vt:lpstr>Nunito Light</vt:lpstr>
      <vt:lpstr>Fira Sans Extra Condensed Medium</vt:lpstr>
      <vt:lpstr>Fira Sans Condensed Medium</vt:lpstr>
      <vt:lpstr>Maven Pro</vt:lpstr>
      <vt:lpstr>Arial</vt:lpstr>
      <vt:lpstr>Livvic Light</vt:lpstr>
      <vt:lpstr>Share Tech</vt:lpstr>
      <vt:lpstr>Data Science Consulting by Slidesgo</vt:lpstr>
      <vt:lpstr>Enhancing Communication For Deaf Individuals: A Sign Language Translation</vt:lpstr>
      <vt:lpstr>TABLE OF CONTENTS</vt:lpstr>
      <vt:lpstr>INTRODUCTION</vt:lpstr>
      <vt:lpstr>INTRODUCTION</vt:lpstr>
      <vt:lpstr>ANALYSIS</vt:lpstr>
      <vt:lpstr>466,000,000</vt:lpstr>
      <vt:lpstr>BACKGROUND</vt:lpstr>
      <vt:lpstr>PowerPoint Presentation</vt:lpstr>
      <vt:lpstr>PROJECT OVERVIEW</vt:lpstr>
      <vt:lpstr>Description Of The Real-Time Arabic Sign Language Recognition System</vt:lpstr>
      <vt:lpstr>TECHNOLOGIES USED</vt:lpstr>
      <vt:lpstr>GOALS &amp; OBJECTIVES</vt:lpstr>
      <vt:lpstr>SIGN LANGUAGE RECOGNITION PROCESS</vt:lpstr>
      <vt:lpstr>SIGN LANGUAGE RECOGNITION PROCESS</vt:lpstr>
      <vt:lpstr>MODEL TRAINING</vt:lpstr>
      <vt:lpstr>MODEL TRAINING</vt:lpstr>
      <vt:lpstr>RESULTS &amp;  PERFORMANCE EVALUATION</vt:lpstr>
      <vt:lpstr>PERFORMANCE OF THE TRAINED MODEL</vt:lpstr>
      <vt:lpstr>DEMO</vt:lpstr>
      <vt:lpstr>PROCEDURES</vt:lpstr>
      <vt:lpstr>CHALLENGES &amp; FUTURE WORK</vt:lpstr>
      <vt:lpstr>CHALLENGES ENCOUNTERED</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Communication For Deaf Individuals: A Sign Language Translation</dc:title>
  <dc:creator>Nabila Medhat</dc:creator>
  <cp:lastModifiedBy>ملك محمود مدحت محمود عارف</cp:lastModifiedBy>
  <cp:revision>14</cp:revision>
  <dcterms:modified xsi:type="dcterms:W3CDTF">2024-05-08T06:55:08Z</dcterms:modified>
</cp:coreProperties>
</file>