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29049F-13C6-F54D-8EBD-CE1818FB8534}" v="99" dt="2024-12-30T11:51:56.8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3" autoAdjust="0"/>
    <p:restoredTop sz="94638"/>
  </p:normalViewPr>
  <p:slideViewPr>
    <p:cSldViewPr snapToGrid="0">
      <p:cViewPr>
        <p:scale>
          <a:sx n="31" d="100"/>
          <a:sy n="31" d="100"/>
        </p:scale>
        <p:origin x="944" y="-8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22773F-F7BA-9842-B221-DFFAADE4F4AF}" type="datetimeFigureOut">
              <a:rPr lang="en-EG" smtClean="0"/>
              <a:t>29/12/2024</a:t>
            </a:fld>
            <a:endParaRPr lang="en-EG"/>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38ED8B-A17E-DB4E-AF48-EBFBF24B4D07}" type="slidenum">
              <a:rPr lang="en-EG" smtClean="0"/>
              <a:t>‹#›</a:t>
            </a:fld>
            <a:endParaRPr lang="en-EG"/>
          </a:p>
        </p:txBody>
      </p:sp>
    </p:spTree>
    <p:extLst>
      <p:ext uri="{BB962C8B-B14F-4D97-AF65-F5344CB8AC3E}">
        <p14:creationId xmlns:p14="http://schemas.microsoft.com/office/powerpoint/2010/main" val="400556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G" dirty="0"/>
          </a:p>
        </p:txBody>
      </p:sp>
      <p:sp>
        <p:nvSpPr>
          <p:cNvPr id="4" name="Slide Number Placeholder 3"/>
          <p:cNvSpPr>
            <a:spLocks noGrp="1"/>
          </p:cNvSpPr>
          <p:nvPr>
            <p:ph type="sldNum" sz="quarter" idx="5"/>
          </p:nvPr>
        </p:nvSpPr>
        <p:spPr/>
        <p:txBody>
          <a:bodyPr/>
          <a:lstStyle/>
          <a:p>
            <a:fld id="{F738ED8B-A17E-DB4E-AF48-EBFBF24B4D07}" type="slidenum">
              <a:rPr lang="en-EG" smtClean="0"/>
              <a:t>1</a:t>
            </a:fld>
            <a:endParaRPr lang="en-EG"/>
          </a:p>
        </p:txBody>
      </p:sp>
    </p:spTree>
    <p:extLst>
      <p:ext uri="{BB962C8B-B14F-4D97-AF65-F5344CB8AC3E}">
        <p14:creationId xmlns:p14="http://schemas.microsoft.com/office/powerpoint/2010/main" val="3359492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a:prstGeom prst="rect">
            <a:avLst/>
          </a:prstGeo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a:prstGeom prst="rect">
            <a:avLst/>
          </a:prstGeo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a:xfrm>
            <a:off x="2080875" y="39663928"/>
            <a:ext cx="6810137" cy="2278397"/>
          </a:xfrm>
          <a:prstGeom prst="rect">
            <a:avLst/>
          </a:prstGeom>
        </p:spPr>
        <p:txBody>
          <a:bodyPr/>
          <a:lstStyle/>
          <a:p>
            <a:fld id="{92FC0DC4-E5EA-4D5E-8D4A-2537A35440F8}" type="datetimeFigureOut">
              <a:rPr lang="en-US" smtClean="0"/>
              <a:t>12/29/24</a:t>
            </a:fld>
            <a:endParaRPr lang="en-US"/>
          </a:p>
        </p:txBody>
      </p:sp>
      <p:sp>
        <p:nvSpPr>
          <p:cNvPr id="5" name="Footer Placeholder 4"/>
          <p:cNvSpPr>
            <a:spLocks noGrp="1"/>
          </p:cNvSpPr>
          <p:nvPr>
            <p:ph type="ftr" sz="quarter" idx="11"/>
          </p:nvPr>
        </p:nvSpPr>
        <p:spPr>
          <a:xfrm>
            <a:off x="10026035" y="39663928"/>
            <a:ext cx="10215205" cy="2278397"/>
          </a:xfrm>
          <a:prstGeom prst="rect">
            <a:avLst/>
          </a:prstGeom>
        </p:spPr>
        <p:txBody>
          <a:bodyPr/>
          <a:lstStyle/>
          <a:p>
            <a:endParaRPr lang="en-US"/>
          </a:p>
        </p:txBody>
      </p:sp>
      <p:sp>
        <p:nvSpPr>
          <p:cNvPr id="6" name="Slide Number Placeholder 5"/>
          <p:cNvSpPr>
            <a:spLocks noGrp="1"/>
          </p:cNvSpPr>
          <p:nvPr>
            <p:ph type="sldNum" sz="quarter" idx="12"/>
          </p:nvPr>
        </p:nvSpPr>
        <p:spPr>
          <a:xfrm>
            <a:off x="21376263" y="39663928"/>
            <a:ext cx="6810137" cy="2278397"/>
          </a:xfrm>
          <a:prstGeom prst="rect">
            <a:avLst/>
          </a:prstGeom>
        </p:spPr>
        <p:txBody>
          <a:bodyPr/>
          <a:lstStyle/>
          <a:p>
            <a:fld id="{1D99EE3C-D7FF-4CBB-A46B-112A2FEFAD23}" type="slidenum">
              <a:rPr lang="en-US" smtClean="0"/>
              <a:t>‹#›</a:t>
            </a:fld>
            <a:endParaRPr lang="en-US"/>
          </a:p>
        </p:txBody>
      </p:sp>
    </p:spTree>
    <p:extLst>
      <p:ext uri="{BB962C8B-B14F-4D97-AF65-F5344CB8AC3E}">
        <p14:creationId xmlns:p14="http://schemas.microsoft.com/office/powerpoint/2010/main" val="30717777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black screen with a black background&#10;&#10;Description automatically generated">
            <a:extLst>
              <a:ext uri="{FF2B5EF4-FFF2-40B4-BE49-F238E27FC236}">
                <a16:creationId xmlns:a16="http://schemas.microsoft.com/office/drawing/2014/main" id="{9DF113A7-DBC3-E79B-9F63-55265EBE46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7047"/>
            <a:ext cx="30267275" cy="42760144"/>
          </a:xfrm>
          <a:prstGeom prst="rect">
            <a:avLst/>
          </a:prstGeom>
        </p:spPr>
      </p:pic>
    </p:spTree>
    <p:extLst>
      <p:ext uri="{BB962C8B-B14F-4D97-AF65-F5344CB8AC3E}">
        <p14:creationId xmlns:p14="http://schemas.microsoft.com/office/powerpoint/2010/main" val="38038764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BAD4D66-B378-3B3B-B0D4-7637558F5929}"/>
              </a:ext>
            </a:extLst>
          </p:cNvPr>
          <p:cNvGraphicFramePr>
            <a:graphicFrameLocks noGrp="1"/>
          </p:cNvGraphicFramePr>
          <p:nvPr>
            <p:extLst>
              <p:ext uri="{D42A27DB-BD31-4B8C-83A1-F6EECF244321}">
                <p14:modId xmlns:p14="http://schemas.microsoft.com/office/powerpoint/2010/main" val="356293619"/>
              </p:ext>
            </p:extLst>
          </p:nvPr>
        </p:nvGraphicFramePr>
        <p:xfrm>
          <a:off x="-35763" y="6278880"/>
          <a:ext cx="30362964" cy="70198211"/>
        </p:xfrm>
        <a:graphic>
          <a:graphicData uri="http://schemas.openxmlformats.org/drawingml/2006/table">
            <a:tbl>
              <a:tblPr firstRow="1" bandRow="1">
                <a:tableStyleId>{5C22544A-7EE6-4342-B048-85BDC9FD1C3A}</a:tableStyleId>
              </a:tblPr>
              <a:tblGrid>
                <a:gridCol w="10120988">
                  <a:extLst>
                    <a:ext uri="{9D8B030D-6E8A-4147-A177-3AD203B41FA5}">
                      <a16:colId xmlns:a16="http://schemas.microsoft.com/office/drawing/2014/main" val="2840271738"/>
                    </a:ext>
                  </a:extLst>
                </a:gridCol>
                <a:gridCol w="10120988">
                  <a:extLst>
                    <a:ext uri="{9D8B030D-6E8A-4147-A177-3AD203B41FA5}">
                      <a16:colId xmlns:a16="http://schemas.microsoft.com/office/drawing/2014/main" val="1347168253"/>
                    </a:ext>
                  </a:extLst>
                </a:gridCol>
                <a:gridCol w="10120988">
                  <a:extLst>
                    <a:ext uri="{9D8B030D-6E8A-4147-A177-3AD203B41FA5}">
                      <a16:colId xmlns:a16="http://schemas.microsoft.com/office/drawing/2014/main" val="2894065627"/>
                    </a:ext>
                  </a:extLst>
                </a:gridCol>
              </a:tblGrid>
              <a:tr h="70198211">
                <a:tc>
                  <a:txBody>
                    <a:bodyPr/>
                    <a:lstStyle/>
                    <a:p>
                      <a:endParaRPr lang="en-US" dirty="0"/>
                    </a:p>
                  </a:txBody>
                  <a:tcPr>
                    <a:solidFill>
                      <a:schemeClr val="bg2"/>
                    </a:solidFill>
                  </a:tcPr>
                </a:tc>
                <a:tc>
                  <a:txBody>
                    <a:bodyPr/>
                    <a:lstStyle/>
                    <a:p>
                      <a:endParaRPr lang="en-US" dirty="0"/>
                    </a:p>
                  </a:txBody>
                  <a:tcPr>
                    <a:solidFill>
                      <a:schemeClr val="bg2"/>
                    </a:solidFill>
                  </a:tcPr>
                </a:tc>
                <a:tc>
                  <a:txBody>
                    <a:bodyPr/>
                    <a:lstStyle/>
                    <a:p>
                      <a:endParaRPr lang="en-US" dirty="0"/>
                    </a:p>
                  </a:txBody>
                  <a:tcPr>
                    <a:solidFill>
                      <a:schemeClr val="bg2"/>
                    </a:solidFill>
                  </a:tcPr>
                </a:tc>
                <a:extLst>
                  <a:ext uri="{0D108BD9-81ED-4DB2-BD59-A6C34878D82A}">
                    <a16:rowId xmlns:a16="http://schemas.microsoft.com/office/drawing/2014/main" val="2485277571"/>
                  </a:ext>
                </a:extLst>
              </a:tr>
            </a:tbl>
          </a:graphicData>
        </a:graphic>
      </p:graphicFrame>
      <p:sp>
        <p:nvSpPr>
          <p:cNvPr id="3" name="TextBox 2">
            <a:extLst>
              <a:ext uri="{FF2B5EF4-FFF2-40B4-BE49-F238E27FC236}">
                <a16:creationId xmlns:a16="http://schemas.microsoft.com/office/drawing/2014/main" id="{EF88D2AE-C7D6-24E8-A169-25C075DF3F02}"/>
              </a:ext>
            </a:extLst>
          </p:cNvPr>
          <p:cNvSpPr txBox="1"/>
          <p:nvPr/>
        </p:nvSpPr>
        <p:spPr>
          <a:xfrm>
            <a:off x="-35763" y="6541477"/>
            <a:ext cx="30213151" cy="1015663"/>
          </a:xfrm>
          <a:prstGeom prst="rect">
            <a:avLst/>
          </a:prstGeom>
          <a:solidFill>
            <a:schemeClr val="accent2">
              <a:lumMod val="60000"/>
              <a:lumOff val="40000"/>
            </a:schemeClr>
          </a:solidFill>
        </p:spPr>
        <p:txBody>
          <a:bodyPr wrap="square" rtlCol="0">
            <a:spAutoFit/>
          </a:bodyPr>
          <a:lstStyle/>
          <a:p>
            <a:pPr algn="ctr"/>
            <a:r>
              <a:rPr lang="en-US" sz="6000" dirty="0"/>
              <a:t>Comparative Analysis of Video Classification Models Using the </a:t>
            </a:r>
            <a:r>
              <a:rPr lang="en-US" sz="6000" dirty="0" err="1"/>
              <a:t>TikHarm</a:t>
            </a:r>
            <a:r>
              <a:rPr lang="en-US" sz="6000" dirty="0"/>
              <a:t> Dataset</a:t>
            </a:r>
          </a:p>
        </p:txBody>
      </p:sp>
      <p:sp>
        <p:nvSpPr>
          <p:cNvPr id="4" name="TextBox 3">
            <a:extLst>
              <a:ext uri="{FF2B5EF4-FFF2-40B4-BE49-F238E27FC236}">
                <a16:creationId xmlns:a16="http://schemas.microsoft.com/office/drawing/2014/main" id="{F4636FA4-E482-D198-0FCE-BD7AB8589EAC}"/>
              </a:ext>
            </a:extLst>
          </p:cNvPr>
          <p:cNvSpPr txBox="1"/>
          <p:nvPr/>
        </p:nvSpPr>
        <p:spPr>
          <a:xfrm>
            <a:off x="-35763" y="7948246"/>
            <a:ext cx="10117609" cy="707886"/>
          </a:xfrm>
          <a:prstGeom prst="rect">
            <a:avLst/>
          </a:prstGeom>
          <a:solidFill>
            <a:schemeClr val="accent2">
              <a:lumMod val="60000"/>
              <a:lumOff val="40000"/>
            </a:schemeClr>
          </a:solidFill>
        </p:spPr>
        <p:txBody>
          <a:bodyPr wrap="square" rtlCol="0">
            <a:spAutoFit/>
          </a:bodyPr>
          <a:lstStyle/>
          <a:p>
            <a:pPr algn="ctr"/>
            <a:r>
              <a:rPr lang="en-US" sz="4000" dirty="0"/>
              <a:t>Abstract</a:t>
            </a:r>
          </a:p>
        </p:txBody>
      </p:sp>
      <p:sp>
        <p:nvSpPr>
          <p:cNvPr id="5" name="TextBox 4">
            <a:extLst>
              <a:ext uri="{FF2B5EF4-FFF2-40B4-BE49-F238E27FC236}">
                <a16:creationId xmlns:a16="http://schemas.microsoft.com/office/drawing/2014/main" id="{2A8ACBCA-2759-C7B3-D098-928CCB124CD7}"/>
              </a:ext>
            </a:extLst>
          </p:cNvPr>
          <p:cNvSpPr txBox="1"/>
          <p:nvPr/>
        </p:nvSpPr>
        <p:spPr>
          <a:xfrm>
            <a:off x="58714" y="8476043"/>
            <a:ext cx="10117609" cy="18312705"/>
          </a:xfrm>
          <a:prstGeom prst="rect">
            <a:avLst/>
          </a:prstGeom>
          <a:noFill/>
        </p:spPr>
        <p:txBody>
          <a:bodyPr wrap="square" rtlCol="0">
            <a:spAutoFit/>
          </a:bodyPr>
          <a:lstStyle/>
          <a:p>
            <a:endParaRPr lang="en-US" sz="3200" dirty="0"/>
          </a:p>
          <a:p>
            <a:r>
              <a:rPr lang="en-US" sz="3200" dirty="0"/>
              <a:t>This research investigates the performance of deep learning models for video classification tasks using the </a:t>
            </a:r>
            <a:r>
              <a:rPr lang="en-US" sz="3200" dirty="0" err="1"/>
              <a:t>TikHarm</a:t>
            </a:r>
            <a:r>
              <a:rPr lang="en-US" sz="3200" dirty="0"/>
              <a:t> dataset, aiming to enhance automated content moderation systems and ensure safer online environments.</a:t>
            </a:r>
          </a:p>
          <a:p>
            <a:r>
              <a:rPr lang="en-US" sz="3200" b="1" dirty="0"/>
              <a:t>Context and Purpose:</a:t>
            </a:r>
            <a:r>
              <a:rPr lang="en-US" sz="3200" dirty="0"/>
              <a:t> The study focuses on evaluating state-of-the-art models, including Bi-LSTM, Bi-LSTM with Attention, Transformer, and State Space Models, to address the increasing need for robust systems capable of handling sensitive video content categorization.</a:t>
            </a:r>
          </a:p>
          <a:p>
            <a:r>
              <a:rPr lang="en-US" sz="3200" b="1" dirty="0"/>
              <a:t>Multimodal Preprocessing Pipeline:</a:t>
            </a:r>
            <a:r>
              <a:rPr lang="en-US" sz="3200" dirty="0"/>
              <a:t> The research employs an advanced preprocessing framework, using the BLIP model to extract key video frames and generate text captions. This ensures accurate and context-rich inputs for classification tasks.</a:t>
            </a:r>
          </a:p>
          <a:p>
            <a:r>
              <a:rPr lang="en-US" sz="3200" b="1" dirty="0"/>
              <a:t>Model Comparative Analysis:</a:t>
            </a:r>
            <a:r>
              <a:rPr lang="en-US" sz="3200" dirty="0"/>
              <a:t> The study conducts a comprehensive evaluation of four machine learning architectures, emphasizing their ability to classify video content into three distinct categories: Harmful, Safe, and Suicidal. The Transformer model achieved the highest accuracy, while the State Space Model excelled in identifying high-risk content.</a:t>
            </a:r>
          </a:p>
          <a:p>
            <a:r>
              <a:rPr lang="en-US" sz="3200" b="1" dirty="0"/>
              <a:t>Temporal and Feature Overlap Challenges:</a:t>
            </a:r>
            <a:r>
              <a:rPr lang="en-US" sz="3200" dirty="0"/>
              <a:t> Temporal misclassifications and overlapping features between "Harmful" and "Safe" categories were identified as key challenges. This analysis highlights the need for refined feature extraction techniques to improve model precision.</a:t>
            </a:r>
          </a:p>
          <a:p>
            <a:r>
              <a:rPr lang="en-US" sz="3200" b="1" dirty="0"/>
              <a:t>Practical Applications:</a:t>
            </a:r>
            <a:r>
              <a:rPr lang="en-US" sz="3200" dirty="0"/>
              <a:t> The findings support the development of real-time content moderation tools, offering practical solutions for platforms to balance user safety with freedom of expression.</a:t>
            </a:r>
          </a:p>
          <a:p>
            <a:r>
              <a:rPr lang="en-US" sz="3200" b="1" dirty="0"/>
              <a:t>Future Directions:</a:t>
            </a:r>
            <a:r>
              <a:rPr lang="en-US" sz="3200" dirty="0"/>
              <a:t> Incorporating multimodal data, such as audio and visual cues, along with enhanced attention mechanisms, is proposed to further improve model performance and address classification ambiguities.</a:t>
            </a:r>
          </a:p>
        </p:txBody>
      </p:sp>
      <p:sp>
        <p:nvSpPr>
          <p:cNvPr id="6" name="TextBox 5">
            <a:extLst>
              <a:ext uri="{FF2B5EF4-FFF2-40B4-BE49-F238E27FC236}">
                <a16:creationId xmlns:a16="http://schemas.microsoft.com/office/drawing/2014/main" id="{C175BDB9-F51A-483D-8FA4-0CA9ACF1A74B}"/>
              </a:ext>
            </a:extLst>
          </p:cNvPr>
          <p:cNvSpPr txBox="1"/>
          <p:nvPr/>
        </p:nvSpPr>
        <p:spPr>
          <a:xfrm>
            <a:off x="-175984" y="27017584"/>
            <a:ext cx="10117609" cy="707886"/>
          </a:xfrm>
          <a:prstGeom prst="rect">
            <a:avLst/>
          </a:prstGeom>
          <a:solidFill>
            <a:schemeClr val="accent2">
              <a:lumMod val="60000"/>
              <a:lumOff val="40000"/>
            </a:schemeClr>
          </a:solidFill>
        </p:spPr>
        <p:txBody>
          <a:bodyPr wrap="square" rtlCol="0">
            <a:spAutoFit/>
          </a:bodyPr>
          <a:lstStyle/>
          <a:p>
            <a:pPr algn="ctr"/>
            <a:r>
              <a:rPr lang="en-US" sz="4000" dirty="0"/>
              <a:t>Introduction</a:t>
            </a:r>
          </a:p>
        </p:txBody>
      </p:sp>
      <p:sp>
        <p:nvSpPr>
          <p:cNvPr id="7" name="TextBox 6">
            <a:extLst>
              <a:ext uri="{FF2B5EF4-FFF2-40B4-BE49-F238E27FC236}">
                <a16:creationId xmlns:a16="http://schemas.microsoft.com/office/drawing/2014/main" id="{5DF054B7-4C1F-B615-AAA3-F0EB8BC5F0A8}"/>
              </a:ext>
            </a:extLst>
          </p:cNvPr>
          <p:cNvSpPr txBox="1"/>
          <p:nvPr/>
        </p:nvSpPr>
        <p:spPr>
          <a:xfrm>
            <a:off x="67639" y="27986584"/>
            <a:ext cx="10117609" cy="23729573"/>
          </a:xfrm>
          <a:prstGeom prst="rect">
            <a:avLst/>
          </a:prstGeom>
          <a:noFill/>
        </p:spPr>
        <p:txBody>
          <a:bodyPr wrap="square" rtlCol="0">
            <a:spAutoFit/>
          </a:bodyPr>
          <a:lstStyle/>
          <a:p>
            <a:r>
              <a:rPr lang="en-US" sz="3200" dirty="0"/>
              <a:t>In an era of digital ubiquity, accurately categorizing video content is essential for maintaining safe and appropriate online environments. This research investigates various deep learning models using the </a:t>
            </a:r>
            <a:r>
              <a:rPr lang="en-US" sz="3200" dirty="0" err="1"/>
              <a:t>TikHarm</a:t>
            </a:r>
            <a:r>
              <a:rPr lang="en-US" sz="3200" dirty="0"/>
              <a:t> dataset, focusing on the classification of videos into categories such as Harmful, Safe, and Suicidal. Through this study, conducted within the context of video content on social platforms, we utilize advanced modeling techniques to enhance content moderation tools, contributing to digital safety and compliance.</a:t>
            </a:r>
          </a:p>
          <a:p>
            <a:r>
              <a:rPr lang="en-US" sz="3200" b="1" dirty="0"/>
              <a:t>Objectives:</a:t>
            </a:r>
            <a:endParaRPr lang="en-US" sz="3200" dirty="0"/>
          </a:p>
          <a:p>
            <a:pPr>
              <a:buFont typeface="Arial" panose="020B0604020202020204" pitchFamily="34" charset="0"/>
              <a:buChar char="•"/>
            </a:pPr>
            <a:r>
              <a:rPr lang="en-US" sz="3200" b="1" dirty="0"/>
              <a:t>Model Evaluation and Comparison:</a:t>
            </a:r>
            <a:r>
              <a:rPr lang="en-US" sz="3200" dirty="0"/>
              <a:t> The primary objective is to assess the performance of different deep learning architectures—Bi-LSTM, Bi-LSTM with Attention, Transformer, and State Space Model—in accurately classifying video content. This analysis will help determine which model provides the most reliable and efficient results for real-time content moderation.</a:t>
            </a:r>
          </a:p>
          <a:p>
            <a:pPr>
              <a:buFont typeface="Arial" panose="020B0604020202020204" pitchFamily="34" charset="0"/>
              <a:buChar char="•"/>
            </a:pPr>
            <a:r>
              <a:rPr lang="en-US" sz="3200" b="1" dirty="0"/>
              <a:t>Enhancement of Content Moderation:</a:t>
            </a:r>
            <a:r>
              <a:rPr lang="en-US" sz="3200" dirty="0"/>
              <a:t> By identifying the strengths and weaknesses of each model, this research aims to refine video classification techniques, thus improving the accuracy and responsiveness of content moderation systems.</a:t>
            </a:r>
          </a:p>
          <a:p>
            <a:pPr>
              <a:buFont typeface="Arial" panose="020B0604020202020204" pitchFamily="34" charset="0"/>
              <a:buChar char="•"/>
            </a:pPr>
            <a:r>
              <a:rPr lang="en-US" sz="3200" b="1" dirty="0"/>
              <a:t>Reduction of Misclassification:</a:t>
            </a:r>
            <a:r>
              <a:rPr lang="en-US" sz="3200" dirty="0"/>
              <a:t> A key objective is to minimize the occurrence of misclassifications, particularly between overlapping categories such as "Harmful" and "Safe," enhancing the precision of automated moderation tools.</a:t>
            </a:r>
          </a:p>
          <a:p>
            <a:r>
              <a:rPr lang="en-US" sz="3200" b="1" dirty="0"/>
              <a:t>Contributions:</a:t>
            </a:r>
            <a:endParaRPr lang="en-US" sz="3200" dirty="0"/>
          </a:p>
          <a:p>
            <a:pPr>
              <a:buFont typeface="Arial" panose="020B0604020202020204" pitchFamily="34" charset="0"/>
              <a:buChar char="•"/>
            </a:pPr>
            <a:r>
              <a:rPr lang="en-US" sz="3200" b="1" dirty="0"/>
              <a:t>Advancing Content Moderation Technologies:</a:t>
            </a:r>
            <a:r>
              <a:rPr lang="en-US" sz="3200" dirty="0"/>
              <a:t> This study contributes to the field of digital media management by providing a comparative analysis of cutting-edge machine learning techniques for video classification, offering valuable insights into their practical applications and limitations.</a:t>
            </a:r>
          </a:p>
          <a:p>
            <a:pPr>
              <a:buFont typeface="Arial" panose="020B0604020202020204" pitchFamily="34" charset="0"/>
              <a:buChar char="•"/>
            </a:pPr>
            <a:r>
              <a:rPr lang="en-US" sz="3200" b="1" dirty="0"/>
              <a:t>Interdisciplinary Approach:</a:t>
            </a:r>
            <a:r>
              <a:rPr lang="en-US" sz="3200" dirty="0"/>
              <a:t> By integrating insights from artificial intelligence, media studies, and psychology, this research enhances the understanding of how different models perform under varying conditions and their implications for user safety and platform integrity.</a:t>
            </a:r>
          </a:p>
          <a:p>
            <a:pPr>
              <a:buFont typeface="Arial" panose="020B0604020202020204" pitchFamily="34" charset="0"/>
              <a:buChar char="•"/>
            </a:pPr>
            <a:r>
              <a:rPr lang="en-US" sz="3200" b="1" dirty="0"/>
              <a:t>Framework for Future Research:</a:t>
            </a:r>
            <a:r>
              <a:rPr lang="en-US" sz="3200" dirty="0"/>
              <a:t> The findings from this study will serve as a benchmark for future investigations, promoting advancements in machine learning applications for content moderation and establishing a foundation for the development of more sophisticated and effective moderation technologies.</a:t>
            </a:r>
          </a:p>
        </p:txBody>
      </p:sp>
      <p:sp>
        <p:nvSpPr>
          <p:cNvPr id="8" name="TextBox 7">
            <a:extLst>
              <a:ext uri="{FF2B5EF4-FFF2-40B4-BE49-F238E27FC236}">
                <a16:creationId xmlns:a16="http://schemas.microsoft.com/office/drawing/2014/main" id="{06098667-C7C3-1323-E39B-4EA9D4E64292}"/>
              </a:ext>
            </a:extLst>
          </p:cNvPr>
          <p:cNvSpPr txBox="1"/>
          <p:nvPr/>
        </p:nvSpPr>
        <p:spPr>
          <a:xfrm>
            <a:off x="58713" y="51605611"/>
            <a:ext cx="10117609" cy="707886"/>
          </a:xfrm>
          <a:prstGeom prst="rect">
            <a:avLst/>
          </a:prstGeom>
          <a:solidFill>
            <a:schemeClr val="accent2">
              <a:lumMod val="60000"/>
              <a:lumOff val="40000"/>
            </a:schemeClr>
          </a:solidFill>
        </p:spPr>
        <p:txBody>
          <a:bodyPr wrap="square" rtlCol="0">
            <a:spAutoFit/>
          </a:bodyPr>
          <a:lstStyle/>
          <a:p>
            <a:pPr algn="ctr"/>
            <a:r>
              <a:rPr lang="en-US" sz="4000" dirty="0"/>
              <a:t>Methodology</a:t>
            </a:r>
          </a:p>
        </p:txBody>
      </p:sp>
      <p:pic>
        <p:nvPicPr>
          <p:cNvPr id="13" name="Picture 12">
            <a:extLst>
              <a:ext uri="{FF2B5EF4-FFF2-40B4-BE49-F238E27FC236}">
                <a16:creationId xmlns:a16="http://schemas.microsoft.com/office/drawing/2014/main" id="{A45FBA0C-87F3-359B-EDA6-278FED8AEB19}"/>
              </a:ext>
            </a:extLst>
          </p:cNvPr>
          <p:cNvPicPr>
            <a:picLocks noChangeAspect="1"/>
          </p:cNvPicPr>
          <p:nvPr/>
        </p:nvPicPr>
        <p:blipFill>
          <a:blip r:embed="rId3"/>
          <a:stretch>
            <a:fillRect/>
          </a:stretch>
        </p:blipFill>
        <p:spPr>
          <a:xfrm>
            <a:off x="20456664" y="15788537"/>
            <a:ext cx="9248696" cy="2813580"/>
          </a:xfrm>
          <a:prstGeom prst="rect">
            <a:avLst/>
          </a:prstGeom>
        </p:spPr>
      </p:pic>
      <p:sp>
        <p:nvSpPr>
          <p:cNvPr id="14" name="TextBox 13">
            <a:extLst>
              <a:ext uri="{FF2B5EF4-FFF2-40B4-BE49-F238E27FC236}">
                <a16:creationId xmlns:a16="http://schemas.microsoft.com/office/drawing/2014/main" id="{0BB40166-3498-DD51-A165-2B3109B2A52A}"/>
              </a:ext>
            </a:extLst>
          </p:cNvPr>
          <p:cNvSpPr txBox="1"/>
          <p:nvPr/>
        </p:nvSpPr>
        <p:spPr>
          <a:xfrm>
            <a:off x="10294921" y="51605611"/>
            <a:ext cx="10117609" cy="707886"/>
          </a:xfrm>
          <a:prstGeom prst="rect">
            <a:avLst/>
          </a:prstGeom>
          <a:solidFill>
            <a:schemeClr val="accent2">
              <a:lumMod val="60000"/>
              <a:lumOff val="40000"/>
            </a:schemeClr>
          </a:solidFill>
        </p:spPr>
        <p:txBody>
          <a:bodyPr wrap="square" rtlCol="0">
            <a:spAutoFit/>
          </a:bodyPr>
          <a:lstStyle/>
          <a:p>
            <a:pPr algn="ctr"/>
            <a:r>
              <a:rPr lang="en-US" sz="4000" dirty="0"/>
              <a:t>Results</a:t>
            </a:r>
          </a:p>
        </p:txBody>
      </p:sp>
      <p:sp>
        <p:nvSpPr>
          <p:cNvPr id="16" name="TextBox 15">
            <a:extLst>
              <a:ext uri="{FF2B5EF4-FFF2-40B4-BE49-F238E27FC236}">
                <a16:creationId xmlns:a16="http://schemas.microsoft.com/office/drawing/2014/main" id="{504BD19B-CE14-4AC0-9C66-80294B66DE71}"/>
              </a:ext>
            </a:extLst>
          </p:cNvPr>
          <p:cNvSpPr txBox="1"/>
          <p:nvPr/>
        </p:nvSpPr>
        <p:spPr>
          <a:xfrm>
            <a:off x="10339166" y="52509918"/>
            <a:ext cx="9885880" cy="15850493"/>
          </a:xfrm>
          <a:prstGeom prst="rect">
            <a:avLst/>
          </a:prstGeom>
          <a:noFill/>
        </p:spPr>
        <p:txBody>
          <a:bodyPr wrap="square" rtlCol="0">
            <a:spAutoFit/>
          </a:bodyPr>
          <a:lstStyle/>
          <a:p>
            <a:r>
              <a:rPr lang="en-US" sz="3200" dirty="0"/>
              <a:t>This study examined the efficacy of four deep learning architectures—Bi-LSTM, Bi-LSTM with Attention, Transformer, and State Space Model (SSM)—in classifying video content using the </a:t>
            </a:r>
            <a:r>
              <a:rPr lang="en-US" sz="3200" dirty="0" err="1"/>
              <a:t>TikHarm</a:t>
            </a:r>
            <a:r>
              <a:rPr lang="en-US" sz="3200" dirty="0"/>
              <a:t> dataset. The evaluation focused on their performance in distinguishing between harmful, safe, and suicidal content.</a:t>
            </a:r>
          </a:p>
          <a:p>
            <a:r>
              <a:rPr lang="en-US" sz="3200" b="1" dirty="0"/>
              <a:t>Model Performance Overview:</a:t>
            </a:r>
            <a:endParaRPr lang="en-US" sz="3200" dirty="0"/>
          </a:p>
          <a:p>
            <a:pPr>
              <a:buFont typeface="Arial" panose="020B0604020202020204" pitchFamily="34" charset="0"/>
              <a:buChar char="•"/>
            </a:pPr>
            <a:r>
              <a:rPr lang="en-US" sz="3200" b="1" dirty="0"/>
              <a:t>Accuracy and Loss Trends:</a:t>
            </a:r>
            <a:r>
              <a:rPr lang="en-US" sz="3200" dirty="0"/>
              <a:t> The Transformer model demonstrated superior performance with a high training accuracy of 92.09%. Visualizations of training and validation accuracy over epochs (please describe or confirm the visuals) highlight the learning efficiency and stability of the Transformer compared to other models.</a:t>
            </a:r>
          </a:p>
          <a:p>
            <a:pPr>
              <a:buFont typeface="Arial" panose="020B0604020202020204" pitchFamily="34" charset="0"/>
              <a:buChar char="•"/>
            </a:pPr>
            <a:r>
              <a:rPr lang="en-US" sz="3200" b="1" dirty="0"/>
              <a:t>Confusion Matrix Analysis:</a:t>
            </a:r>
            <a:r>
              <a:rPr lang="en-US" sz="3200" dirty="0"/>
              <a:t> Each model's ability to classify content correctly was assessed using confusion matrices. These visualizations (please confirm or describe) show how the models differentiate between the categories, with particular attention to the misclassifications between "Harmful Content" and "Safe."</a:t>
            </a:r>
          </a:p>
          <a:p>
            <a:r>
              <a:rPr lang="en-US" sz="3200" b="1" dirty="0"/>
              <a:t>Comparative Analysis:</a:t>
            </a:r>
            <a:endParaRPr lang="en-US" sz="3200" dirty="0"/>
          </a:p>
          <a:p>
            <a:pPr>
              <a:buFont typeface="Arial" panose="020B0604020202020204" pitchFamily="34" charset="0"/>
              <a:buChar char="•"/>
            </a:pPr>
            <a:r>
              <a:rPr lang="en-US" sz="3200" b="1" dirty="0"/>
              <a:t>Precision and Recall:</a:t>
            </a:r>
            <a:r>
              <a:rPr lang="en-US" sz="3200" dirty="0"/>
              <a:t> The State Space Model showed exceptional capabilities in detecting "Suicidal" content with a very high recall rate, emphasizing its suitability for sensitive content detection. Comparative charts (please describe or confirm the visuals) illustrate the precision and recall rates across all models, underscoring the specific strengths and weaknesses of each.</a:t>
            </a:r>
          </a:p>
        </p:txBody>
      </p:sp>
      <p:sp>
        <p:nvSpPr>
          <p:cNvPr id="17" name="TextBox 16">
            <a:extLst>
              <a:ext uri="{FF2B5EF4-FFF2-40B4-BE49-F238E27FC236}">
                <a16:creationId xmlns:a16="http://schemas.microsoft.com/office/drawing/2014/main" id="{BF11582B-8731-7761-6BCA-E6ACD7E11EC0}"/>
              </a:ext>
            </a:extLst>
          </p:cNvPr>
          <p:cNvSpPr txBox="1"/>
          <p:nvPr/>
        </p:nvSpPr>
        <p:spPr>
          <a:xfrm>
            <a:off x="20277612" y="7687132"/>
            <a:ext cx="9885880" cy="7971413"/>
          </a:xfrm>
          <a:prstGeom prst="rect">
            <a:avLst/>
          </a:prstGeom>
          <a:noFill/>
        </p:spPr>
        <p:txBody>
          <a:bodyPr wrap="square" rtlCol="0">
            <a:spAutoFit/>
          </a:bodyPr>
          <a:lstStyle/>
          <a:p>
            <a:pPr>
              <a:buFont typeface="Arial" panose="020B0604020202020204" pitchFamily="34" charset="0"/>
              <a:buChar char="•"/>
            </a:pPr>
            <a:r>
              <a:rPr lang="en-US" sz="3200" b="1" dirty="0"/>
              <a:t>Attention Mechanism Impact:</a:t>
            </a:r>
            <a:r>
              <a:rPr lang="en-US" sz="3200" dirty="0"/>
              <a:t> The Bi-LSTM with Attention highlighted its utility in focusing on temporally significant features, which, however, led to a higher rate of misclassifications in overlapping categories. This suggests that while attention mechanisms enhance model sensitivity, they require careful tuning to balance complexity and performance.</a:t>
            </a:r>
          </a:p>
          <a:p>
            <a:r>
              <a:rPr lang="en-US" sz="3200" b="1" dirty="0"/>
              <a:t>Practical Implications and Recommendations:</a:t>
            </a:r>
            <a:endParaRPr lang="en-US" sz="3200" dirty="0"/>
          </a:p>
          <a:p>
            <a:pPr>
              <a:buFont typeface="Arial" panose="020B0604020202020204" pitchFamily="34" charset="0"/>
              <a:buChar char="•"/>
            </a:pPr>
            <a:r>
              <a:rPr lang="en-US" sz="3200" dirty="0"/>
              <a:t>The robustness of the Transformer and the specialized effectiveness of the SSM in certain contexts suggest their potential integration into hybrid systems for improved content moderation.</a:t>
            </a:r>
          </a:p>
          <a:p>
            <a:pPr>
              <a:buFont typeface="Arial" panose="020B0604020202020204" pitchFamily="34" charset="0"/>
              <a:buChar char="•"/>
            </a:pPr>
            <a:r>
              <a:rPr lang="en-US" sz="3200" dirty="0"/>
              <a:t>The need for refined feature extraction and the incorporation of multimodal data (audio and visual cues) are recommended to enhance classification accuracy and reduce misclassifications</a:t>
            </a:r>
          </a:p>
        </p:txBody>
      </p:sp>
      <p:sp>
        <p:nvSpPr>
          <p:cNvPr id="18" name="TextBox 17">
            <a:extLst>
              <a:ext uri="{FF2B5EF4-FFF2-40B4-BE49-F238E27FC236}">
                <a16:creationId xmlns:a16="http://schemas.microsoft.com/office/drawing/2014/main" id="{785B6242-72E2-B8B5-F9B4-6949E641C2F9}"/>
              </a:ext>
            </a:extLst>
          </p:cNvPr>
          <p:cNvSpPr txBox="1"/>
          <p:nvPr/>
        </p:nvSpPr>
        <p:spPr>
          <a:xfrm>
            <a:off x="20373443" y="48077615"/>
            <a:ext cx="10117609" cy="707886"/>
          </a:xfrm>
          <a:prstGeom prst="rect">
            <a:avLst/>
          </a:prstGeom>
          <a:solidFill>
            <a:schemeClr val="accent2">
              <a:lumMod val="60000"/>
              <a:lumOff val="40000"/>
            </a:schemeClr>
          </a:solidFill>
        </p:spPr>
        <p:txBody>
          <a:bodyPr wrap="square" rtlCol="0">
            <a:spAutoFit/>
          </a:bodyPr>
          <a:lstStyle/>
          <a:p>
            <a:pPr algn="ctr"/>
            <a:r>
              <a:rPr lang="en-US" sz="4000" dirty="0"/>
              <a:t>Conclusion</a:t>
            </a:r>
          </a:p>
        </p:txBody>
      </p:sp>
      <p:sp>
        <p:nvSpPr>
          <p:cNvPr id="19" name="TextBox 18">
            <a:extLst>
              <a:ext uri="{FF2B5EF4-FFF2-40B4-BE49-F238E27FC236}">
                <a16:creationId xmlns:a16="http://schemas.microsoft.com/office/drawing/2014/main" id="{2D60C4BA-2762-7A42-BF8D-B19E9C3FF667}"/>
              </a:ext>
            </a:extLst>
          </p:cNvPr>
          <p:cNvSpPr txBox="1"/>
          <p:nvPr/>
        </p:nvSpPr>
        <p:spPr>
          <a:xfrm>
            <a:off x="20560177" y="48859752"/>
            <a:ext cx="9989663" cy="24714458"/>
          </a:xfrm>
          <a:prstGeom prst="rect">
            <a:avLst/>
          </a:prstGeom>
          <a:noFill/>
        </p:spPr>
        <p:txBody>
          <a:bodyPr wrap="square" rtlCol="0">
            <a:spAutoFit/>
          </a:bodyPr>
          <a:lstStyle/>
          <a:p>
            <a:endParaRPr lang="en-US" sz="3200" dirty="0"/>
          </a:p>
          <a:p>
            <a:r>
              <a:rPr lang="en-US" sz="3200" b="1" dirty="0"/>
              <a:t>Significance of Video Classification in Content Moderation:</a:t>
            </a:r>
            <a:r>
              <a:rPr lang="en-US" sz="3200" dirty="0"/>
              <a:t> The rapid proliferation of online video content necessitates advanced systems for identifying harmful and sensitive material. This study explores the comparative performance of four deep learning models, providing critical insights for developing safer digital platforms.</a:t>
            </a:r>
          </a:p>
          <a:p>
            <a:r>
              <a:rPr lang="en-US" sz="3200" b="1" dirty="0"/>
              <a:t>Bi-LSTM Model Insights:</a:t>
            </a:r>
            <a:r>
              <a:rPr lang="en-US" sz="3200" dirty="0"/>
              <a:t> The Bi-LSTM model demonstrated robust sequential learning capabilities, achieving competitive accuracy levels. However, it faced challenges in distinguishing overlapping categories like "Harmful Content" and "Safe," highlighting the need for additional contextual enhancements.</a:t>
            </a:r>
          </a:p>
          <a:p>
            <a:r>
              <a:rPr lang="en-US" sz="3200" b="1" dirty="0"/>
              <a:t>Bi-LSTM with Attention:</a:t>
            </a:r>
            <a:r>
              <a:rPr lang="en-US" sz="3200" dirty="0"/>
              <a:t> Incorporating attention mechanisms improved the model’s ability to focus on relevant sequences, particularly in capturing nuanced cues. Despite this, increased misclassifications in certain categories suggest that fine-tuning attention weights is essential for optimal performance.</a:t>
            </a:r>
          </a:p>
          <a:p>
            <a:r>
              <a:rPr lang="en-US" sz="3200" b="1" dirty="0"/>
              <a:t>Transformer Model Superiority:</a:t>
            </a:r>
            <a:r>
              <a:rPr lang="en-US" sz="3200" dirty="0"/>
              <a:t> The Transformer model emerged as the best-performing architecture, achieving the highest training and validation accuracies. Its self-attention mechanism enabled superior handling of complex patterns, making it the most reliable model for general video classification tasks.</a:t>
            </a:r>
          </a:p>
          <a:p>
            <a:r>
              <a:rPr lang="en-US" sz="3200" b="1" dirty="0"/>
              <a:t>State Space Model (SSM):</a:t>
            </a:r>
            <a:r>
              <a:rPr lang="en-US" sz="3200" dirty="0"/>
              <a:t> While the SSM exhibited lower overall accuracy compared to the Transformer, it excelled in detecting suicidal content with high recall. This highlights its potential for specialized applications in safety-critical scenarios.</a:t>
            </a:r>
          </a:p>
          <a:p>
            <a:r>
              <a:rPr lang="en-US" sz="3200" b="1" dirty="0"/>
              <a:t>Classification Challenges:</a:t>
            </a:r>
            <a:r>
              <a:rPr lang="en-US" sz="3200" dirty="0"/>
              <a:t> Misclassifications primarily occurred between "Harmful Content" and "Safe" categories, reflecting feature overlap and subjectivity in labeling. Future studies could incorporate multimodal approaches, integrating audio and visual cues for improved precision.</a:t>
            </a:r>
          </a:p>
          <a:p>
            <a:r>
              <a:rPr lang="en-US" sz="3200" b="1" dirty="0"/>
              <a:t>Practical Implications for Content Moderation:</a:t>
            </a:r>
            <a:r>
              <a:rPr lang="en-US" sz="3200" dirty="0"/>
              <a:t> The findings underscore the importance of selecting models based on specific application requirements. The Transformer is ideal for general-purpose tasks, while the SSM provides reliability in sensitive use cases, such as detecting suicidal content.</a:t>
            </a:r>
          </a:p>
          <a:p>
            <a:r>
              <a:rPr lang="en-US" sz="3200" b="1" dirty="0"/>
              <a:t>Future Directions:</a:t>
            </a:r>
            <a:r>
              <a:rPr lang="en-US" sz="3200" dirty="0"/>
              <a:t> Further research should focus on multimodal data integration and advanced preprocessing pipelines to address overlapping categories. Enhanced attention mechanisms and real-time adaptability could also improve model performance in dynamic online environments.</a:t>
            </a:r>
          </a:p>
        </p:txBody>
      </p:sp>
      <p:sp>
        <p:nvSpPr>
          <p:cNvPr id="22" name="TextBox 21">
            <a:extLst>
              <a:ext uri="{FF2B5EF4-FFF2-40B4-BE49-F238E27FC236}">
                <a16:creationId xmlns:a16="http://schemas.microsoft.com/office/drawing/2014/main" id="{155FEDA8-6159-CCDA-A670-5B42C4B4C819}"/>
              </a:ext>
            </a:extLst>
          </p:cNvPr>
          <p:cNvSpPr txBox="1"/>
          <p:nvPr/>
        </p:nvSpPr>
        <p:spPr>
          <a:xfrm>
            <a:off x="25316240" y="4072929"/>
            <a:ext cx="4389120" cy="1015663"/>
          </a:xfrm>
          <a:prstGeom prst="rect">
            <a:avLst/>
          </a:prstGeom>
          <a:noFill/>
        </p:spPr>
        <p:txBody>
          <a:bodyPr wrap="square" rtlCol="0">
            <a:spAutoFit/>
          </a:bodyPr>
          <a:lstStyle/>
          <a:p>
            <a:r>
              <a:rPr lang="en-US" sz="6000" dirty="0"/>
              <a:t>AIS411-5</a:t>
            </a:r>
          </a:p>
        </p:txBody>
      </p:sp>
      <p:sp>
        <p:nvSpPr>
          <p:cNvPr id="26" name="TextBox 25">
            <a:extLst>
              <a:ext uri="{FF2B5EF4-FFF2-40B4-BE49-F238E27FC236}">
                <a16:creationId xmlns:a16="http://schemas.microsoft.com/office/drawing/2014/main" id="{E6DCB104-5D1F-E79E-9968-51D9CC8DCE96}"/>
              </a:ext>
            </a:extLst>
          </p:cNvPr>
          <p:cNvSpPr txBox="1"/>
          <p:nvPr/>
        </p:nvSpPr>
        <p:spPr>
          <a:xfrm>
            <a:off x="383755" y="73331316"/>
            <a:ext cx="9989663" cy="2862322"/>
          </a:xfrm>
          <a:prstGeom prst="rect">
            <a:avLst/>
          </a:prstGeom>
          <a:noFill/>
        </p:spPr>
        <p:txBody>
          <a:bodyPr wrap="square" rtlCol="0">
            <a:spAutoFit/>
          </a:bodyPr>
          <a:lstStyle/>
          <a:p>
            <a:r>
              <a:rPr lang="en-US" sz="3600" dirty="0"/>
              <a:t>Malak Elsamman</a:t>
            </a:r>
          </a:p>
          <a:p>
            <a:r>
              <a:rPr lang="en-US" sz="3600" dirty="0"/>
              <a:t>Salma </a:t>
            </a:r>
            <a:r>
              <a:rPr lang="en-US" sz="3600" dirty="0" err="1"/>
              <a:t>hesham</a:t>
            </a:r>
            <a:r>
              <a:rPr lang="en-US" sz="3600" dirty="0"/>
              <a:t> </a:t>
            </a:r>
          </a:p>
          <a:p>
            <a:r>
              <a:rPr lang="en-US" sz="3600" dirty="0" err="1"/>
              <a:t>Khadiga</a:t>
            </a:r>
            <a:r>
              <a:rPr lang="en-US" sz="3600" dirty="0"/>
              <a:t> Nasser</a:t>
            </a:r>
          </a:p>
          <a:p>
            <a:r>
              <a:rPr lang="en-US" sz="3600" dirty="0" err="1"/>
              <a:t>Rovan</a:t>
            </a:r>
            <a:r>
              <a:rPr lang="en-US" sz="3600" dirty="0"/>
              <a:t> </a:t>
            </a:r>
            <a:r>
              <a:rPr lang="en-US" sz="3600" dirty="0" err="1"/>
              <a:t>ehab</a:t>
            </a:r>
            <a:endParaRPr lang="en-US" sz="3600" dirty="0"/>
          </a:p>
          <a:p>
            <a:r>
              <a:rPr lang="en-US" sz="3600" dirty="0"/>
              <a:t>Mohamed </a:t>
            </a:r>
            <a:r>
              <a:rPr lang="en-US" sz="3600" dirty="0" err="1"/>
              <a:t>hafez</a:t>
            </a:r>
            <a:endParaRPr lang="en-US" sz="3600" dirty="0"/>
          </a:p>
        </p:txBody>
      </p:sp>
      <p:sp>
        <p:nvSpPr>
          <p:cNvPr id="20" name="TextBox 19">
            <a:extLst>
              <a:ext uri="{FF2B5EF4-FFF2-40B4-BE49-F238E27FC236}">
                <a16:creationId xmlns:a16="http://schemas.microsoft.com/office/drawing/2014/main" id="{F0D456F4-157C-8C8B-A79E-F0E820AEFFEF}"/>
              </a:ext>
            </a:extLst>
          </p:cNvPr>
          <p:cNvSpPr txBox="1"/>
          <p:nvPr/>
        </p:nvSpPr>
        <p:spPr>
          <a:xfrm>
            <a:off x="10523378" y="7948246"/>
            <a:ext cx="8130510" cy="43919715"/>
          </a:xfrm>
          <a:prstGeom prst="rect">
            <a:avLst/>
          </a:prstGeom>
          <a:noFill/>
        </p:spPr>
        <p:txBody>
          <a:bodyPr wrap="square" rtlCol="0">
            <a:spAutoFit/>
          </a:bodyPr>
          <a:lstStyle/>
          <a:p>
            <a:r>
              <a:rPr lang="en-US" sz="3200" b="1" dirty="0"/>
              <a:t>Model Implementation:</a:t>
            </a:r>
            <a:endParaRPr lang="en-US" sz="3200" dirty="0"/>
          </a:p>
          <a:p>
            <a:pPr>
              <a:buFont typeface="Arial" panose="020B0604020202020204" pitchFamily="34" charset="0"/>
              <a:buChar char="•"/>
            </a:pPr>
            <a:r>
              <a:rPr lang="en-US" sz="3200" b="1" dirty="0"/>
              <a:t>Bi-LSTM and Bi-LSTM with Attention:</a:t>
            </a:r>
            <a:r>
              <a:rPr lang="en-US" sz="3200" dirty="0"/>
              <a:t> These models process sequences of text extracted from video frames, capturing temporal dependencies. The attention mechanism in the latter model focuses on significant parts of the text to enhance classification accuracy.</a:t>
            </a:r>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endParaRPr lang="en-US" sz="3200" dirty="0"/>
          </a:p>
          <a:p>
            <a:endParaRPr lang="en-US" sz="3200" dirty="0"/>
          </a:p>
          <a:p>
            <a:pPr>
              <a:buFont typeface="Arial" panose="020B0604020202020204" pitchFamily="34" charset="0"/>
              <a:buChar char="•"/>
            </a:pPr>
            <a:r>
              <a:rPr lang="en-US" sz="3200" b="1" dirty="0"/>
              <a:t>Transformer:</a:t>
            </a:r>
            <a:r>
              <a:rPr lang="en-US" sz="3200" dirty="0"/>
              <a:t> This model utilizes self-attention mechanisms to process all words (or frame captions) simultaneously, providing a global understanding of the context, which is crucial for accurately categorizing complex video content.</a:t>
            </a:r>
          </a:p>
          <a:p>
            <a:pPr>
              <a:buFont typeface="Arial" panose="020B0604020202020204" pitchFamily="34" charset="0"/>
              <a:buChar char="•"/>
            </a:pPr>
            <a:endParaRPr lang="en-US" sz="3200" dirty="0"/>
          </a:p>
          <a:p>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endParaRPr lang="en-US" sz="3200" dirty="0"/>
          </a:p>
          <a:p>
            <a:endParaRPr lang="en-US" sz="3200" dirty="0"/>
          </a:p>
          <a:p>
            <a:pPr>
              <a:buFont typeface="Arial" panose="020B0604020202020204" pitchFamily="34" charset="0"/>
              <a:buChar char="•"/>
            </a:pPr>
            <a:r>
              <a:rPr lang="en-US" sz="3200" b="1" dirty="0"/>
              <a:t>State Space Model (SSM):</a:t>
            </a:r>
            <a:r>
              <a:rPr lang="en-US" sz="3200" dirty="0"/>
              <a:t> SSMs handle video data by modeling the sequence of frames as a dynamic system, which helps in understanding the temporal evolution of video content.</a:t>
            </a:r>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pPr>
              <a:buFont typeface="Arial" panose="020B0604020202020204" pitchFamily="34" charset="0"/>
              <a:buChar char="•"/>
            </a:pPr>
            <a:endParaRPr lang="en-US" sz="3200" dirty="0"/>
          </a:p>
          <a:p>
            <a:r>
              <a:rPr lang="en-US" sz="3200" b="1" dirty="0"/>
              <a:t>Training Procedure:</a:t>
            </a:r>
            <a:endParaRPr lang="en-US" sz="3200" dirty="0"/>
          </a:p>
          <a:p>
            <a:pPr>
              <a:buFont typeface="Arial" panose="020B0604020202020204" pitchFamily="34" charset="0"/>
              <a:buChar char="•"/>
            </a:pPr>
            <a:r>
              <a:rPr lang="en-US" sz="3200" b="1" dirty="0"/>
              <a:t>Hyperparameters:</a:t>
            </a:r>
            <a:r>
              <a:rPr lang="en-US" sz="3200" dirty="0"/>
              <a:t> We employ an Adam optimizer with a learning rate of 0.001, adjusting parameters such as batch size and number of epochs based on preliminary runs to optimize performance.</a:t>
            </a:r>
          </a:p>
          <a:p>
            <a:pPr>
              <a:buFont typeface="Arial" panose="020B0604020202020204" pitchFamily="34" charset="0"/>
              <a:buChar char="•"/>
            </a:pPr>
            <a:r>
              <a:rPr lang="en-US" sz="3200" b="1" dirty="0"/>
              <a:t>Validation Strategy:</a:t>
            </a:r>
            <a:r>
              <a:rPr lang="en-US" sz="3200" dirty="0"/>
              <a:t> The dataset is split into training (70%), validation (20%), and test (10%) sets. Models are evaluated during training using the validation set to monitor overfitting and underfitting.</a:t>
            </a:r>
          </a:p>
          <a:p>
            <a:r>
              <a:rPr lang="en-US" sz="3200" b="1" dirty="0"/>
              <a:t>Evaluation Metrics:</a:t>
            </a:r>
            <a:endParaRPr lang="en-US" sz="3200" dirty="0"/>
          </a:p>
          <a:p>
            <a:pPr>
              <a:buFont typeface="Arial" panose="020B0604020202020204" pitchFamily="34" charset="0"/>
              <a:buChar char="•"/>
            </a:pPr>
            <a:r>
              <a:rPr lang="en-US" sz="3200" b="1" dirty="0"/>
              <a:t>Accuracy and Loss:</a:t>
            </a:r>
            <a:r>
              <a:rPr lang="en-US" sz="3200" dirty="0"/>
              <a:t> Training and validation accuracy and loss metrics are recorded to assess model performance over epochs.</a:t>
            </a:r>
          </a:p>
          <a:p>
            <a:pPr>
              <a:buFont typeface="Arial" panose="020B0604020202020204" pitchFamily="34" charset="0"/>
              <a:buChar char="•"/>
            </a:pPr>
            <a:r>
              <a:rPr lang="en-US" sz="3200" b="1" dirty="0"/>
              <a:t>Confusion Matrix:</a:t>
            </a:r>
            <a:r>
              <a:rPr lang="en-US" sz="3200" dirty="0"/>
              <a:t> We generate confusion matrices for each model to visualize the classification performance across categories, helping identify models that are particularly prone to misclassifying specific types of content.</a:t>
            </a:r>
          </a:p>
          <a:p>
            <a:pPr>
              <a:buFont typeface="Arial" panose="020B0604020202020204" pitchFamily="34" charset="0"/>
              <a:buChar char="•"/>
            </a:pPr>
            <a:r>
              <a:rPr lang="en-US" sz="3200" b="1" dirty="0"/>
              <a:t>F1 Score, Precision, and Recall:</a:t>
            </a:r>
            <a:r>
              <a:rPr lang="en-US" sz="3200" dirty="0"/>
              <a:t> These metrics are calculated to evaluate the models’ ability to balance the detection of harmful content without misclassifying safe content as harmful, which is critical for practical applications.</a:t>
            </a:r>
          </a:p>
        </p:txBody>
      </p:sp>
      <p:sp>
        <p:nvSpPr>
          <p:cNvPr id="21" name="TextBox 20">
            <a:extLst>
              <a:ext uri="{FF2B5EF4-FFF2-40B4-BE49-F238E27FC236}">
                <a16:creationId xmlns:a16="http://schemas.microsoft.com/office/drawing/2014/main" id="{AFD278B6-3BC0-A4A2-6855-6EA2BCB2DB4C}"/>
              </a:ext>
            </a:extLst>
          </p:cNvPr>
          <p:cNvSpPr txBox="1"/>
          <p:nvPr/>
        </p:nvSpPr>
        <p:spPr>
          <a:xfrm>
            <a:off x="25361564" y="23184465"/>
            <a:ext cx="184731" cy="369332"/>
          </a:xfrm>
          <a:prstGeom prst="rect">
            <a:avLst/>
          </a:prstGeom>
          <a:noFill/>
        </p:spPr>
        <p:txBody>
          <a:bodyPr wrap="none" rtlCol="0">
            <a:spAutoFit/>
          </a:bodyPr>
          <a:lstStyle/>
          <a:p>
            <a:endParaRPr lang="en-EG" dirty="0"/>
          </a:p>
        </p:txBody>
      </p:sp>
      <p:pic>
        <p:nvPicPr>
          <p:cNvPr id="23" name="Picture 22">
            <a:extLst>
              <a:ext uri="{FF2B5EF4-FFF2-40B4-BE49-F238E27FC236}">
                <a16:creationId xmlns:a16="http://schemas.microsoft.com/office/drawing/2014/main" id="{1539B81A-15B9-ED56-AB11-8848AF1FAB49}"/>
              </a:ext>
            </a:extLst>
          </p:cNvPr>
          <p:cNvPicPr>
            <a:picLocks noChangeAspect="1"/>
          </p:cNvPicPr>
          <p:nvPr/>
        </p:nvPicPr>
        <p:blipFill>
          <a:blip r:embed="rId4"/>
          <a:stretch>
            <a:fillRect/>
          </a:stretch>
        </p:blipFill>
        <p:spPr>
          <a:xfrm>
            <a:off x="21731184" y="18869962"/>
            <a:ext cx="7170112" cy="5345706"/>
          </a:xfrm>
          <a:prstGeom prst="rect">
            <a:avLst/>
          </a:prstGeom>
        </p:spPr>
      </p:pic>
      <p:sp>
        <p:nvSpPr>
          <p:cNvPr id="25" name="TextBox 24">
            <a:extLst>
              <a:ext uri="{FF2B5EF4-FFF2-40B4-BE49-F238E27FC236}">
                <a16:creationId xmlns:a16="http://schemas.microsoft.com/office/drawing/2014/main" id="{E4CFFC9A-95C9-1547-1B41-B9C44B9710C4}"/>
              </a:ext>
            </a:extLst>
          </p:cNvPr>
          <p:cNvSpPr txBox="1"/>
          <p:nvPr/>
        </p:nvSpPr>
        <p:spPr>
          <a:xfrm>
            <a:off x="24475497" y="24419964"/>
            <a:ext cx="1681486" cy="584775"/>
          </a:xfrm>
          <a:prstGeom prst="rect">
            <a:avLst/>
          </a:prstGeom>
          <a:noFill/>
        </p:spPr>
        <p:txBody>
          <a:bodyPr wrap="none" rtlCol="0">
            <a:spAutoFit/>
          </a:bodyPr>
          <a:lstStyle/>
          <a:p>
            <a:r>
              <a:rPr lang="en-US" sz="3200" b="1" dirty="0"/>
              <a:t>Bi-LSTM</a:t>
            </a:r>
            <a:endParaRPr lang="en-EG" sz="3200" b="1" dirty="0"/>
          </a:p>
        </p:txBody>
      </p:sp>
      <p:sp>
        <p:nvSpPr>
          <p:cNvPr id="27" name="TextBox 26">
            <a:extLst>
              <a:ext uri="{FF2B5EF4-FFF2-40B4-BE49-F238E27FC236}">
                <a16:creationId xmlns:a16="http://schemas.microsoft.com/office/drawing/2014/main" id="{67A4B308-5F24-0F2C-E240-40918ABBAADB}"/>
              </a:ext>
            </a:extLst>
          </p:cNvPr>
          <p:cNvSpPr txBox="1"/>
          <p:nvPr/>
        </p:nvSpPr>
        <p:spPr>
          <a:xfrm>
            <a:off x="26156983" y="27371527"/>
            <a:ext cx="184731" cy="369332"/>
          </a:xfrm>
          <a:prstGeom prst="rect">
            <a:avLst/>
          </a:prstGeom>
          <a:noFill/>
        </p:spPr>
        <p:txBody>
          <a:bodyPr wrap="none" rtlCol="0">
            <a:spAutoFit/>
          </a:bodyPr>
          <a:lstStyle/>
          <a:p>
            <a:endParaRPr lang="en-EG" dirty="0"/>
          </a:p>
        </p:txBody>
      </p:sp>
      <p:pic>
        <p:nvPicPr>
          <p:cNvPr id="28" name="Picture 27">
            <a:extLst>
              <a:ext uri="{FF2B5EF4-FFF2-40B4-BE49-F238E27FC236}">
                <a16:creationId xmlns:a16="http://schemas.microsoft.com/office/drawing/2014/main" id="{93036A21-014E-4278-594D-37DDBD354DBB}"/>
              </a:ext>
            </a:extLst>
          </p:cNvPr>
          <p:cNvPicPr>
            <a:picLocks noChangeAspect="1"/>
          </p:cNvPicPr>
          <p:nvPr/>
        </p:nvPicPr>
        <p:blipFill>
          <a:blip r:embed="rId5"/>
          <a:stretch>
            <a:fillRect/>
          </a:stretch>
        </p:blipFill>
        <p:spPr>
          <a:xfrm>
            <a:off x="21680694" y="25282295"/>
            <a:ext cx="7271092" cy="5735387"/>
          </a:xfrm>
          <a:prstGeom prst="rect">
            <a:avLst/>
          </a:prstGeom>
        </p:spPr>
      </p:pic>
      <p:sp>
        <p:nvSpPr>
          <p:cNvPr id="29" name="TextBox 28">
            <a:extLst>
              <a:ext uri="{FF2B5EF4-FFF2-40B4-BE49-F238E27FC236}">
                <a16:creationId xmlns:a16="http://schemas.microsoft.com/office/drawing/2014/main" id="{A31F4262-F217-14A3-5ECF-22508AFB1D3A}"/>
              </a:ext>
            </a:extLst>
          </p:cNvPr>
          <p:cNvSpPr txBox="1"/>
          <p:nvPr/>
        </p:nvSpPr>
        <p:spPr>
          <a:xfrm>
            <a:off x="23257943" y="31266057"/>
            <a:ext cx="4391972" cy="584775"/>
          </a:xfrm>
          <a:prstGeom prst="rect">
            <a:avLst/>
          </a:prstGeom>
          <a:noFill/>
        </p:spPr>
        <p:txBody>
          <a:bodyPr wrap="none" rtlCol="0">
            <a:spAutoFit/>
          </a:bodyPr>
          <a:lstStyle/>
          <a:p>
            <a:r>
              <a:rPr lang="en-US" sz="3200" b="1" dirty="0"/>
              <a:t>Bi-LSTM with Attention</a:t>
            </a:r>
            <a:endParaRPr lang="en-EG" sz="3200" b="1" dirty="0"/>
          </a:p>
        </p:txBody>
      </p:sp>
      <p:pic>
        <p:nvPicPr>
          <p:cNvPr id="30" name="Picture 29">
            <a:extLst>
              <a:ext uri="{FF2B5EF4-FFF2-40B4-BE49-F238E27FC236}">
                <a16:creationId xmlns:a16="http://schemas.microsoft.com/office/drawing/2014/main" id="{204931C9-8889-869E-30C8-05189F29AC3E}"/>
              </a:ext>
            </a:extLst>
          </p:cNvPr>
          <p:cNvPicPr>
            <a:picLocks noChangeAspect="1"/>
          </p:cNvPicPr>
          <p:nvPr/>
        </p:nvPicPr>
        <p:blipFill>
          <a:blip r:embed="rId6"/>
          <a:stretch>
            <a:fillRect/>
          </a:stretch>
        </p:blipFill>
        <p:spPr>
          <a:xfrm>
            <a:off x="21680694" y="32209019"/>
            <a:ext cx="7352820" cy="6201711"/>
          </a:xfrm>
          <a:prstGeom prst="rect">
            <a:avLst/>
          </a:prstGeom>
        </p:spPr>
      </p:pic>
      <p:sp>
        <p:nvSpPr>
          <p:cNvPr id="31" name="TextBox 30">
            <a:extLst>
              <a:ext uri="{FF2B5EF4-FFF2-40B4-BE49-F238E27FC236}">
                <a16:creationId xmlns:a16="http://schemas.microsoft.com/office/drawing/2014/main" id="{7D7713CC-233A-544D-796A-2E98570D0299}"/>
              </a:ext>
            </a:extLst>
          </p:cNvPr>
          <p:cNvSpPr txBox="1"/>
          <p:nvPr/>
        </p:nvSpPr>
        <p:spPr>
          <a:xfrm>
            <a:off x="24225996" y="38743837"/>
            <a:ext cx="2455865" cy="584775"/>
          </a:xfrm>
          <a:prstGeom prst="rect">
            <a:avLst/>
          </a:prstGeom>
          <a:noFill/>
        </p:spPr>
        <p:txBody>
          <a:bodyPr wrap="none" rtlCol="0">
            <a:spAutoFit/>
          </a:bodyPr>
          <a:lstStyle/>
          <a:p>
            <a:r>
              <a:rPr lang="en-EG" sz="3200" b="1" dirty="0"/>
              <a:t>Transformer</a:t>
            </a:r>
          </a:p>
        </p:txBody>
      </p:sp>
      <p:pic>
        <p:nvPicPr>
          <p:cNvPr id="33" name="Picture 32">
            <a:extLst>
              <a:ext uri="{FF2B5EF4-FFF2-40B4-BE49-F238E27FC236}">
                <a16:creationId xmlns:a16="http://schemas.microsoft.com/office/drawing/2014/main" id="{CCD5085E-1A56-4684-BBFE-30CB5393E280}"/>
              </a:ext>
            </a:extLst>
          </p:cNvPr>
          <p:cNvPicPr>
            <a:picLocks noChangeAspect="1"/>
          </p:cNvPicPr>
          <p:nvPr/>
        </p:nvPicPr>
        <p:blipFill>
          <a:blip r:embed="rId7"/>
          <a:stretch>
            <a:fillRect/>
          </a:stretch>
        </p:blipFill>
        <p:spPr>
          <a:xfrm>
            <a:off x="21680694" y="39974373"/>
            <a:ext cx="7503109" cy="6296235"/>
          </a:xfrm>
          <a:prstGeom prst="rect">
            <a:avLst/>
          </a:prstGeom>
        </p:spPr>
      </p:pic>
      <p:sp>
        <p:nvSpPr>
          <p:cNvPr id="34" name="TextBox 33">
            <a:extLst>
              <a:ext uri="{FF2B5EF4-FFF2-40B4-BE49-F238E27FC236}">
                <a16:creationId xmlns:a16="http://schemas.microsoft.com/office/drawing/2014/main" id="{C8D69ACB-D3B0-180D-50DF-961CCEDA33C0}"/>
              </a:ext>
            </a:extLst>
          </p:cNvPr>
          <p:cNvSpPr txBox="1"/>
          <p:nvPr/>
        </p:nvSpPr>
        <p:spPr>
          <a:xfrm>
            <a:off x="23044742" y="46623981"/>
            <a:ext cx="4938788" cy="584775"/>
          </a:xfrm>
          <a:prstGeom prst="rect">
            <a:avLst/>
          </a:prstGeom>
          <a:noFill/>
        </p:spPr>
        <p:txBody>
          <a:bodyPr wrap="none" rtlCol="0">
            <a:spAutoFit/>
          </a:bodyPr>
          <a:lstStyle/>
          <a:p>
            <a:r>
              <a:rPr lang="en-US" sz="3200" b="1" dirty="0"/>
              <a:t>State Space Model (SSM)</a:t>
            </a:r>
            <a:endParaRPr lang="en-EG" sz="3200" dirty="0"/>
          </a:p>
        </p:txBody>
      </p:sp>
      <p:pic>
        <p:nvPicPr>
          <p:cNvPr id="1028" name="Picture 4" descr="Proposed Bi-LSTM with attention network architecture. | Download Scientific  Diagram">
            <a:extLst>
              <a:ext uri="{FF2B5EF4-FFF2-40B4-BE49-F238E27FC236}">
                <a16:creationId xmlns:a16="http://schemas.microsoft.com/office/drawing/2014/main" id="{FB67E4D2-2F9E-89C5-F3BE-292BACF3D5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17855" y="16813740"/>
            <a:ext cx="9471742" cy="45582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derstanding Bidirectional LSTM for Sequential Data Processing | by  Anishnama | Medium">
            <a:extLst>
              <a:ext uri="{FF2B5EF4-FFF2-40B4-BE49-F238E27FC236}">
                <a16:creationId xmlns:a16="http://schemas.microsoft.com/office/drawing/2014/main" id="{4CA823B0-CAD1-1A50-5A02-709B6D4EDE0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17855" y="12272931"/>
            <a:ext cx="7184876" cy="389885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ransformers In NLP | State-Of-The-Art-Models">
            <a:extLst>
              <a:ext uri="{FF2B5EF4-FFF2-40B4-BE49-F238E27FC236}">
                <a16:creationId xmlns:a16="http://schemas.microsoft.com/office/drawing/2014/main" id="{0E82884D-9619-C6CE-E9C8-A5E3DDC7CEB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26780" y="25334952"/>
            <a:ext cx="8001000" cy="43688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State Space Models (SSM)">
            <a:extLst>
              <a:ext uri="{FF2B5EF4-FFF2-40B4-BE49-F238E27FC236}">
                <a16:creationId xmlns:a16="http://schemas.microsoft.com/office/drawing/2014/main" id="{79197BFD-8F9E-50A3-4F52-C9187F43A4D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17855" y="33666690"/>
            <a:ext cx="9365432" cy="419834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37F6F858-F20E-5B8E-1442-B924C5E1DA56}"/>
              </a:ext>
            </a:extLst>
          </p:cNvPr>
          <p:cNvSpPr txBox="1"/>
          <p:nvPr/>
        </p:nvSpPr>
        <p:spPr>
          <a:xfrm>
            <a:off x="155191" y="52511617"/>
            <a:ext cx="9592157" cy="10926068"/>
          </a:xfrm>
          <a:prstGeom prst="rect">
            <a:avLst/>
          </a:prstGeom>
          <a:noFill/>
        </p:spPr>
        <p:txBody>
          <a:bodyPr wrap="square" rtlCol="0">
            <a:spAutoFit/>
          </a:bodyPr>
          <a:lstStyle/>
          <a:p>
            <a:r>
              <a:rPr lang="en-US" sz="3200" dirty="0"/>
              <a:t>This section outlines the systematic approach used to evaluate the performance of various deep learning models on the </a:t>
            </a:r>
            <a:r>
              <a:rPr lang="en-US" sz="3200" dirty="0" err="1"/>
              <a:t>TikHarm</a:t>
            </a:r>
            <a:r>
              <a:rPr lang="en-US" sz="3200" dirty="0"/>
              <a:t> dataset, aimed at classifying video content as Harmful, Safe, or Suicidal. Our methodology encompasses data preprocessing, model implementation, training procedures, and evaluation metrics.</a:t>
            </a:r>
          </a:p>
          <a:p>
            <a:r>
              <a:rPr lang="en-US" sz="3200" b="1" dirty="0"/>
              <a:t>Data Collection and Preprocessing:</a:t>
            </a:r>
            <a:endParaRPr lang="en-US" sz="3200" dirty="0"/>
          </a:p>
          <a:p>
            <a:pPr>
              <a:buFont typeface="Arial" panose="020B0604020202020204" pitchFamily="34" charset="0"/>
              <a:buChar char="•"/>
            </a:pPr>
            <a:r>
              <a:rPr lang="en-US" sz="3200" b="1" dirty="0"/>
              <a:t>Dataset Overview:</a:t>
            </a:r>
            <a:r>
              <a:rPr lang="en-US" sz="3200" dirty="0"/>
              <a:t> The </a:t>
            </a:r>
            <a:r>
              <a:rPr lang="en-US" sz="3200" dirty="0" err="1"/>
              <a:t>TikHarm</a:t>
            </a:r>
            <a:r>
              <a:rPr lang="en-US" sz="3200" dirty="0"/>
              <a:t> dataset comprises a curated collection of video clips labeled across three categories: Harmful, Safe, and Suicidal. Each video is annotated with tags derived from a comprehensive review process involving multiple experts.</a:t>
            </a:r>
          </a:p>
          <a:p>
            <a:pPr>
              <a:buFont typeface="Arial" panose="020B0604020202020204" pitchFamily="34" charset="0"/>
              <a:buChar char="•"/>
            </a:pPr>
            <a:r>
              <a:rPr lang="en-US" sz="3200" b="1" dirty="0"/>
              <a:t>Preprocessing Steps:</a:t>
            </a:r>
            <a:r>
              <a:rPr lang="en-US" sz="3200" dirty="0"/>
              <a:t> Videos are first segmented into frames. Key frames are then extracted based on movement and content significance using the BLIP model for further analysis. Each frame is converted into a caption using advanced natural language processing techniques to facilitate text-based classification.</a:t>
            </a:r>
          </a:p>
          <a:p>
            <a:endParaRPr lang="en-EG" sz="3200" dirty="0"/>
          </a:p>
        </p:txBody>
      </p:sp>
    </p:spTree>
    <p:extLst>
      <p:ext uri="{BB962C8B-B14F-4D97-AF65-F5344CB8AC3E}">
        <p14:creationId xmlns:p14="http://schemas.microsoft.com/office/powerpoint/2010/main" val="20251891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1021</TotalTime>
  <Words>1724</Words>
  <Application>Microsoft Macintosh PowerPoint</Application>
  <PresentationFormat>Custom</PresentationFormat>
  <Paragraphs>111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Aptos</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Abdelrahman Sabry Elgebaly</dc:creator>
  <cp:lastModifiedBy>Khadiga Nasser Eltarabeshy</cp:lastModifiedBy>
  <cp:revision>4</cp:revision>
  <dcterms:created xsi:type="dcterms:W3CDTF">2024-12-24T08:48:10Z</dcterms:created>
  <dcterms:modified xsi:type="dcterms:W3CDTF">2024-12-30T11:54:19Z</dcterms:modified>
</cp:coreProperties>
</file>