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8" r:id="rId2"/>
    <p:sldId id="257" r:id="rId3"/>
    <p:sldId id="264" r:id="rId4"/>
    <p:sldId id="272" r:id="rId5"/>
    <p:sldId id="270" r:id="rId6"/>
    <p:sldId id="273" r:id="rId7"/>
    <p:sldId id="271" r:id="rId8"/>
    <p:sldId id="269" r:id="rId9"/>
    <p:sldId id="278" r:id="rId10"/>
    <p:sldId id="279" r:id="rId11"/>
    <p:sldId id="280" r:id="rId12"/>
    <p:sldId id="265" r:id="rId13"/>
    <p:sldId id="274" r:id="rId14"/>
    <p:sldId id="275" r:id="rId15"/>
    <p:sldId id="276" r:id="rId16"/>
    <p:sldId id="277" r:id="rId17"/>
  </p:sldIdLst>
  <p:sldSz cx="12192000" cy="6858000"/>
  <p:notesSz cx="6858000" cy="9144000"/>
  <p:embeddedFontLst>
    <p:embeddedFont>
      <p:font typeface="Arial Rounded MT Bold" panose="020F0704030504030204" pitchFamily="34" charset="0"/>
      <p:regular r:id="rId19"/>
    </p:embeddedFont>
    <p:embeddedFont>
      <p:font typeface="Bodoni MT Black" panose="02070A03080606020203" pitchFamily="18" charset="0"/>
      <p:bold r:id="rId20"/>
      <p:boldItalic r:id="rId21"/>
    </p:embeddedFont>
    <p:embeddedFont>
      <p:font typeface="Caveat SemiBold" panose="020B0604020202020204" charset="0"/>
      <p:regular r:id="rId22"/>
      <p:bold r:id="rId23"/>
    </p:embeddedFont>
    <p:embeddedFont>
      <p:font typeface="Constantia" panose="02030602050306030303"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pFHUbAQgkysDrKIyvjBG1gnm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9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99ABB-AF5E-E621-8228-0ACA5C2D62F8}" v="78" dt="2025-05-16T07:46:22.604"/>
    <p1510:client id="{0CC3BB97-3404-B030-5A2A-9DE28D6F3F58}" v="64" dt="2025-05-16T07:33:24.545"/>
    <p1510:client id="{D09E494C-88D3-48E5-AAF5-D29E8CB2063F}" v="134" dt="2025-05-16T07:49:49.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4fa5ecef56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4fa5ecef56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4fa5ecef56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df671e9f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34df671e9f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756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4">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5">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6">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malak-hany-34114931b" TargetMode="External"/><Relationship Id="rId2" Type="http://schemas.openxmlformats.org/officeDocument/2006/relationships/hyperlink" Target="https://www.linkedin.com/in/shaimaa-mohamed-279186258" TargetMode="External"/><Relationship Id="rId1" Type="http://schemas.openxmlformats.org/officeDocument/2006/relationships/slideLayout" Target="../slideLayouts/slideLayout1.xml"/><Relationship Id="rId5" Type="http://schemas.openxmlformats.org/officeDocument/2006/relationships/hyperlink" Target="https://www.linkedin.com/in/fares-mohamed-523489326?utm_source=share&amp;utm_campaign=share_via&amp;utm_content=profile&amp;utm_medium=android_app" TargetMode="External"/><Relationship Id="rId4" Type="http://schemas.openxmlformats.org/officeDocument/2006/relationships/hyperlink" Target="https://www.linkedin.com/in/nayra-ali-037024239?utm_source=share&amp;utm_campaign=share_via&amp;utm_content=profile&amp;utm_medium=ios_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34fa5ecef56_0_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
        <p:nvSpPr>
          <p:cNvPr id="3" name="TextBox 2">
            <a:extLst>
              <a:ext uri="{FF2B5EF4-FFF2-40B4-BE49-F238E27FC236}">
                <a16:creationId xmlns:a16="http://schemas.microsoft.com/office/drawing/2014/main" id="{1B82D5BA-9705-4EAD-9852-8DBCE80139D0}"/>
              </a:ext>
            </a:extLst>
          </p:cNvPr>
          <p:cNvSpPr txBox="1"/>
          <p:nvPr/>
        </p:nvSpPr>
        <p:spPr>
          <a:xfrm>
            <a:off x="2185719" y="1745189"/>
            <a:ext cx="8477116" cy="3785652"/>
          </a:xfrm>
          <a:prstGeom prst="rect">
            <a:avLst/>
          </a:prstGeom>
          <a:noFill/>
          <a:effectLst>
            <a:outerShdw blurRad="50800" dist="38100" algn="l" rotWithShape="0">
              <a:prstClr val="black">
                <a:alpha val="40000"/>
              </a:prstClr>
            </a:outerShdw>
          </a:effectLst>
        </p:spPr>
        <p:txBody>
          <a:bodyPr wrap="square" rtlCol="0" anchor="ctr">
            <a:spAutoFit/>
          </a:bodyPr>
          <a:lstStyle/>
          <a:p>
            <a:pPr algn="ctr"/>
            <a:r>
              <a:rPr lang="en-US" sz="8000" b="1">
                <a:solidFill>
                  <a:srgbClr val="FFC000"/>
                </a:solidFill>
                <a:effectLst>
                  <a:outerShdw blurRad="38100" dist="38100" dir="2700000" algn="tl">
                    <a:srgbClr val="000000">
                      <a:alpha val="43137"/>
                    </a:srgbClr>
                  </a:outerShdw>
                </a:effectLst>
                <a:latin typeface="Bodoni MT Black" panose="02070A03080606020203" pitchFamily="18" charset="0"/>
              </a:rPr>
              <a:t>WELCOME</a:t>
            </a:r>
            <a:r>
              <a:rPr lang="ar-EG" sz="8000" b="1">
                <a:solidFill>
                  <a:srgbClr val="FFC000"/>
                </a:solidFill>
                <a:effectLst>
                  <a:outerShdw blurRad="38100" dist="38100" dir="2700000" algn="tl">
                    <a:srgbClr val="000000">
                      <a:alpha val="43137"/>
                    </a:srgbClr>
                  </a:outerShdw>
                </a:effectLst>
                <a:latin typeface="Bodoni MT Black" panose="02070A03080606020203" pitchFamily="18" charset="0"/>
              </a:rPr>
              <a:t> </a:t>
            </a:r>
          </a:p>
          <a:p>
            <a:pPr algn="ctr"/>
            <a:r>
              <a:rPr lang="en-US" sz="8000" b="1">
                <a:solidFill>
                  <a:srgbClr val="FFC000"/>
                </a:solidFill>
                <a:effectLst>
                  <a:outerShdw blurRad="38100" dist="38100" dir="2700000" algn="tl">
                    <a:srgbClr val="000000">
                      <a:alpha val="43137"/>
                    </a:srgbClr>
                  </a:outerShdw>
                </a:effectLst>
                <a:latin typeface="Bodoni MT Black" panose="02070A03080606020203" pitchFamily="18" charset="0"/>
              </a:rPr>
              <a:t>to</a:t>
            </a:r>
            <a:r>
              <a:rPr lang="en-US" sz="8000" b="1">
                <a:solidFill>
                  <a:srgbClr val="FFC000"/>
                </a:solidFill>
                <a:effectLst>
                  <a:outerShdw blurRad="38100" dist="38100" dir="2700000" algn="tl">
                    <a:srgbClr val="000000">
                      <a:alpha val="43137"/>
                    </a:srgbClr>
                  </a:outerShdw>
                </a:effectLst>
              </a:rPr>
              <a:t> </a:t>
            </a:r>
            <a:r>
              <a:rPr lang="en-US" sz="8000" b="1">
                <a:solidFill>
                  <a:srgbClr val="FFC000"/>
                </a:solidFill>
                <a:effectLst>
                  <a:outerShdw blurRad="38100" dist="38100" dir="2700000" algn="tl">
                    <a:srgbClr val="000000">
                      <a:alpha val="43137"/>
                    </a:srgbClr>
                  </a:outerShdw>
                </a:effectLst>
                <a:latin typeface="Bodoni MT Black" panose="02070A03080606020203" pitchFamily="18" charset="0"/>
              </a:rPr>
              <a:t>My DEPI Project</a:t>
            </a:r>
          </a:p>
        </p:txBody>
      </p:sp>
      <p:sp>
        <p:nvSpPr>
          <p:cNvPr id="4" name="Right Triangle 1">
            <a:extLst>
              <a:ext uri="{FF2B5EF4-FFF2-40B4-BE49-F238E27FC236}">
                <a16:creationId xmlns:a16="http://schemas.microsoft.com/office/drawing/2014/main" id="{D4D390DF-2677-4A64-BBB6-46ACBB534B3C}"/>
              </a:ext>
            </a:extLst>
          </p:cNvPr>
          <p:cNvSpPr/>
          <p:nvPr/>
        </p:nvSpPr>
        <p:spPr>
          <a:xfrm rot="10800000">
            <a:off x="0" y="21654"/>
            <a:ext cx="12192000" cy="4155140"/>
          </a:xfrm>
          <a:custGeom>
            <a:avLst/>
            <a:gdLst>
              <a:gd name="connsiteX0" fmla="*/ 0 w 12192000"/>
              <a:gd name="connsiteY0" fmla="*/ 4182035 h 4182035"/>
              <a:gd name="connsiteX1" fmla="*/ 0 w 12192000"/>
              <a:gd name="connsiteY1" fmla="*/ 0 h 4182035"/>
              <a:gd name="connsiteX2" fmla="*/ 12192000 w 12192000"/>
              <a:gd name="connsiteY2" fmla="*/ 4182035 h 4182035"/>
              <a:gd name="connsiteX3" fmla="*/ 0 w 12192000"/>
              <a:gd name="connsiteY3" fmla="*/ 4182035 h 4182035"/>
              <a:gd name="connsiteX0" fmla="*/ 0 w 12192000"/>
              <a:gd name="connsiteY0" fmla="*/ 4208929 h 4208929"/>
              <a:gd name="connsiteX1" fmla="*/ 0 w 12192000"/>
              <a:gd name="connsiteY1" fmla="*/ 0 h 4208929"/>
              <a:gd name="connsiteX2" fmla="*/ 12192000 w 12192000"/>
              <a:gd name="connsiteY2" fmla="*/ 4208929 h 4208929"/>
              <a:gd name="connsiteX3" fmla="*/ 0 w 12192000"/>
              <a:gd name="connsiteY3" fmla="*/ 4208929 h 4208929"/>
              <a:gd name="connsiteX0" fmla="*/ 0 w 12192000"/>
              <a:gd name="connsiteY0" fmla="*/ 4155140 h 4155140"/>
              <a:gd name="connsiteX1" fmla="*/ 13447 w 12192000"/>
              <a:gd name="connsiteY1" fmla="*/ 0 h 4155140"/>
              <a:gd name="connsiteX2" fmla="*/ 12192000 w 12192000"/>
              <a:gd name="connsiteY2" fmla="*/ 4155140 h 4155140"/>
              <a:gd name="connsiteX3" fmla="*/ 0 w 12192000"/>
              <a:gd name="connsiteY3" fmla="*/ 4155140 h 4155140"/>
              <a:gd name="connsiteX0" fmla="*/ 0 w 12192000"/>
              <a:gd name="connsiteY0" fmla="*/ 4155140 h 4155140"/>
              <a:gd name="connsiteX1" fmla="*/ 13447 w 12192000"/>
              <a:gd name="connsiteY1" fmla="*/ 0 h 4155140"/>
              <a:gd name="connsiteX2" fmla="*/ 12192000 w 12192000"/>
              <a:gd name="connsiteY2" fmla="*/ 4155140 h 4155140"/>
              <a:gd name="connsiteX3" fmla="*/ 0 w 12192000"/>
              <a:gd name="connsiteY3" fmla="*/ 4155140 h 4155140"/>
              <a:gd name="connsiteX0" fmla="*/ 0 w 12192000"/>
              <a:gd name="connsiteY0" fmla="*/ 4155140 h 4155140"/>
              <a:gd name="connsiteX1" fmla="*/ 13447 w 12192000"/>
              <a:gd name="connsiteY1" fmla="*/ 0 h 4155140"/>
              <a:gd name="connsiteX2" fmla="*/ 12192000 w 12192000"/>
              <a:gd name="connsiteY2" fmla="*/ 4155140 h 4155140"/>
              <a:gd name="connsiteX3" fmla="*/ 0 w 12192000"/>
              <a:gd name="connsiteY3" fmla="*/ 4155140 h 4155140"/>
            </a:gdLst>
            <a:ahLst/>
            <a:cxnLst>
              <a:cxn ang="0">
                <a:pos x="connsiteX0" y="connsiteY0"/>
              </a:cxn>
              <a:cxn ang="0">
                <a:pos x="connsiteX1" y="connsiteY1"/>
              </a:cxn>
              <a:cxn ang="0">
                <a:pos x="connsiteX2" y="connsiteY2"/>
              </a:cxn>
              <a:cxn ang="0">
                <a:pos x="connsiteX3" y="connsiteY3"/>
              </a:cxn>
            </a:cxnLst>
            <a:rect l="l" t="t" r="r" b="b"/>
            <a:pathLst>
              <a:path w="12192000" h="4155140">
                <a:moveTo>
                  <a:pt x="0" y="4155140"/>
                </a:moveTo>
                <a:cubicBezTo>
                  <a:pt x="4482" y="2770093"/>
                  <a:pt x="8965" y="1385047"/>
                  <a:pt x="13447" y="0"/>
                </a:cubicBezTo>
                <a:cubicBezTo>
                  <a:pt x="6964082" y="67235"/>
                  <a:pt x="7944223" y="3039034"/>
                  <a:pt x="12192000" y="4155140"/>
                </a:cubicBezTo>
                <a:lnTo>
                  <a:pt x="0" y="4155140"/>
                </a:lnTo>
                <a:close/>
              </a:path>
            </a:pathLst>
          </a:cu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Triangle 1">
            <a:extLst>
              <a:ext uri="{FF2B5EF4-FFF2-40B4-BE49-F238E27FC236}">
                <a16:creationId xmlns:a16="http://schemas.microsoft.com/office/drawing/2014/main" id="{ADCC5156-CB4C-4AB0-A5D5-6CA89D9E184C}"/>
              </a:ext>
            </a:extLst>
          </p:cNvPr>
          <p:cNvSpPr/>
          <p:nvPr/>
        </p:nvSpPr>
        <p:spPr>
          <a:xfrm>
            <a:off x="0" y="2729747"/>
            <a:ext cx="12192000" cy="4155140"/>
          </a:xfrm>
          <a:custGeom>
            <a:avLst/>
            <a:gdLst>
              <a:gd name="connsiteX0" fmla="*/ 0 w 12192000"/>
              <a:gd name="connsiteY0" fmla="*/ 4182035 h 4182035"/>
              <a:gd name="connsiteX1" fmla="*/ 0 w 12192000"/>
              <a:gd name="connsiteY1" fmla="*/ 0 h 4182035"/>
              <a:gd name="connsiteX2" fmla="*/ 12192000 w 12192000"/>
              <a:gd name="connsiteY2" fmla="*/ 4182035 h 4182035"/>
              <a:gd name="connsiteX3" fmla="*/ 0 w 12192000"/>
              <a:gd name="connsiteY3" fmla="*/ 4182035 h 4182035"/>
              <a:gd name="connsiteX0" fmla="*/ 0 w 12192000"/>
              <a:gd name="connsiteY0" fmla="*/ 4208929 h 4208929"/>
              <a:gd name="connsiteX1" fmla="*/ 0 w 12192000"/>
              <a:gd name="connsiteY1" fmla="*/ 0 h 4208929"/>
              <a:gd name="connsiteX2" fmla="*/ 12192000 w 12192000"/>
              <a:gd name="connsiteY2" fmla="*/ 4208929 h 4208929"/>
              <a:gd name="connsiteX3" fmla="*/ 0 w 12192000"/>
              <a:gd name="connsiteY3" fmla="*/ 4208929 h 4208929"/>
              <a:gd name="connsiteX0" fmla="*/ 0 w 12192000"/>
              <a:gd name="connsiteY0" fmla="*/ 4155140 h 4155140"/>
              <a:gd name="connsiteX1" fmla="*/ 13447 w 12192000"/>
              <a:gd name="connsiteY1" fmla="*/ 0 h 4155140"/>
              <a:gd name="connsiteX2" fmla="*/ 12192000 w 12192000"/>
              <a:gd name="connsiteY2" fmla="*/ 4155140 h 4155140"/>
              <a:gd name="connsiteX3" fmla="*/ 0 w 12192000"/>
              <a:gd name="connsiteY3" fmla="*/ 4155140 h 4155140"/>
              <a:gd name="connsiteX0" fmla="*/ 0 w 12192000"/>
              <a:gd name="connsiteY0" fmla="*/ 4155140 h 4155140"/>
              <a:gd name="connsiteX1" fmla="*/ 13447 w 12192000"/>
              <a:gd name="connsiteY1" fmla="*/ 0 h 4155140"/>
              <a:gd name="connsiteX2" fmla="*/ 12192000 w 12192000"/>
              <a:gd name="connsiteY2" fmla="*/ 4155140 h 4155140"/>
              <a:gd name="connsiteX3" fmla="*/ 0 w 12192000"/>
              <a:gd name="connsiteY3" fmla="*/ 4155140 h 4155140"/>
              <a:gd name="connsiteX0" fmla="*/ 0 w 12192000"/>
              <a:gd name="connsiteY0" fmla="*/ 4155140 h 4155140"/>
              <a:gd name="connsiteX1" fmla="*/ 13447 w 12192000"/>
              <a:gd name="connsiteY1" fmla="*/ 0 h 4155140"/>
              <a:gd name="connsiteX2" fmla="*/ 12192000 w 12192000"/>
              <a:gd name="connsiteY2" fmla="*/ 4155140 h 4155140"/>
              <a:gd name="connsiteX3" fmla="*/ 0 w 12192000"/>
              <a:gd name="connsiteY3" fmla="*/ 4155140 h 4155140"/>
            </a:gdLst>
            <a:ahLst/>
            <a:cxnLst>
              <a:cxn ang="0">
                <a:pos x="connsiteX0" y="connsiteY0"/>
              </a:cxn>
              <a:cxn ang="0">
                <a:pos x="connsiteX1" y="connsiteY1"/>
              </a:cxn>
              <a:cxn ang="0">
                <a:pos x="connsiteX2" y="connsiteY2"/>
              </a:cxn>
              <a:cxn ang="0">
                <a:pos x="connsiteX3" y="connsiteY3"/>
              </a:cxn>
            </a:cxnLst>
            <a:rect l="l" t="t" r="r" b="b"/>
            <a:pathLst>
              <a:path w="12192000" h="4155140">
                <a:moveTo>
                  <a:pt x="0" y="4155140"/>
                </a:moveTo>
                <a:cubicBezTo>
                  <a:pt x="4482" y="2770093"/>
                  <a:pt x="8965" y="1385047"/>
                  <a:pt x="13447" y="0"/>
                </a:cubicBezTo>
                <a:cubicBezTo>
                  <a:pt x="6964082" y="67235"/>
                  <a:pt x="7944223" y="3039034"/>
                  <a:pt x="12192000" y="4155140"/>
                </a:cubicBezTo>
                <a:lnTo>
                  <a:pt x="0" y="4155140"/>
                </a:lnTo>
                <a:close/>
              </a:path>
            </a:pathLst>
          </a:cu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25 E" pathEditMode="relative" ptsTypes="">
                                      <p:cBhvr>
                                        <p:cTn id="6" dur="2000" fill="hold"/>
                                        <p:tgtEl>
                                          <p:spTgt spid="4"/>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ADE4CA-0C71-459F-B388-F0092A9E06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4" name="Picture 3">
            <a:extLst>
              <a:ext uri="{FF2B5EF4-FFF2-40B4-BE49-F238E27FC236}">
                <a16:creationId xmlns:a16="http://schemas.microsoft.com/office/drawing/2014/main" id="{5A451778-DEAD-4FC8-A41A-C288C5E48ED0}"/>
              </a:ext>
            </a:extLst>
          </p:cNvPr>
          <p:cNvPicPr>
            <a:picLocks noChangeAspect="1"/>
          </p:cNvPicPr>
          <p:nvPr/>
        </p:nvPicPr>
        <p:blipFill>
          <a:blip r:embed="rId2"/>
          <a:stretch>
            <a:fillRect/>
          </a:stretch>
        </p:blipFill>
        <p:spPr>
          <a:xfrm>
            <a:off x="0" y="242048"/>
            <a:ext cx="12192000" cy="6615952"/>
          </a:xfrm>
          <a:prstGeom prst="rect">
            <a:avLst/>
          </a:prstGeom>
        </p:spPr>
      </p:pic>
    </p:spTree>
    <p:extLst>
      <p:ext uri="{BB962C8B-B14F-4D97-AF65-F5344CB8AC3E}">
        <p14:creationId xmlns:p14="http://schemas.microsoft.com/office/powerpoint/2010/main" val="18306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B7770-DB0E-4C50-9CFE-3D97AFBC57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4" name="Picture 3">
            <a:extLst>
              <a:ext uri="{FF2B5EF4-FFF2-40B4-BE49-F238E27FC236}">
                <a16:creationId xmlns:a16="http://schemas.microsoft.com/office/drawing/2014/main" id="{EE88589A-2E3A-47A5-AE1D-6147849B7CA3}"/>
              </a:ext>
            </a:extLst>
          </p:cNvPr>
          <p:cNvPicPr>
            <a:picLocks noChangeAspect="1"/>
          </p:cNvPicPr>
          <p:nvPr/>
        </p:nvPicPr>
        <p:blipFill>
          <a:blip r:embed="rId2"/>
          <a:stretch>
            <a:fillRect/>
          </a:stretch>
        </p:blipFill>
        <p:spPr>
          <a:xfrm>
            <a:off x="121024" y="242047"/>
            <a:ext cx="12070975" cy="6615953"/>
          </a:xfrm>
          <a:prstGeom prst="rect">
            <a:avLst/>
          </a:prstGeom>
        </p:spPr>
      </p:pic>
    </p:spTree>
    <p:extLst>
      <p:ext uri="{BB962C8B-B14F-4D97-AF65-F5344CB8AC3E}">
        <p14:creationId xmlns:p14="http://schemas.microsoft.com/office/powerpoint/2010/main" val="317688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7"/>
          <p:cNvSpPr txBox="1">
            <a:spLocks noGrp="1"/>
          </p:cNvSpPr>
          <p:nvPr>
            <p:ph type="title"/>
          </p:nvPr>
        </p:nvSpPr>
        <p:spPr>
          <a:xfrm>
            <a:off x="4356847" y="1237129"/>
            <a:ext cx="7516905" cy="4496921"/>
          </a:xfrm>
          <a:prstGeom prst="rect">
            <a:avLst/>
          </a:prstGeom>
          <a:noFill/>
          <a:ln>
            <a:noFill/>
          </a:ln>
        </p:spPr>
        <p:txBody>
          <a:bodyPr spcFirstLastPara="1" wrap="square" lIns="91425" tIns="45700" rIns="91425" bIns="45700" anchor="ctr" anchorCtr="0">
            <a:noAutofit/>
          </a:bodyPr>
          <a:lstStyle/>
          <a:p>
            <a:br>
              <a:rPr lang="en-US" sz="2000" b="1"/>
            </a:br>
            <a:r>
              <a:rPr lang="en-US" sz="2000" b="1"/>
              <a:t>Database Architecture:</a:t>
            </a:r>
            <a:br>
              <a:rPr lang="en-US" sz="2000"/>
            </a:br>
            <a:r>
              <a:rPr lang="en-US" sz="1800"/>
              <a:t>Data is stored in Excel files.</a:t>
            </a:r>
            <a:br>
              <a:rPr lang="en-US" sz="1800"/>
            </a:br>
            <a:r>
              <a:rPr lang="en-US" sz="1800"/>
              <a:t>Each file represents a separate entity (Products, Manufacturing Line Productivity, Downtime Factors, Line Downtime).</a:t>
            </a:r>
            <a:br>
              <a:rPr lang="en-US" sz="1800"/>
            </a:br>
            <a:r>
              <a:rPr lang="en-US" sz="1800"/>
              <a:t>Python was used for data cleaning and preparation.</a:t>
            </a:r>
            <a:br>
              <a:rPr lang="en-US" sz="1800"/>
            </a:br>
            <a:r>
              <a:rPr lang="en-US" sz="1800"/>
              <a:t>Data was transferred to Power BI for analysis and dashboard creation.</a:t>
            </a:r>
            <a:br>
              <a:rPr lang="en-US" sz="1800"/>
            </a:br>
            <a:r>
              <a:rPr lang="en-US" sz="2000" b="1"/>
              <a:t>Key Entities and Relationships</a:t>
            </a:r>
            <a:br>
              <a:rPr lang="en-US" sz="2000" b="1"/>
            </a:br>
            <a:r>
              <a:rPr lang="en-US" sz="1800"/>
              <a:t>Products: Contains product data (Flavor, Product, Size).</a:t>
            </a:r>
            <a:br>
              <a:rPr lang="en-US" sz="2000"/>
            </a:br>
            <a:r>
              <a:rPr lang="en-US" sz="2000" b="1"/>
              <a:t>Manufacturing Line Productivity:</a:t>
            </a:r>
            <a:r>
              <a:rPr lang="en-US" sz="2000"/>
              <a:t> </a:t>
            </a:r>
            <a:r>
              <a:rPr lang="en-US" sz="1800"/>
              <a:t>Production data for each line (Batch, Operator, Start Time, End Time, Date, Product, Downtime).</a:t>
            </a:r>
            <a:br>
              <a:rPr lang="en-US" sz="2000"/>
            </a:br>
            <a:r>
              <a:rPr lang="en-US" sz="2000" b="1"/>
              <a:t>Downtime Factors:</a:t>
            </a:r>
            <a:r>
              <a:rPr lang="en-US" sz="2000"/>
              <a:t> </a:t>
            </a:r>
            <a:r>
              <a:rPr lang="en-US" sz="1800"/>
              <a:t>Downtime reasons and their descriptions (Factor, Description, Operator Error).</a:t>
            </a:r>
            <a:br>
              <a:rPr lang="en-US" sz="1800"/>
            </a:br>
            <a:r>
              <a:rPr lang="en-US" sz="2000" b="1"/>
              <a:t>Line Downtime:</a:t>
            </a:r>
            <a:r>
              <a:rPr lang="en-US" sz="2000"/>
              <a:t> </a:t>
            </a:r>
            <a:r>
              <a:rPr lang="en-US" sz="1800"/>
              <a:t>Downtime details for each batch (Batch, Downtime Factor).</a:t>
            </a:r>
            <a:br>
              <a:rPr lang="en-US" sz="1800"/>
            </a:br>
            <a:r>
              <a:rPr lang="en-US" sz="2000" b="1"/>
              <a:t>Relationships between files:</a:t>
            </a:r>
            <a:br>
              <a:rPr lang="en-US" sz="2000"/>
            </a:br>
            <a:r>
              <a:rPr lang="en-US" sz="1800"/>
              <a:t>Products is linked to Manufacturing Line Productivity through the Product column.</a:t>
            </a:r>
            <a:br>
              <a:rPr lang="en-US" sz="1800"/>
            </a:br>
            <a:r>
              <a:rPr lang="en-US" sz="1800"/>
              <a:t>Manufacturing Line Productivity is linked to Line Downtime through the Batch column.</a:t>
            </a:r>
            <a:br>
              <a:rPr lang="en-US" sz="1800"/>
            </a:br>
            <a:r>
              <a:rPr lang="en-US" sz="1800"/>
              <a:t>Line Downtime is linked to Downtime Factors through the Downtime Factor column.</a:t>
            </a:r>
            <a:br>
              <a:rPr lang="en-US" sz="1800"/>
            </a:br>
            <a:endParaRPr sz="1800"/>
          </a:p>
        </p:txBody>
      </p:sp>
      <p:sp>
        <p:nvSpPr>
          <p:cNvPr id="200" name="Google Shape;20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a:solidFill>
                  <a:schemeClr val="bg1"/>
                </a:solidFill>
                <a:latin typeface="Constantia" panose="02030602050306030303" pitchFamily="18" charset="0"/>
              </a:rPr>
              <a:t>9 may 2025</a:t>
            </a:r>
          </a:p>
        </p:txBody>
      </p:sp>
      <p:sp>
        <p:nvSpPr>
          <p:cNvPr id="202" name="Google Shape;20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203" name="Google Shape;203;p7" descr="A screenshot of a table&#10;&#10;AI-generated content may be incorrect."/>
          <p:cNvPicPr preferRelativeResize="0"/>
          <p:nvPr/>
        </p:nvPicPr>
        <p:blipFill rotWithShape="1">
          <a:blip r:embed="rId3"/>
          <a:srcRect l="7186" r="7186"/>
          <a:stretch/>
        </p:blipFill>
        <p:spPr>
          <a:xfrm>
            <a:off x="252814" y="1247032"/>
            <a:ext cx="3913971" cy="3706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4" name="Google Shape;204;p7" title="download.png"/>
          <p:cNvPicPr preferRelativeResize="0"/>
          <p:nvPr/>
        </p:nvPicPr>
        <p:blipFill rotWithShape="1">
          <a:blip r:embed="rId4">
            <a:alphaModFix/>
          </a:blip>
          <a:src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FDF95651-D9E8-49A9-A158-81DFB357218E}"/>
              </a:ext>
            </a:extLst>
          </p:cNvPr>
          <p:cNvSpPr txBox="1"/>
          <p:nvPr/>
        </p:nvSpPr>
        <p:spPr>
          <a:xfrm>
            <a:off x="4863348" y="299949"/>
            <a:ext cx="2307042" cy="461665"/>
          </a:xfrm>
          <a:prstGeom prst="rect">
            <a:avLst/>
          </a:prstGeom>
          <a:noFill/>
        </p:spPr>
        <p:txBody>
          <a:bodyPr wrap="none" rtlCol="0">
            <a:spAutoFit/>
          </a:bodyPr>
          <a:lstStyle/>
          <a:p>
            <a:r>
              <a:rPr lang="en-US" sz="2400" b="1">
                <a:solidFill>
                  <a:schemeClr val="accent6">
                    <a:lumMod val="50000"/>
                  </a:schemeClr>
                </a:solidFill>
              </a:rPr>
              <a:t>Data Structure</a:t>
            </a:r>
            <a:endParaRPr lang="en-US" sz="2400">
              <a:solidFill>
                <a:schemeClr val="accent6">
                  <a:lumMod val="50000"/>
                </a:schemeClr>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03"/>
                                        </p:tgtEl>
                                        <p:attrNameLst>
                                          <p:attrName>style.visibility</p:attrName>
                                        </p:attrNameLst>
                                      </p:cBhvr>
                                      <p:to>
                                        <p:strVal val="visible"/>
                                      </p:to>
                                    </p:set>
                                    <p:animEffect transition="in" filter="barn(inVertical)">
                                      <p:cBhvr>
                                        <p:cTn id="14" dur="500"/>
                                        <p:tgtEl>
                                          <p:spTgt spid="20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9"/>
                                        </p:tgtEl>
                                        <p:attrNameLst>
                                          <p:attrName>style.visibility</p:attrName>
                                        </p:attrNameLst>
                                      </p:cBhvr>
                                      <p:to>
                                        <p:strVal val="visible"/>
                                      </p:to>
                                    </p:set>
                                    <p:animEffect transition="in" filter="fade">
                                      <p:cBhvr>
                                        <p:cTn id="19" dur="1000"/>
                                        <p:tgtEl>
                                          <p:spTgt spid="199"/>
                                        </p:tgtEl>
                                      </p:cBhvr>
                                    </p:animEffect>
                                    <p:anim calcmode="lin" valueType="num">
                                      <p:cBhvr>
                                        <p:cTn id="20" dur="1000" fill="hold"/>
                                        <p:tgtEl>
                                          <p:spTgt spid="199"/>
                                        </p:tgtEl>
                                        <p:attrNameLst>
                                          <p:attrName>ppt_x</p:attrName>
                                        </p:attrNameLst>
                                      </p:cBhvr>
                                      <p:tavLst>
                                        <p:tav tm="0">
                                          <p:val>
                                            <p:strVal val="#ppt_x"/>
                                          </p:val>
                                        </p:tav>
                                        <p:tav tm="100000">
                                          <p:val>
                                            <p:strVal val="#ppt_x"/>
                                          </p:val>
                                        </p:tav>
                                      </p:tavLst>
                                    </p:anim>
                                    <p:anim calcmode="lin" valueType="num">
                                      <p:cBhvr>
                                        <p:cTn id="21" dur="1000" fill="hold"/>
                                        <p:tgtEl>
                                          <p:spTgt spid="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D9E4-0C02-4AFB-951E-84CC5F3EEA14}"/>
              </a:ext>
            </a:extLst>
          </p:cNvPr>
          <p:cNvSpPr>
            <a:spLocks noGrp="1"/>
          </p:cNvSpPr>
          <p:nvPr>
            <p:ph type="ctrTitle"/>
          </p:nvPr>
        </p:nvSpPr>
        <p:spPr>
          <a:xfrm>
            <a:off x="215153" y="3173506"/>
            <a:ext cx="9950823" cy="2562131"/>
          </a:xfrm>
        </p:spPr>
        <p:txBody>
          <a:bodyPr>
            <a:noAutofit/>
          </a:bodyPr>
          <a:lstStyle/>
          <a:p>
            <a:pPr algn="l"/>
            <a:r>
              <a:rPr lang="en-US" sz="2400" b="1">
                <a:solidFill>
                  <a:schemeClr val="accent6">
                    <a:lumMod val="50000"/>
                  </a:schemeClr>
                </a:solidFill>
              </a:rPr>
              <a:t>Data Flow</a:t>
            </a:r>
            <a:br>
              <a:rPr lang="en-US" sz="2000" b="1"/>
            </a:br>
            <a:r>
              <a:rPr lang="en-US" sz="2000" b="1"/>
              <a:t>Data Collection:</a:t>
            </a:r>
            <a:r>
              <a:rPr lang="en-US" sz="2000"/>
              <a:t> </a:t>
            </a:r>
            <a:r>
              <a:rPr lang="en-US" sz="1800"/>
              <a:t>Data was collected from four Excel files (Products, Manufacturing Line Productivity, Downtime Factors, Line Downtime).</a:t>
            </a:r>
            <a:br>
              <a:rPr lang="en-US" sz="1800"/>
            </a:br>
            <a:r>
              <a:rPr lang="en-US" sz="2000" b="1"/>
              <a:t>Data Processing:</a:t>
            </a:r>
            <a:br>
              <a:rPr lang="en-US" sz="2000"/>
            </a:br>
            <a:r>
              <a:rPr lang="en-US" sz="1800"/>
              <a:t>Python: Standardized product sizes and added the Downtime column.</a:t>
            </a:r>
            <a:br>
              <a:rPr lang="en-US" sz="1800"/>
            </a:br>
            <a:r>
              <a:rPr lang="en-US" sz="2000" b="1"/>
              <a:t>Data Analysis:</a:t>
            </a:r>
            <a:br>
              <a:rPr lang="en-US" sz="2000"/>
            </a:br>
            <a:r>
              <a:rPr lang="en-US" sz="1800"/>
              <a:t>Power BI: Created a dashboard that includes:</a:t>
            </a:r>
            <a:br>
              <a:rPr lang="en-US" sz="1800"/>
            </a:br>
            <a:r>
              <a:rPr lang="en-US" sz="1800"/>
              <a:t>Productivity rates for each line.</a:t>
            </a:r>
            <a:br>
              <a:rPr lang="en-US" sz="1800"/>
            </a:br>
            <a:r>
              <a:rPr lang="en-US" sz="1800"/>
              <a:t>Most common downtime reasons.</a:t>
            </a:r>
            <a:br>
              <a:rPr lang="en-US" sz="1800"/>
            </a:br>
            <a:r>
              <a:rPr lang="en-US" sz="1800"/>
              <a:t>Time analysis of downtimes and productivity.</a:t>
            </a:r>
            <a:br>
              <a:rPr lang="en-US" sz="1800"/>
            </a:br>
            <a:r>
              <a:rPr lang="en-US" sz="2000" b="1"/>
              <a:t>CSV/Excel File Structure</a:t>
            </a:r>
            <a:br>
              <a:rPr lang="en-US" sz="2000" b="1"/>
            </a:br>
            <a:r>
              <a:rPr lang="en-US" sz="2000" b="1"/>
              <a:t>Products:</a:t>
            </a:r>
            <a:r>
              <a:rPr lang="en-US" sz="2000"/>
              <a:t> </a:t>
            </a:r>
            <a:r>
              <a:rPr lang="en-US" sz="1800"/>
              <a:t>3 columns (Flavor, Product, Size) - Approximately 10 rows.</a:t>
            </a:r>
            <a:br>
              <a:rPr lang="en-US" sz="1800"/>
            </a:br>
            <a:r>
              <a:rPr lang="en-US" sz="2000" b="1"/>
              <a:t>Manufacturing Line Productivity:</a:t>
            </a:r>
            <a:r>
              <a:rPr lang="en-US" sz="2000"/>
              <a:t> </a:t>
            </a:r>
            <a:r>
              <a:rPr lang="en-US" sz="1800"/>
              <a:t>7 columns (Batch, Operator, Start Time, End Time, Date, Product, Downtime) - Approximately 40 rows.</a:t>
            </a:r>
            <a:br>
              <a:rPr lang="en-US" sz="1800"/>
            </a:br>
            <a:r>
              <a:rPr lang="en-US" sz="2000" b="1"/>
              <a:t>Downtime Factors:</a:t>
            </a:r>
            <a:r>
              <a:rPr lang="en-US" sz="2000"/>
              <a:t> 3</a:t>
            </a:r>
            <a:r>
              <a:rPr lang="en-US" sz="1800"/>
              <a:t> columns (Factor, Description, Operator Error) - Approximately 10 rows.</a:t>
            </a:r>
            <a:br>
              <a:rPr lang="en-US" sz="1800"/>
            </a:br>
            <a:r>
              <a:rPr lang="en-US" sz="2000" b="1"/>
              <a:t>Line Downtime:</a:t>
            </a:r>
            <a:r>
              <a:rPr lang="en-US" sz="2000"/>
              <a:t> </a:t>
            </a:r>
            <a:r>
              <a:rPr lang="en-US" sz="1800"/>
              <a:t>2 columns (Batch, Downtime Factor) - Approximately 30 rows.</a:t>
            </a:r>
            <a:br>
              <a:rPr lang="en-US" sz="1800"/>
            </a:br>
            <a:endParaRPr lang="en-US" sz="1800"/>
          </a:p>
        </p:txBody>
      </p:sp>
      <p:sp>
        <p:nvSpPr>
          <p:cNvPr id="4" name="Slide Number Placeholder 3">
            <a:extLst>
              <a:ext uri="{FF2B5EF4-FFF2-40B4-BE49-F238E27FC236}">
                <a16:creationId xmlns:a16="http://schemas.microsoft.com/office/drawing/2014/main" id="{0BC4D1B1-0A93-478F-88BA-51C02F5B7A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extBox 4">
            <a:extLst>
              <a:ext uri="{FF2B5EF4-FFF2-40B4-BE49-F238E27FC236}">
                <a16:creationId xmlns:a16="http://schemas.microsoft.com/office/drawing/2014/main" id="{E1A959D6-2B33-454A-8E77-1A6A62E490BF}"/>
              </a:ext>
            </a:extLst>
          </p:cNvPr>
          <p:cNvSpPr txBox="1"/>
          <p:nvPr/>
        </p:nvSpPr>
        <p:spPr>
          <a:xfrm>
            <a:off x="3049121" y="3275112"/>
            <a:ext cx="6098240" cy="307777"/>
          </a:xfrm>
          <a:prstGeom prst="rect">
            <a:avLst/>
          </a:prstGeom>
          <a:noFill/>
        </p:spPr>
        <p:txBody>
          <a:bodyPr wrap="square">
            <a:spAutoFit/>
          </a:bodyPr>
          <a:lstStyle/>
          <a:p>
            <a:r>
              <a:rPr lang="en-US" sz="1400">
                <a:solidFill>
                  <a:schemeClr val="bg1"/>
                </a:solidFill>
                <a:latin typeface="Constantia" panose="02030602050306030303" pitchFamily="18" charset="0"/>
              </a:rPr>
              <a:t>9 may 2025</a:t>
            </a:r>
          </a:p>
        </p:txBody>
      </p:sp>
      <p:sp>
        <p:nvSpPr>
          <p:cNvPr id="6" name="TextBox 5">
            <a:extLst>
              <a:ext uri="{FF2B5EF4-FFF2-40B4-BE49-F238E27FC236}">
                <a16:creationId xmlns:a16="http://schemas.microsoft.com/office/drawing/2014/main" id="{193EE23F-A02C-4985-A765-3CB2147C833B}"/>
              </a:ext>
            </a:extLst>
          </p:cNvPr>
          <p:cNvSpPr txBox="1"/>
          <p:nvPr/>
        </p:nvSpPr>
        <p:spPr>
          <a:xfrm>
            <a:off x="1583392" y="6316009"/>
            <a:ext cx="1667435" cy="553998"/>
          </a:xfrm>
          <a:prstGeom prst="rect">
            <a:avLst/>
          </a:prstGeom>
          <a:noFill/>
        </p:spPr>
        <p:txBody>
          <a:bodyPr wrap="square" rtlCol="0">
            <a:spAutoFit/>
          </a:bodyPr>
          <a:lstStyle/>
          <a:p>
            <a:r>
              <a:rPr lang="en-US" sz="1600">
                <a:solidFill>
                  <a:schemeClr val="bg1"/>
                </a:solidFill>
                <a:latin typeface="Constantia" panose="02030602050306030303" pitchFamily="18" charset="0"/>
              </a:rPr>
              <a:t>9 may 2025</a:t>
            </a:r>
          </a:p>
          <a:p>
            <a:endParaRPr lang="en-US"/>
          </a:p>
        </p:txBody>
      </p:sp>
    </p:spTree>
    <p:extLst>
      <p:ext uri="{BB962C8B-B14F-4D97-AF65-F5344CB8AC3E}">
        <p14:creationId xmlns:p14="http://schemas.microsoft.com/office/powerpoint/2010/main" val="41892923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526055-7623-4D7B-9AEE-B51E066813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a:extLst>
              <a:ext uri="{FF2B5EF4-FFF2-40B4-BE49-F238E27FC236}">
                <a16:creationId xmlns:a16="http://schemas.microsoft.com/office/drawing/2014/main" id="{39723CDB-4E0F-498F-9E3A-B6832345CC64}"/>
              </a:ext>
            </a:extLst>
          </p:cNvPr>
          <p:cNvSpPr txBox="1"/>
          <p:nvPr/>
        </p:nvSpPr>
        <p:spPr>
          <a:xfrm>
            <a:off x="188260" y="1039260"/>
            <a:ext cx="10257632" cy="5601533"/>
          </a:xfrm>
          <a:prstGeom prst="rect">
            <a:avLst/>
          </a:prstGeom>
          <a:noFill/>
        </p:spPr>
        <p:txBody>
          <a:bodyPr wrap="square" lIns="91440" tIns="45720" rIns="91440" bIns="45720" rtlCol="0" anchor="t">
            <a:spAutoFit/>
          </a:bodyPr>
          <a:lstStyle/>
          <a:p>
            <a:r>
              <a:rPr lang="en-US" sz="2000" b="1">
                <a:solidFill>
                  <a:srgbClr val="047954"/>
                </a:solidFill>
              </a:rPr>
              <a:t>Deliverables</a:t>
            </a:r>
          </a:p>
          <a:p>
            <a:r>
              <a:rPr lang="en-US" sz="1800" b="1"/>
              <a:t>Reports and Documentation:</a:t>
            </a:r>
            <a:endParaRPr lang="en-US" sz="1800"/>
          </a:p>
          <a:p>
            <a:pPr>
              <a:buFont typeface="Arial" panose="020B0604020202020204" pitchFamily="34" charset="0"/>
              <a:buChar char="•"/>
            </a:pPr>
            <a:r>
              <a:rPr lang="en-US" sz="1800"/>
              <a:t>Technical Specifications Report – Outlines the technical structure of the proposed solution.</a:t>
            </a:r>
          </a:p>
          <a:p>
            <a:pPr>
              <a:buFont typeface="Arial" panose="020B0604020202020204" pitchFamily="34" charset="0"/>
              <a:buChar char="•"/>
            </a:pPr>
            <a:r>
              <a:rPr lang="en-US" sz="1800"/>
              <a:t>Data Analysis Report – Details the findings from data analysis, including downtime patterns and key insights.</a:t>
            </a:r>
          </a:p>
          <a:p>
            <a:pPr>
              <a:buFont typeface="Arial" panose="020B0604020202020204" pitchFamily="34" charset="0"/>
              <a:buChar char="•"/>
            </a:pPr>
            <a:r>
              <a:rPr lang="en-US" sz="1800"/>
              <a:t>User Manual – A step-by-step guide for using the dashboard and interpreting the data.</a:t>
            </a:r>
          </a:p>
          <a:p>
            <a:pPr>
              <a:buFont typeface="Arial" panose="020B0604020202020204" pitchFamily="34" charset="0"/>
              <a:buChar char="•"/>
            </a:pPr>
            <a:r>
              <a:rPr lang="en-US" sz="1800"/>
              <a:t>Implementation Plan – A detailed roadmap for applying the solution, including key milestones.</a:t>
            </a:r>
          </a:p>
          <a:p>
            <a:pPr>
              <a:buFont typeface="Arial" panose="020B0604020202020204" pitchFamily="34" charset="0"/>
              <a:buChar char="•"/>
            </a:pPr>
            <a:r>
              <a:rPr lang="en-US" sz="1800"/>
              <a:t>Final Presentation – Summarizes the project, findings, and recommendations.</a:t>
            </a:r>
          </a:p>
          <a:p>
            <a:r>
              <a:rPr lang="en-US" sz="1800" b="1"/>
              <a:t>Timeline for Deliverables:</a:t>
            </a:r>
            <a:endParaRPr lang="en-US" sz="1800"/>
          </a:p>
          <a:p>
            <a:pPr>
              <a:buFont typeface="Arial" panose="020B0604020202020204" pitchFamily="34" charset="0"/>
              <a:buChar char="•"/>
            </a:pPr>
            <a:r>
              <a:rPr lang="en-US" sz="1800"/>
              <a:t>Week 1-2: Data Analysis Report</a:t>
            </a:r>
          </a:p>
          <a:p>
            <a:pPr>
              <a:buFont typeface="Arial" panose="020B0604020202020204" pitchFamily="34" charset="0"/>
              <a:buChar char="•"/>
            </a:pPr>
            <a:r>
              <a:rPr lang="en-US" sz="1800"/>
              <a:t>Week 3: Implementation Plan</a:t>
            </a:r>
          </a:p>
          <a:p>
            <a:pPr>
              <a:buFont typeface="Arial" panose="020B0604020202020204" pitchFamily="34" charset="0"/>
              <a:buChar char="•"/>
            </a:pPr>
            <a:r>
              <a:rPr lang="en-US" sz="1800"/>
              <a:t>Week 4: Dashboard Development</a:t>
            </a:r>
          </a:p>
          <a:p>
            <a:pPr>
              <a:buFont typeface="Arial" panose="020B0604020202020204" pitchFamily="34" charset="0"/>
              <a:buChar char="•"/>
            </a:pPr>
            <a:r>
              <a:rPr lang="en-US" sz="1800"/>
              <a:t>Week 5: User Manual</a:t>
            </a:r>
          </a:p>
          <a:p>
            <a:pPr>
              <a:buFont typeface="Arial" panose="020B0604020202020204" pitchFamily="34" charset="0"/>
              <a:buChar char="•"/>
            </a:pPr>
            <a:r>
              <a:rPr lang="en-US" sz="1800"/>
              <a:t>Week 6: Final Presentation + Feedback</a:t>
            </a:r>
          </a:p>
          <a:p>
            <a:r>
              <a:rPr lang="en-US" sz="1800" b="1"/>
              <a:t>Final Products:</a:t>
            </a:r>
            <a:endParaRPr lang="en-US" sz="1800"/>
          </a:p>
          <a:p>
            <a:pPr>
              <a:buFont typeface="Arial" panose="020B0604020202020204" pitchFamily="34" charset="0"/>
              <a:buChar char="•"/>
            </a:pPr>
            <a:r>
              <a:rPr lang="en-US" sz="1800"/>
              <a:t>Interactive Power BI Dashboard – Visual representation of key downtime metrics and recommendations.</a:t>
            </a:r>
          </a:p>
          <a:p>
            <a:pPr>
              <a:buFont typeface="Arial" panose="020B0604020202020204" pitchFamily="34" charset="0"/>
              <a:buChar char="•"/>
            </a:pPr>
            <a:r>
              <a:rPr lang="en-US" sz="1800"/>
              <a:t>Python Analysis Scripts – Source code for data analysis and downtime calculation.</a:t>
            </a:r>
          </a:p>
          <a:p>
            <a:pPr>
              <a:buFont typeface="Arial" panose="020B0604020202020204" pitchFamily="34" charset="0"/>
              <a:buChar char="•"/>
            </a:pPr>
            <a:r>
              <a:rPr lang="en-US" sz="1800"/>
              <a:t>Complete Documentation Folder – Includes all reports, manuals, and final presentation slides.</a:t>
            </a:r>
          </a:p>
          <a:p>
            <a:endParaRPr lang="en-US"/>
          </a:p>
        </p:txBody>
      </p:sp>
      <p:sp>
        <p:nvSpPr>
          <p:cNvPr id="2" name="TextBox 1">
            <a:extLst>
              <a:ext uri="{FF2B5EF4-FFF2-40B4-BE49-F238E27FC236}">
                <a16:creationId xmlns:a16="http://schemas.microsoft.com/office/drawing/2014/main" id="{FB97E8DF-FCEB-4041-9407-21A1CA160E9E}"/>
              </a:ext>
            </a:extLst>
          </p:cNvPr>
          <p:cNvSpPr txBox="1"/>
          <p:nvPr/>
        </p:nvSpPr>
        <p:spPr>
          <a:xfrm>
            <a:off x="1575550" y="6304002"/>
            <a:ext cx="1882587" cy="553998"/>
          </a:xfrm>
          <a:prstGeom prst="rect">
            <a:avLst/>
          </a:prstGeom>
          <a:noFill/>
        </p:spPr>
        <p:txBody>
          <a:bodyPr wrap="square" rtlCol="0">
            <a:spAutoFit/>
          </a:bodyPr>
          <a:lstStyle/>
          <a:p>
            <a:r>
              <a:rPr lang="en-US" sz="1600">
                <a:solidFill>
                  <a:schemeClr val="bg1"/>
                </a:solidFill>
                <a:latin typeface="Constantia" panose="02030602050306030303" pitchFamily="18" charset="0"/>
              </a:rPr>
              <a:t>9 may 2025</a:t>
            </a:r>
          </a:p>
          <a:p>
            <a:endParaRPr lang="en-US"/>
          </a:p>
        </p:txBody>
      </p:sp>
    </p:spTree>
    <p:extLst>
      <p:ext uri="{BB962C8B-B14F-4D97-AF65-F5344CB8AC3E}">
        <p14:creationId xmlns:p14="http://schemas.microsoft.com/office/powerpoint/2010/main" val="3537230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1000"/>
                                        <p:tgtEl>
                                          <p:spTgt spid="5">
                                            <p:txEl>
                                              <p:pRg st="9" end="9"/>
                                            </p:txEl>
                                          </p:spTgt>
                                        </p:tgtEl>
                                      </p:cBhvr>
                                    </p:animEffect>
                                    <p:anim calcmode="lin" valueType="num">
                                      <p:cBhvr>
                                        <p:cTn id="5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1000"/>
                                        <p:tgtEl>
                                          <p:spTgt spid="5">
                                            <p:txEl>
                                              <p:pRg st="10" end="10"/>
                                            </p:txEl>
                                          </p:spTgt>
                                        </p:tgtEl>
                                      </p:cBhvr>
                                    </p:animEffect>
                                    <p:anim calcmode="lin" valueType="num">
                                      <p:cBhvr>
                                        <p:cTn id="5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1000"/>
                                        <p:tgtEl>
                                          <p:spTgt spid="5">
                                            <p:txEl>
                                              <p:pRg st="11" end="11"/>
                                            </p:txEl>
                                          </p:spTgt>
                                        </p:tgtEl>
                                      </p:cBhvr>
                                    </p:animEffect>
                                    <p:anim calcmode="lin" valueType="num">
                                      <p:cBhvr>
                                        <p:cTn id="63"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1000"/>
                                        <p:tgtEl>
                                          <p:spTgt spid="5">
                                            <p:txEl>
                                              <p:pRg st="12" end="12"/>
                                            </p:txEl>
                                          </p:spTgt>
                                        </p:tgtEl>
                                      </p:cBhvr>
                                    </p:animEffect>
                                    <p:anim calcmode="lin" valueType="num">
                                      <p:cBhvr>
                                        <p:cTn id="68"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1000"/>
                                        <p:tgtEl>
                                          <p:spTgt spid="5">
                                            <p:txEl>
                                              <p:pRg st="13" end="13"/>
                                            </p:txEl>
                                          </p:spTgt>
                                        </p:tgtEl>
                                      </p:cBhvr>
                                    </p:animEffect>
                                    <p:anim calcmode="lin" valueType="num">
                                      <p:cBhvr>
                                        <p:cTn id="73"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fade">
                                      <p:cBhvr>
                                        <p:cTn id="77" dur="1000"/>
                                        <p:tgtEl>
                                          <p:spTgt spid="5">
                                            <p:txEl>
                                              <p:pRg st="14" end="14"/>
                                            </p:txEl>
                                          </p:spTgt>
                                        </p:tgtEl>
                                      </p:cBhvr>
                                    </p:animEffect>
                                    <p:anim calcmode="lin" valueType="num">
                                      <p:cBhvr>
                                        <p:cTn id="78"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
                                            <p:txEl>
                                              <p:pRg st="15" end="15"/>
                                            </p:txEl>
                                          </p:spTgt>
                                        </p:tgtEl>
                                        <p:attrNameLst>
                                          <p:attrName>style.visibility</p:attrName>
                                        </p:attrNameLst>
                                      </p:cBhvr>
                                      <p:to>
                                        <p:strVal val="visible"/>
                                      </p:to>
                                    </p:set>
                                    <p:animEffect transition="in" filter="fade">
                                      <p:cBhvr>
                                        <p:cTn id="82" dur="1000"/>
                                        <p:tgtEl>
                                          <p:spTgt spid="5">
                                            <p:txEl>
                                              <p:pRg st="15" end="15"/>
                                            </p:txEl>
                                          </p:spTgt>
                                        </p:tgtEl>
                                      </p:cBhvr>
                                    </p:animEffect>
                                    <p:anim calcmode="lin" valueType="num">
                                      <p:cBhvr>
                                        <p:cTn id="83"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5">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
                                            <p:txEl>
                                              <p:pRg st="16" end="16"/>
                                            </p:txEl>
                                          </p:spTgt>
                                        </p:tgtEl>
                                        <p:attrNameLst>
                                          <p:attrName>style.visibility</p:attrName>
                                        </p:attrNameLst>
                                      </p:cBhvr>
                                      <p:to>
                                        <p:strVal val="visible"/>
                                      </p:to>
                                    </p:set>
                                    <p:animEffect transition="in" filter="fade">
                                      <p:cBhvr>
                                        <p:cTn id="87" dur="1000"/>
                                        <p:tgtEl>
                                          <p:spTgt spid="5">
                                            <p:txEl>
                                              <p:pRg st="16" end="16"/>
                                            </p:txEl>
                                          </p:spTgt>
                                        </p:tgtEl>
                                      </p:cBhvr>
                                    </p:animEffect>
                                    <p:anim calcmode="lin" valueType="num">
                                      <p:cBhvr>
                                        <p:cTn id="88"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6F61A0-4362-42D2-84BE-F3AA20C2CA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extBox 2">
            <a:extLst>
              <a:ext uri="{FF2B5EF4-FFF2-40B4-BE49-F238E27FC236}">
                <a16:creationId xmlns:a16="http://schemas.microsoft.com/office/drawing/2014/main" id="{0D44E1CB-A7D1-4200-9C76-046F1D0E9863}"/>
              </a:ext>
            </a:extLst>
          </p:cNvPr>
          <p:cNvSpPr txBox="1"/>
          <p:nvPr/>
        </p:nvSpPr>
        <p:spPr>
          <a:xfrm>
            <a:off x="1597375" y="6356350"/>
            <a:ext cx="1563297" cy="338554"/>
          </a:xfrm>
          <a:prstGeom prst="rect">
            <a:avLst/>
          </a:prstGeom>
          <a:noFill/>
        </p:spPr>
        <p:txBody>
          <a:bodyPr wrap="square" rtlCol="0">
            <a:spAutoFit/>
          </a:bodyPr>
          <a:lstStyle/>
          <a:p>
            <a:r>
              <a:rPr lang="en-US" sz="1600">
                <a:solidFill>
                  <a:schemeClr val="bg1"/>
                </a:solidFill>
                <a:latin typeface="Constantia" panose="02030602050306030303" pitchFamily="18" charset="0"/>
              </a:rPr>
              <a:t>9 may 2025</a:t>
            </a:r>
          </a:p>
        </p:txBody>
      </p:sp>
      <p:pic>
        <p:nvPicPr>
          <p:cNvPr id="5" name="Picture 4">
            <a:extLst>
              <a:ext uri="{FF2B5EF4-FFF2-40B4-BE49-F238E27FC236}">
                <a16:creationId xmlns:a16="http://schemas.microsoft.com/office/drawing/2014/main" id="{AD2F1E2F-3A56-41EF-B8A2-D57A48E0AE47}"/>
              </a:ext>
            </a:extLst>
          </p:cNvPr>
          <p:cNvPicPr>
            <a:picLocks noChangeAspect="1"/>
          </p:cNvPicPr>
          <p:nvPr/>
        </p:nvPicPr>
        <p:blipFill>
          <a:blip r:embed="rId2"/>
          <a:stretch>
            <a:fillRect/>
          </a:stretch>
        </p:blipFill>
        <p:spPr>
          <a:xfrm>
            <a:off x="1526582" y="3564669"/>
            <a:ext cx="1760883" cy="1936971"/>
          </a:xfrm>
          <a:prstGeom prst="rect">
            <a:avLst/>
          </a:prstGeom>
        </p:spPr>
      </p:pic>
      <p:sp>
        <p:nvSpPr>
          <p:cNvPr id="8" name="TextBox 7">
            <a:extLst>
              <a:ext uri="{FF2B5EF4-FFF2-40B4-BE49-F238E27FC236}">
                <a16:creationId xmlns:a16="http://schemas.microsoft.com/office/drawing/2014/main" id="{A3B61886-C0EF-4ADE-8B12-0EBE71792A07}"/>
              </a:ext>
            </a:extLst>
          </p:cNvPr>
          <p:cNvSpPr txBox="1"/>
          <p:nvPr/>
        </p:nvSpPr>
        <p:spPr>
          <a:xfrm>
            <a:off x="4994576" y="500394"/>
            <a:ext cx="2202847" cy="461665"/>
          </a:xfrm>
          <a:prstGeom prst="rect">
            <a:avLst/>
          </a:prstGeom>
          <a:noFill/>
        </p:spPr>
        <p:txBody>
          <a:bodyPr wrap="none" rtlCol="0">
            <a:spAutoFit/>
          </a:bodyPr>
          <a:lstStyle/>
          <a:p>
            <a:pPr algn="ctr"/>
            <a:r>
              <a:rPr lang="en-US" sz="2400" b="1">
                <a:solidFill>
                  <a:srgbClr val="047954"/>
                </a:solidFill>
              </a:rPr>
              <a:t>Project Team </a:t>
            </a:r>
            <a:endParaRPr lang="en-US" sz="2400"/>
          </a:p>
        </p:txBody>
      </p:sp>
      <p:sp>
        <p:nvSpPr>
          <p:cNvPr id="9" name="TextBox 8">
            <a:extLst>
              <a:ext uri="{FF2B5EF4-FFF2-40B4-BE49-F238E27FC236}">
                <a16:creationId xmlns:a16="http://schemas.microsoft.com/office/drawing/2014/main" id="{E900CF1F-1D52-4D27-A422-7F63C3AC77A1}"/>
              </a:ext>
            </a:extLst>
          </p:cNvPr>
          <p:cNvSpPr txBox="1"/>
          <p:nvPr/>
        </p:nvSpPr>
        <p:spPr>
          <a:xfrm>
            <a:off x="367918" y="5501640"/>
            <a:ext cx="5548256" cy="1292662"/>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1600" b="1"/>
              <a:t>Fares Mohamed </a:t>
            </a:r>
            <a:r>
              <a:rPr lang="en-US" sz="1600"/>
              <a:t>– Data Analyst</a:t>
            </a:r>
          </a:p>
          <a:p>
            <a:pPr marL="742950" lvl="1" indent="-285750">
              <a:buFont typeface="Arial" panose="020B0604020202020204" pitchFamily="34" charset="0"/>
              <a:buChar char="•"/>
            </a:pPr>
            <a:r>
              <a:rPr lang="en-US" sz="1600"/>
              <a:t>Data analysis using Python, report generation, insights presentation and Data Visualization.</a:t>
            </a:r>
          </a:p>
          <a:p>
            <a:pPr marL="742950" lvl="1" indent="-285750">
              <a:buFont typeface="Arial" panose="020B0604020202020204" pitchFamily="34" charset="0"/>
              <a:buChar char="•"/>
            </a:pPr>
            <a:endParaRPr lang="en-US" sz="1600"/>
          </a:p>
          <a:p>
            <a:endParaRPr lang="en-US"/>
          </a:p>
        </p:txBody>
      </p:sp>
      <p:pic>
        <p:nvPicPr>
          <p:cNvPr id="11" name="Picture 10">
            <a:extLst>
              <a:ext uri="{FF2B5EF4-FFF2-40B4-BE49-F238E27FC236}">
                <a16:creationId xmlns:a16="http://schemas.microsoft.com/office/drawing/2014/main" id="{C7A5F0B8-0418-4C75-BB6E-B77206061501}"/>
              </a:ext>
            </a:extLst>
          </p:cNvPr>
          <p:cNvPicPr>
            <a:picLocks noChangeAspect="1"/>
          </p:cNvPicPr>
          <p:nvPr/>
        </p:nvPicPr>
        <p:blipFill>
          <a:blip r:embed="rId3"/>
          <a:stretch>
            <a:fillRect/>
          </a:stretch>
        </p:blipFill>
        <p:spPr>
          <a:xfrm>
            <a:off x="8426823" y="476671"/>
            <a:ext cx="1840026" cy="2427787"/>
          </a:xfrm>
          <a:prstGeom prst="rect">
            <a:avLst/>
          </a:prstGeom>
        </p:spPr>
      </p:pic>
      <p:sp>
        <p:nvSpPr>
          <p:cNvPr id="12" name="TextBox 11">
            <a:extLst>
              <a:ext uri="{FF2B5EF4-FFF2-40B4-BE49-F238E27FC236}">
                <a16:creationId xmlns:a16="http://schemas.microsoft.com/office/drawing/2014/main" id="{415FAFC6-ECE3-4D0C-B5B8-0C85BB08490E}"/>
              </a:ext>
            </a:extLst>
          </p:cNvPr>
          <p:cNvSpPr txBox="1"/>
          <p:nvPr/>
        </p:nvSpPr>
        <p:spPr>
          <a:xfrm>
            <a:off x="7002052" y="2967997"/>
            <a:ext cx="5449028" cy="800219"/>
          </a:xfrm>
          <a:prstGeom prst="rect">
            <a:avLst/>
          </a:prstGeom>
          <a:noFill/>
        </p:spPr>
        <p:txBody>
          <a:bodyPr wrap="square" rtlCol="0">
            <a:spAutoFit/>
          </a:bodyPr>
          <a:lstStyle/>
          <a:p>
            <a:pPr>
              <a:buFont typeface="Arial" panose="020B0604020202020204" pitchFamily="34" charset="0"/>
              <a:buChar char="•"/>
            </a:pPr>
            <a:r>
              <a:rPr lang="en-US" sz="1600" b="1"/>
              <a:t>Shaimaa Mohamed</a:t>
            </a:r>
            <a:r>
              <a:rPr lang="en-US" sz="1600"/>
              <a:t>– Data Visualization Specialist</a:t>
            </a:r>
          </a:p>
          <a:p>
            <a:pPr marL="742950" lvl="1" indent="-285750">
              <a:buFont typeface="Arial" panose="020B0604020202020204" pitchFamily="34" charset="0"/>
              <a:buChar char="•"/>
            </a:pPr>
            <a:r>
              <a:rPr lang="en-US" sz="1600"/>
              <a:t>Designing and developing Power BI dashboard.</a:t>
            </a:r>
          </a:p>
          <a:p>
            <a:endParaRPr lang="en-US"/>
          </a:p>
        </p:txBody>
      </p:sp>
      <p:pic>
        <p:nvPicPr>
          <p:cNvPr id="14" name="Picture 13">
            <a:extLst>
              <a:ext uri="{FF2B5EF4-FFF2-40B4-BE49-F238E27FC236}">
                <a16:creationId xmlns:a16="http://schemas.microsoft.com/office/drawing/2014/main" id="{9436CA8D-8FFD-4BF4-A19C-59CB6C6E4637}"/>
              </a:ext>
            </a:extLst>
          </p:cNvPr>
          <p:cNvPicPr>
            <a:picLocks noChangeAspect="1"/>
          </p:cNvPicPr>
          <p:nvPr/>
        </p:nvPicPr>
        <p:blipFill>
          <a:blip r:embed="rId4"/>
          <a:stretch>
            <a:fillRect/>
          </a:stretch>
        </p:blipFill>
        <p:spPr>
          <a:xfrm>
            <a:off x="8368975" y="3710867"/>
            <a:ext cx="1949485" cy="1966978"/>
          </a:xfrm>
          <a:prstGeom prst="rect">
            <a:avLst/>
          </a:prstGeom>
        </p:spPr>
      </p:pic>
      <p:sp>
        <p:nvSpPr>
          <p:cNvPr id="16" name="TextBox 15">
            <a:extLst>
              <a:ext uri="{FF2B5EF4-FFF2-40B4-BE49-F238E27FC236}">
                <a16:creationId xmlns:a16="http://schemas.microsoft.com/office/drawing/2014/main" id="{AA8319DD-CC7D-45C1-B2B2-00C919738FB1}"/>
              </a:ext>
            </a:extLst>
          </p:cNvPr>
          <p:cNvSpPr txBox="1"/>
          <p:nvPr/>
        </p:nvSpPr>
        <p:spPr>
          <a:xfrm>
            <a:off x="7002052" y="5722858"/>
            <a:ext cx="5342348" cy="861774"/>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1600" b="1"/>
              <a:t>Nayra Atef </a:t>
            </a:r>
            <a:r>
              <a:rPr lang="en-US" sz="1600"/>
              <a:t>– Data Analyst</a:t>
            </a:r>
          </a:p>
          <a:p>
            <a:pPr marL="742950" lvl="1" indent="-285750">
              <a:buFont typeface="Arial" panose="020B0604020202020204" pitchFamily="34" charset="0"/>
              <a:buChar char="•"/>
            </a:pPr>
            <a:r>
              <a:rPr lang="en-US" sz="1600"/>
              <a:t>Data Preparation , Data cleaning, and preparation for analysis</a:t>
            </a:r>
            <a:r>
              <a:rPr lang="en-US" sz="1800"/>
              <a:t>.</a:t>
            </a:r>
            <a:endParaRPr lang="en-US"/>
          </a:p>
        </p:txBody>
      </p:sp>
      <p:sp>
        <p:nvSpPr>
          <p:cNvPr id="17" name="TextBox 16">
            <a:extLst>
              <a:ext uri="{FF2B5EF4-FFF2-40B4-BE49-F238E27FC236}">
                <a16:creationId xmlns:a16="http://schemas.microsoft.com/office/drawing/2014/main" id="{4F69E14E-7934-4BD0-B0F2-C7BBA67C998B}"/>
              </a:ext>
            </a:extLst>
          </p:cNvPr>
          <p:cNvSpPr txBox="1"/>
          <p:nvPr/>
        </p:nvSpPr>
        <p:spPr>
          <a:xfrm>
            <a:off x="405171" y="2721776"/>
            <a:ext cx="5511003" cy="1046440"/>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1600" b="1"/>
              <a:t>Malak Hani  </a:t>
            </a:r>
            <a:r>
              <a:rPr lang="en-US" sz="1600"/>
              <a:t>Data Analyst</a:t>
            </a:r>
          </a:p>
          <a:p>
            <a:pPr marL="742950" lvl="1" indent="-285750">
              <a:buFont typeface="Arial" panose="020B0604020202020204" pitchFamily="34" charset="0"/>
              <a:buChar char="•"/>
            </a:pPr>
            <a:r>
              <a:rPr lang="en-US" sz="1600"/>
              <a:t>documentation, data Cleaning, and preparing final presentation slides.</a:t>
            </a:r>
          </a:p>
          <a:p>
            <a:endParaRPr lang="en-US"/>
          </a:p>
        </p:txBody>
      </p:sp>
      <p:pic>
        <p:nvPicPr>
          <p:cNvPr id="19" name="Picture 18">
            <a:extLst>
              <a:ext uri="{FF2B5EF4-FFF2-40B4-BE49-F238E27FC236}">
                <a16:creationId xmlns:a16="http://schemas.microsoft.com/office/drawing/2014/main" id="{60795EC6-150F-49C7-9103-5B382EB930E5}"/>
              </a:ext>
            </a:extLst>
          </p:cNvPr>
          <p:cNvPicPr>
            <a:picLocks noChangeAspect="1"/>
          </p:cNvPicPr>
          <p:nvPr/>
        </p:nvPicPr>
        <p:blipFill>
          <a:blip r:embed="rId5"/>
          <a:stretch>
            <a:fillRect/>
          </a:stretch>
        </p:blipFill>
        <p:spPr>
          <a:xfrm>
            <a:off x="1526582" y="661727"/>
            <a:ext cx="2089502" cy="2104011"/>
          </a:xfrm>
          <a:prstGeom prst="rect">
            <a:avLst/>
          </a:prstGeom>
        </p:spPr>
      </p:pic>
    </p:spTree>
    <p:extLst>
      <p:ext uri="{BB962C8B-B14F-4D97-AF65-F5344CB8AC3E}">
        <p14:creationId xmlns:p14="http://schemas.microsoft.com/office/powerpoint/2010/main" val="1711512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1000"/>
                                        <p:tgtEl>
                                          <p:spTgt spid="17">
                                            <p:txEl>
                                              <p:pRg st="0" end="0"/>
                                            </p:txEl>
                                          </p:spTgt>
                                        </p:tgtEl>
                                      </p:cBhvr>
                                    </p:animEffect>
                                    <p:anim calcmode="lin" valueType="num">
                                      <p:cBhvr>
                                        <p:cTn id="1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1000"/>
                                        <p:tgtEl>
                                          <p:spTgt spid="17">
                                            <p:txEl>
                                              <p:pRg st="1" end="1"/>
                                            </p:txEl>
                                          </p:spTgt>
                                        </p:tgtEl>
                                      </p:cBhvr>
                                    </p:animEffect>
                                    <p:anim calcmode="lin" valueType="num">
                                      <p:cBhvr>
                                        <p:cTn id="18"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1000"/>
                                        <p:tgtEl>
                                          <p:spTgt spid="12">
                                            <p:txEl>
                                              <p:pRg st="0" end="0"/>
                                            </p:txEl>
                                          </p:spTgt>
                                        </p:tgtEl>
                                      </p:cBhvr>
                                    </p:animEffect>
                                    <p:anim calcmode="lin" valueType="num">
                                      <p:cBhvr>
                                        <p:cTn id="3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xEl>
                                              <p:pRg st="1" end="1"/>
                                            </p:txEl>
                                          </p:spTgt>
                                        </p:tgtEl>
                                        <p:attrNameLst>
                                          <p:attrName>style.visibility</p:attrName>
                                        </p:attrNameLst>
                                      </p:cBhvr>
                                      <p:to>
                                        <p:strVal val="visible"/>
                                      </p:to>
                                    </p:set>
                                    <p:animEffect transition="in" filter="fade">
                                      <p:cBhvr>
                                        <p:cTn id="34" dur="1000"/>
                                        <p:tgtEl>
                                          <p:spTgt spid="12">
                                            <p:txEl>
                                              <p:pRg st="1" end="1"/>
                                            </p:txEl>
                                          </p:spTgt>
                                        </p:tgtEl>
                                      </p:cBhvr>
                                    </p:animEffect>
                                    <p:anim calcmode="lin" valueType="num">
                                      <p:cBhvr>
                                        <p:cTn id="3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Vertic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1000"/>
                                        <p:tgtEl>
                                          <p:spTgt spid="9">
                                            <p:txEl>
                                              <p:pRg st="0" end="0"/>
                                            </p:txEl>
                                          </p:spTgt>
                                        </p:tgtEl>
                                      </p:cBhvr>
                                    </p:animEffect>
                                    <p:anim calcmode="lin" valueType="num">
                                      <p:cBhvr>
                                        <p:cTn id="4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9">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9">
                                            <p:txEl>
                                              <p:pRg st="1" end="1"/>
                                            </p:txEl>
                                          </p:spTgt>
                                        </p:tgtEl>
                                        <p:attrNameLst>
                                          <p:attrName>style.visibility</p:attrName>
                                        </p:attrNameLst>
                                      </p:cBhvr>
                                      <p:to>
                                        <p:strVal val="visible"/>
                                      </p:to>
                                    </p:set>
                                    <p:animEffect transition="in" filter="fade">
                                      <p:cBhvr>
                                        <p:cTn id="51" dur="1000"/>
                                        <p:tgtEl>
                                          <p:spTgt spid="9">
                                            <p:txEl>
                                              <p:pRg st="1" end="1"/>
                                            </p:txEl>
                                          </p:spTgt>
                                        </p:tgtEl>
                                      </p:cBhvr>
                                    </p:animEffect>
                                    <p:anim calcmode="lin" valueType="num">
                                      <p:cBhvr>
                                        <p:cTn id="5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arn(inVertical)">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1000"/>
                                        <p:tgtEl>
                                          <p:spTgt spid="16">
                                            <p:txEl>
                                              <p:pRg st="0" end="0"/>
                                            </p:txEl>
                                          </p:spTgt>
                                        </p:tgtEl>
                                      </p:cBhvr>
                                    </p:animEffect>
                                    <p:anim calcmode="lin" valueType="num">
                                      <p:cBhvr>
                                        <p:cTn id="64"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6">
                                            <p:txEl>
                                              <p:pRg st="1" end="1"/>
                                            </p:txEl>
                                          </p:spTgt>
                                        </p:tgtEl>
                                        <p:attrNameLst>
                                          <p:attrName>style.visibility</p:attrName>
                                        </p:attrNameLst>
                                      </p:cBhvr>
                                      <p:to>
                                        <p:strVal val="visible"/>
                                      </p:to>
                                    </p:set>
                                    <p:animEffect transition="in" filter="fade">
                                      <p:cBhvr>
                                        <p:cTn id="68" dur="1000"/>
                                        <p:tgtEl>
                                          <p:spTgt spid="16">
                                            <p:txEl>
                                              <p:pRg st="1" end="1"/>
                                            </p:txEl>
                                          </p:spTgt>
                                        </p:tgtEl>
                                      </p:cBhvr>
                                    </p:animEffect>
                                    <p:anim calcmode="lin" valueType="num">
                                      <p:cBhvr>
                                        <p:cTn id="69"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70"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BD465C-E5CE-4C48-AA52-1C3BF953C0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3" name="TextBox 2">
            <a:extLst>
              <a:ext uri="{FF2B5EF4-FFF2-40B4-BE49-F238E27FC236}">
                <a16:creationId xmlns:a16="http://schemas.microsoft.com/office/drawing/2014/main" id="{E973B28E-63E2-4103-9B51-A7EDEC6D5548}"/>
              </a:ext>
            </a:extLst>
          </p:cNvPr>
          <p:cNvSpPr txBox="1"/>
          <p:nvPr/>
        </p:nvSpPr>
        <p:spPr>
          <a:xfrm>
            <a:off x="3630706" y="847165"/>
            <a:ext cx="4702445" cy="461665"/>
          </a:xfrm>
          <a:prstGeom prst="rect">
            <a:avLst/>
          </a:prstGeom>
          <a:noFill/>
        </p:spPr>
        <p:txBody>
          <a:bodyPr wrap="square" rtlCol="0">
            <a:spAutoFit/>
          </a:bodyPr>
          <a:lstStyle/>
          <a:p>
            <a:pPr algn="ctr"/>
            <a:r>
              <a:rPr lang="en-US" sz="2400">
                <a:solidFill>
                  <a:srgbClr val="047954"/>
                </a:solidFill>
                <a:latin typeface="Arial Rounded MT Bold" panose="020F0704030504030204" pitchFamily="34" charset="0"/>
              </a:rPr>
              <a:t>Thank You for Your Attention</a:t>
            </a:r>
          </a:p>
        </p:txBody>
      </p:sp>
      <p:sp>
        <p:nvSpPr>
          <p:cNvPr id="7" name="Rectangle 3">
            <a:extLst>
              <a:ext uri="{FF2B5EF4-FFF2-40B4-BE49-F238E27FC236}">
                <a16:creationId xmlns:a16="http://schemas.microsoft.com/office/drawing/2014/main" id="{CEC7679C-E2F1-47FF-858D-E826ED5F22F9}"/>
              </a:ext>
            </a:extLst>
          </p:cNvPr>
          <p:cNvSpPr>
            <a:spLocks noChangeArrowheads="1"/>
          </p:cNvSpPr>
          <p:nvPr/>
        </p:nvSpPr>
        <p:spPr bwMode="auto">
          <a:xfrm>
            <a:off x="2715267" y="1553378"/>
            <a:ext cx="579197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r>
              <a:rPr lang="en-US" sz="2000" b="1">
                <a:solidFill>
                  <a:srgbClr val="047954"/>
                </a:solidFill>
              </a:rPr>
              <a:t>Contact Information</a:t>
            </a:r>
            <a:r>
              <a:rPr lang="en-US" b="1"/>
              <a:t>:</a:t>
            </a:r>
          </a:p>
          <a:p>
            <a:pPr algn="ctr">
              <a:buFont typeface="Arial" panose="020B0604020202020204" pitchFamily="34" charset="0"/>
              <a:buChar char="•"/>
            </a:pPr>
            <a:r>
              <a:rPr lang="en-US" sz="1800" b="1"/>
              <a:t>Shaimaa Mohamed –  Data Visualization Specialist</a:t>
            </a:r>
            <a:endParaRPr lang="en-US" sz="1800"/>
          </a:p>
          <a:p>
            <a:pPr marL="742950" lvl="1" indent="-285750" algn="ctr">
              <a:buFont typeface="Arial" panose="020B0604020202020204" pitchFamily="34" charset="0"/>
              <a:buChar char="•"/>
            </a:pPr>
            <a:r>
              <a:rPr lang="en-US" sz="1800"/>
              <a:t>Email: shaimaamohamed561@gmail.com</a:t>
            </a:r>
          </a:p>
          <a:p>
            <a:pPr marL="742950" lvl="1" indent="-285750" algn="ctr">
              <a:buFont typeface="Arial" panose="020B0604020202020204" pitchFamily="34" charset="0"/>
              <a:buChar char="•"/>
            </a:pPr>
            <a:r>
              <a:rPr lang="en-US" sz="1800"/>
              <a:t>LinkedIn: </a:t>
            </a:r>
            <a:r>
              <a:rPr lang="en-US" sz="1800">
                <a:hlinkClick r:id="rId2"/>
              </a:rPr>
              <a:t>LinkedIn Profile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F0937F9-F1B4-49AA-80F8-20CB80CC8AEC}"/>
              </a:ext>
            </a:extLst>
          </p:cNvPr>
          <p:cNvSpPr txBox="1"/>
          <p:nvPr/>
        </p:nvSpPr>
        <p:spPr>
          <a:xfrm>
            <a:off x="3229831" y="2909307"/>
            <a:ext cx="4762842" cy="923330"/>
          </a:xfrm>
          <a:prstGeom prst="rect">
            <a:avLst/>
          </a:prstGeom>
          <a:noFill/>
        </p:spPr>
        <p:txBody>
          <a:bodyPr wrap="none" rtlCol="0">
            <a:spAutoFit/>
          </a:bodyPr>
          <a:lstStyle/>
          <a:p>
            <a:pPr algn="ctr"/>
            <a:r>
              <a:rPr lang="en-US" sz="1800" b="1"/>
              <a:t>Malak Hani – Documentation &amp; Reporting</a:t>
            </a:r>
          </a:p>
          <a:p>
            <a:pPr marL="742950" lvl="1" indent="-285750" algn="ctr">
              <a:buFont typeface="Arial" panose="020B0604020202020204" pitchFamily="34" charset="0"/>
              <a:buChar char="•"/>
            </a:pPr>
            <a:r>
              <a:rPr lang="en-US" sz="1800"/>
              <a:t>Email: malakhany01520@gmail.com </a:t>
            </a:r>
            <a:endParaRPr lang="ar-EG" sz="1800"/>
          </a:p>
          <a:p>
            <a:pPr marL="742950" lvl="1" indent="-285750" algn="ctr">
              <a:buFont typeface="Arial" panose="020B0604020202020204" pitchFamily="34" charset="0"/>
              <a:buChar char="•"/>
            </a:pPr>
            <a:r>
              <a:rPr lang="en-US" sz="1800"/>
              <a:t>LinkedIn: </a:t>
            </a:r>
            <a:r>
              <a:rPr lang="en-US" sz="1800">
                <a:hlinkClick r:id="rId3"/>
              </a:rPr>
              <a:t>LinkedIn Profile</a:t>
            </a:r>
            <a:endParaRPr lang="en-US" sz="1800"/>
          </a:p>
        </p:txBody>
      </p:sp>
      <p:sp>
        <p:nvSpPr>
          <p:cNvPr id="9" name="TextBox 8">
            <a:extLst>
              <a:ext uri="{FF2B5EF4-FFF2-40B4-BE49-F238E27FC236}">
                <a16:creationId xmlns:a16="http://schemas.microsoft.com/office/drawing/2014/main" id="{303C82AD-A1C2-44CF-B603-C7E224C26A91}"/>
              </a:ext>
            </a:extLst>
          </p:cNvPr>
          <p:cNvSpPr txBox="1"/>
          <p:nvPr/>
        </p:nvSpPr>
        <p:spPr>
          <a:xfrm>
            <a:off x="2715267" y="3957460"/>
            <a:ext cx="5634311" cy="923330"/>
          </a:xfrm>
          <a:prstGeom prst="rect">
            <a:avLst/>
          </a:prstGeom>
          <a:noFill/>
        </p:spPr>
        <p:txBody>
          <a:bodyPr wrap="square" rtlCol="0">
            <a:spAutoFit/>
          </a:bodyPr>
          <a:lstStyle/>
          <a:p>
            <a:pPr algn="ctr"/>
            <a:r>
              <a:rPr lang="en-US" sz="1800" b="1" err="1"/>
              <a:t>Nayra</a:t>
            </a:r>
            <a:r>
              <a:rPr lang="en-US" sz="1800" b="1"/>
              <a:t> Atef – Data Preprocessing Specialist</a:t>
            </a:r>
            <a:endParaRPr lang="en-US" sz="1800"/>
          </a:p>
          <a:p>
            <a:pPr marL="742950" lvl="1" indent="-285750" algn="ctr">
              <a:buFont typeface="Arial" panose="020B0604020202020204" pitchFamily="34" charset="0"/>
              <a:buChar char="•"/>
            </a:pPr>
            <a:r>
              <a:rPr lang="en-US" sz="1800"/>
              <a:t>Email: Nayra.atef@msa.edu.eg</a:t>
            </a:r>
          </a:p>
          <a:p>
            <a:pPr marL="742950" lvl="1" indent="-285750" algn="ctr">
              <a:buFont typeface="Arial" panose="020B0604020202020204" pitchFamily="34" charset="0"/>
              <a:buChar char="•"/>
            </a:pPr>
            <a:r>
              <a:rPr lang="en-US" sz="1800"/>
              <a:t>LinkedIn: </a:t>
            </a:r>
            <a:r>
              <a:rPr lang="en-US" sz="1800">
                <a:hlinkClick r:id="rId4"/>
              </a:rPr>
              <a:t>LinkedIn Profile</a:t>
            </a:r>
            <a:endParaRPr lang="en-US" sz="1800"/>
          </a:p>
        </p:txBody>
      </p:sp>
      <p:sp>
        <p:nvSpPr>
          <p:cNvPr id="20" name="TextBox 19">
            <a:extLst>
              <a:ext uri="{FF2B5EF4-FFF2-40B4-BE49-F238E27FC236}">
                <a16:creationId xmlns:a16="http://schemas.microsoft.com/office/drawing/2014/main" id="{0666179E-0D97-4FE7-8610-89A16AF3AD3B}"/>
              </a:ext>
            </a:extLst>
          </p:cNvPr>
          <p:cNvSpPr txBox="1"/>
          <p:nvPr/>
        </p:nvSpPr>
        <p:spPr>
          <a:xfrm>
            <a:off x="2715267" y="5087505"/>
            <a:ext cx="5426486" cy="923330"/>
          </a:xfrm>
          <a:prstGeom prst="rect">
            <a:avLst/>
          </a:prstGeom>
          <a:noFill/>
        </p:spPr>
        <p:txBody>
          <a:bodyPr wrap="none" rtlCol="0">
            <a:spAutoFit/>
          </a:bodyPr>
          <a:lstStyle/>
          <a:p>
            <a:pPr algn="ctr"/>
            <a:r>
              <a:rPr lang="en-US" sz="1800" b="1"/>
              <a:t>Fares Mohamed – Data Analyst</a:t>
            </a:r>
            <a:endParaRPr lang="en-US" sz="1800"/>
          </a:p>
          <a:p>
            <a:pPr marL="742950" lvl="1" indent="-285750" algn="ctr">
              <a:buFont typeface="Arial" panose="020B0604020202020204" pitchFamily="34" charset="0"/>
              <a:buChar char="•"/>
            </a:pPr>
            <a:r>
              <a:rPr lang="en-US" sz="1800"/>
              <a:t>Email:faresmohamed66650049@gmail.com</a:t>
            </a:r>
          </a:p>
          <a:p>
            <a:pPr marL="742950" lvl="1" indent="-285750" algn="ctr">
              <a:buFont typeface="Arial" panose="020B0604020202020204" pitchFamily="34" charset="0"/>
              <a:buChar char="•"/>
            </a:pPr>
            <a:r>
              <a:rPr lang="en-US" sz="1800"/>
              <a:t>LinkedIn: </a:t>
            </a:r>
            <a:r>
              <a:rPr lang="en-US" sz="1800">
                <a:hlinkClick r:id="rId5"/>
              </a:rPr>
              <a:t>LinkedIn Profile</a:t>
            </a:r>
            <a:endParaRPr lang="en-US" sz="1800"/>
          </a:p>
        </p:txBody>
      </p:sp>
      <p:sp>
        <p:nvSpPr>
          <p:cNvPr id="21" name="TextBox 20">
            <a:extLst>
              <a:ext uri="{FF2B5EF4-FFF2-40B4-BE49-F238E27FC236}">
                <a16:creationId xmlns:a16="http://schemas.microsoft.com/office/drawing/2014/main" id="{CA1653CF-0B3C-4D76-96C4-43772501EADD}"/>
              </a:ext>
            </a:extLst>
          </p:cNvPr>
          <p:cNvSpPr txBox="1"/>
          <p:nvPr/>
        </p:nvSpPr>
        <p:spPr>
          <a:xfrm>
            <a:off x="145290" y="3757405"/>
            <a:ext cx="2902710" cy="2031325"/>
          </a:xfrm>
          <a:prstGeom prst="rect">
            <a:avLst/>
          </a:prstGeom>
          <a:noFill/>
        </p:spPr>
        <p:txBody>
          <a:bodyPr wrap="square" rtlCol="0">
            <a:spAutoFit/>
          </a:bodyPr>
          <a:lstStyle/>
          <a:p>
            <a:r>
              <a:rPr lang="en-US" sz="1400" b="1"/>
              <a:t>Collaboration Methods:</a:t>
            </a:r>
            <a:endParaRPr lang="en-US" sz="1400"/>
          </a:p>
          <a:p>
            <a:pPr>
              <a:buFont typeface="Arial" panose="020B0604020202020204" pitchFamily="34" charset="0"/>
              <a:buChar char="•"/>
            </a:pPr>
            <a:r>
              <a:rPr lang="en-US" sz="1400"/>
              <a:t>Communication Tools: Microsoft Teams, WhatsApp , Zoom Meeting</a:t>
            </a:r>
          </a:p>
          <a:p>
            <a:pPr>
              <a:buFont typeface="Arial" panose="020B0604020202020204" pitchFamily="34" charset="0"/>
              <a:buChar char="•"/>
            </a:pPr>
            <a:r>
              <a:rPr lang="en-US" sz="1400"/>
              <a:t>File Sharing: Google Drive</a:t>
            </a:r>
          </a:p>
          <a:p>
            <a:pPr>
              <a:buFont typeface="Arial" panose="020B0604020202020204" pitchFamily="34" charset="0"/>
              <a:buChar char="•"/>
            </a:pPr>
            <a:r>
              <a:rPr lang="en-US" sz="1400"/>
              <a:t>Weekly Standup Meetings: Thursdays – Review progress, adjust timelines, and align tasks.</a:t>
            </a:r>
          </a:p>
          <a:p>
            <a:endParaRPr lang="en-US"/>
          </a:p>
        </p:txBody>
      </p:sp>
      <p:sp>
        <p:nvSpPr>
          <p:cNvPr id="4" name="TextBox 3">
            <a:extLst>
              <a:ext uri="{FF2B5EF4-FFF2-40B4-BE49-F238E27FC236}">
                <a16:creationId xmlns:a16="http://schemas.microsoft.com/office/drawing/2014/main" id="{02CF7A83-0253-4E00-963F-6AE53CC291EA}"/>
              </a:ext>
            </a:extLst>
          </p:cNvPr>
          <p:cNvSpPr txBox="1"/>
          <p:nvPr/>
        </p:nvSpPr>
        <p:spPr>
          <a:xfrm>
            <a:off x="1596645" y="6356350"/>
            <a:ext cx="1389529" cy="338554"/>
          </a:xfrm>
          <a:prstGeom prst="rect">
            <a:avLst/>
          </a:prstGeom>
          <a:noFill/>
        </p:spPr>
        <p:txBody>
          <a:bodyPr wrap="square" rtlCol="0">
            <a:spAutoFit/>
          </a:bodyPr>
          <a:lstStyle/>
          <a:p>
            <a:r>
              <a:rPr lang="en-US" sz="1600">
                <a:solidFill>
                  <a:schemeClr val="bg1"/>
                </a:solidFill>
                <a:latin typeface="Constantia" panose="02030602050306030303" pitchFamily="18" charset="0"/>
              </a:rPr>
              <a:t>9 may 2025</a:t>
            </a:r>
          </a:p>
        </p:txBody>
      </p:sp>
    </p:spTree>
    <p:extLst>
      <p:ext uri="{BB962C8B-B14F-4D97-AF65-F5344CB8AC3E}">
        <p14:creationId xmlns:p14="http://schemas.microsoft.com/office/powerpoint/2010/main" val="16585070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1000"/>
                                        <p:tgtEl>
                                          <p:spTgt spid="8">
                                            <p:txEl>
                                              <p:pRg st="0" end="0"/>
                                            </p:txEl>
                                          </p:spTgt>
                                        </p:tgtEl>
                                      </p:cBhvr>
                                    </p:animEffect>
                                    <p:anim calcmode="lin" valueType="num">
                                      <p:cBhvr>
                                        <p:cTn id="3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fade">
                                      <p:cBhvr>
                                        <p:cTn id="41" dur="1000"/>
                                        <p:tgtEl>
                                          <p:spTgt spid="8">
                                            <p:txEl>
                                              <p:pRg st="1" end="1"/>
                                            </p:txEl>
                                          </p:spTgt>
                                        </p:tgtEl>
                                      </p:cBhvr>
                                    </p:animEffect>
                                    <p:anim calcmode="lin" valueType="num">
                                      <p:cBhvr>
                                        <p:cTn id="4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animEffect transition="in" filter="fade">
                                      <p:cBhvr>
                                        <p:cTn id="46" dur="1000"/>
                                        <p:tgtEl>
                                          <p:spTgt spid="8">
                                            <p:txEl>
                                              <p:pRg st="2" end="2"/>
                                            </p:txEl>
                                          </p:spTgt>
                                        </p:tgtEl>
                                      </p:cBhvr>
                                    </p:animEffect>
                                    <p:anim calcmode="lin" valueType="num">
                                      <p:cBhvr>
                                        <p:cTn id="4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Effect transition="in" filter="fade">
                                      <p:cBhvr>
                                        <p:cTn id="53" dur="1000"/>
                                        <p:tgtEl>
                                          <p:spTgt spid="9">
                                            <p:txEl>
                                              <p:pRg st="0" end="0"/>
                                            </p:txEl>
                                          </p:spTgt>
                                        </p:tgtEl>
                                      </p:cBhvr>
                                    </p:animEffect>
                                    <p:anim calcmode="lin" valueType="num">
                                      <p:cBhvr>
                                        <p:cTn id="5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9">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9">
                                            <p:txEl>
                                              <p:pRg st="1" end="1"/>
                                            </p:txEl>
                                          </p:spTgt>
                                        </p:tgtEl>
                                        <p:attrNameLst>
                                          <p:attrName>style.visibility</p:attrName>
                                        </p:attrNameLst>
                                      </p:cBhvr>
                                      <p:to>
                                        <p:strVal val="visible"/>
                                      </p:to>
                                    </p:set>
                                    <p:animEffect transition="in" filter="fade">
                                      <p:cBhvr>
                                        <p:cTn id="58" dur="1000"/>
                                        <p:tgtEl>
                                          <p:spTgt spid="9">
                                            <p:txEl>
                                              <p:pRg st="1" end="1"/>
                                            </p:txEl>
                                          </p:spTgt>
                                        </p:tgtEl>
                                      </p:cBhvr>
                                    </p:animEffect>
                                    <p:anim calcmode="lin" valueType="num">
                                      <p:cBhvr>
                                        <p:cTn id="59"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60" dur="1000" fill="hold"/>
                                        <p:tgtEl>
                                          <p:spTgt spid="9">
                                            <p:txEl>
                                              <p:pRg st="1" end="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animEffect transition="in" filter="fade">
                                      <p:cBhvr>
                                        <p:cTn id="63" dur="1000"/>
                                        <p:tgtEl>
                                          <p:spTgt spid="9">
                                            <p:txEl>
                                              <p:pRg st="2" end="2"/>
                                            </p:txEl>
                                          </p:spTgt>
                                        </p:tgtEl>
                                      </p:cBhvr>
                                    </p:animEffect>
                                    <p:anim calcmode="lin" valueType="num">
                                      <p:cBhvr>
                                        <p:cTn id="6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0">
                                            <p:txEl>
                                              <p:pRg st="0" end="0"/>
                                            </p:txEl>
                                          </p:spTgt>
                                        </p:tgtEl>
                                        <p:attrNameLst>
                                          <p:attrName>style.visibility</p:attrName>
                                        </p:attrNameLst>
                                      </p:cBhvr>
                                      <p:to>
                                        <p:strVal val="visible"/>
                                      </p:to>
                                    </p:set>
                                    <p:animEffect transition="in" filter="fade">
                                      <p:cBhvr>
                                        <p:cTn id="70" dur="1000"/>
                                        <p:tgtEl>
                                          <p:spTgt spid="20">
                                            <p:txEl>
                                              <p:pRg st="0" end="0"/>
                                            </p:txEl>
                                          </p:spTgt>
                                        </p:tgtEl>
                                      </p:cBhvr>
                                    </p:animEffect>
                                    <p:anim calcmode="lin" valueType="num">
                                      <p:cBhvr>
                                        <p:cTn id="71"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0">
                                            <p:txEl>
                                              <p:pRg st="1" end="1"/>
                                            </p:txEl>
                                          </p:spTgt>
                                        </p:tgtEl>
                                        <p:attrNameLst>
                                          <p:attrName>style.visibility</p:attrName>
                                        </p:attrNameLst>
                                      </p:cBhvr>
                                      <p:to>
                                        <p:strVal val="visible"/>
                                      </p:to>
                                    </p:set>
                                    <p:animEffect transition="in" filter="fade">
                                      <p:cBhvr>
                                        <p:cTn id="75" dur="1000"/>
                                        <p:tgtEl>
                                          <p:spTgt spid="20">
                                            <p:txEl>
                                              <p:pRg st="1" end="1"/>
                                            </p:txEl>
                                          </p:spTgt>
                                        </p:tgtEl>
                                      </p:cBhvr>
                                    </p:animEffect>
                                    <p:anim calcmode="lin" valueType="num">
                                      <p:cBhvr>
                                        <p:cTn id="76"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77" dur="1000" fill="hold"/>
                                        <p:tgtEl>
                                          <p:spTgt spid="20">
                                            <p:txEl>
                                              <p:pRg st="1" end="1"/>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0">
                                            <p:txEl>
                                              <p:pRg st="2" end="2"/>
                                            </p:txEl>
                                          </p:spTgt>
                                        </p:tgtEl>
                                        <p:attrNameLst>
                                          <p:attrName>style.visibility</p:attrName>
                                        </p:attrNameLst>
                                      </p:cBhvr>
                                      <p:to>
                                        <p:strVal val="visible"/>
                                      </p:to>
                                    </p:set>
                                    <p:animEffect transition="in" filter="fade">
                                      <p:cBhvr>
                                        <p:cTn id="80" dur="1000"/>
                                        <p:tgtEl>
                                          <p:spTgt spid="20">
                                            <p:txEl>
                                              <p:pRg st="2" end="2"/>
                                            </p:txEl>
                                          </p:spTgt>
                                        </p:tgtEl>
                                      </p:cBhvr>
                                    </p:animEffect>
                                    <p:anim calcmode="lin" valueType="num">
                                      <p:cBhvr>
                                        <p:cTn id="81" dur="1000" fill="hold"/>
                                        <p:tgtEl>
                                          <p:spTgt spid="20">
                                            <p:txEl>
                                              <p:pRg st="2" end="2"/>
                                            </p:txEl>
                                          </p:spTgt>
                                        </p:tgtEl>
                                        <p:attrNameLst>
                                          <p:attrName>ppt_x</p:attrName>
                                        </p:attrNameLst>
                                      </p:cBhvr>
                                      <p:tavLst>
                                        <p:tav tm="0">
                                          <p:val>
                                            <p:strVal val="#ppt_x"/>
                                          </p:val>
                                        </p:tav>
                                        <p:tav tm="100000">
                                          <p:val>
                                            <p:strVal val="#ppt_x"/>
                                          </p:val>
                                        </p:tav>
                                      </p:tavLst>
                                    </p:anim>
                                    <p:anim calcmode="lin" valueType="num">
                                      <p:cBhvr>
                                        <p:cTn id="82" dur="1000" fill="hold"/>
                                        <p:tgtEl>
                                          <p:spTgt spid="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21">
                                            <p:txEl>
                                              <p:pRg st="1" end="1"/>
                                            </p:txEl>
                                          </p:spTgt>
                                        </p:tgtEl>
                                        <p:attrNameLst>
                                          <p:attrName>style.visibility</p:attrName>
                                        </p:attrNameLst>
                                      </p:cBhvr>
                                      <p:to>
                                        <p:strVal val="visible"/>
                                      </p:to>
                                    </p:set>
                                    <p:animEffect transition="in" filter="fade">
                                      <p:cBhvr>
                                        <p:cTn id="90" dur="500"/>
                                        <p:tgtEl>
                                          <p:spTgt spid="21">
                                            <p:txEl>
                                              <p:pRg st="1" end="1"/>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21">
                                            <p:txEl>
                                              <p:pRg st="2" end="2"/>
                                            </p:txEl>
                                          </p:spTgt>
                                        </p:tgtEl>
                                        <p:attrNameLst>
                                          <p:attrName>style.visibility</p:attrName>
                                        </p:attrNameLst>
                                      </p:cBhvr>
                                      <p:to>
                                        <p:strVal val="visible"/>
                                      </p:to>
                                    </p:set>
                                    <p:animEffect transition="in" filter="fade">
                                      <p:cBhvr>
                                        <p:cTn id="93" dur="500"/>
                                        <p:tgtEl>
                                          <p:spTgt spid="21">
                                            <p:txEl>
                                              <p:pRg st="2" end="2"/>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1">
                                            <p:txEl>
                                              <p:pRg st="3" end="3"/>
                                            </p:txEl>
                                          </p:spTgt>
                                        </p:tgtEl>
                                        <p:attrNameLst>
                                          <p:attrName>style.visibility</p:attrName>
                                        </p:attrNameLst>
                                      </p:cBhvr>
                                      <p:to>
                                        <p:strVal val="visible"/>
                                      </p:to>
                                    </p:set>
                                    <p:animEffect transition="in" filter="fade">
                                      <p:cBhvr>
                                        <p:cTn id="96"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g34df671e9f6_0_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r>
              <a:rPr lang="en-US" sz="1600">
                <a:solidFill>
                  <a:schemeClr val="bg1"/>
                </a:solidFill>
                <a:latin typeface="Constantia" panose="02030602050306030303" pitchFamily="18" charset="0"/>
              </a:rPr>
              <a:t>9 may 2025</a:t>
            </a:r>
          </a:p>
        </p:txBody>
      </p:sp>
      <p:sp>
        <p:nvSpPr>
          <p:cNvPr id="117" name="Google Shape;117;g34df671e9f6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18" name="Google Shape;118;g34df671e9f6_0_0"/>
          <p:cNvSpPr txBox="1"/>
          <p:nvPr/>
        </p:nvSpPr>
        <p:spPr>
          <a:xfrm>
            <a:off x="3725400" y="825731"/>
            <a:ext cx="4741200" cy="2763700"/>
          </a:xfrm>
          <a:prstGeom prst="rect">
            <a:avLst/>
          </a:prstGeom>
          <a:noFill/>
          <a:ln>
            <a:noFill/>
          </a:ln>
          <a:effectLst>
            <a:outerShdw blurRad="50800" dist="50800" dir="5400000" algn="ctr" rotWithShape="0">
              <a:schemeClr val="accent6">
                <a:lumMod val="40000"/>
                <a:lumOff val="60000"/>
              </a:schemeClr>
            </a:outerShdw>
          </a:effectLst>
        </p:spPr>
        <p:txBody>
          <a:bodyPr spcFirstLastPara="1" wrap="square" lIns="91425" tIns="45700" rIns="91425" bIns="45700" anchor="ctr" anchorCtr="0">
            <a:noAutofit/>
            <a:scene3d>
              <a:camera prst="orthographicFront"/>
              <a:lightRig rig="threePt" dir="t"/>
            </a:scene3d>
            <a:sp3d prstMaterial="clear"/>
          </a:bodyPr>
          <a:lstStyle/>
          <a:p>
            <a:pPr marL="0" marR="0" lvl="0" indent="0" algn="ctr" rtl="0">
              <a:lnSpc>
                <a:spcPct val="90000"/>
              </a:lnSpc>
              <a:spcBef>
                <a:spcPts val="0"/>
              </a:spcBef>
              <a:spcAft>
                <a:spcPts val="0"/>
              </a:spcAft>
              <a:buClr>
                <a:srgbClr val="0D0D0D"/>
              </a:buClr>
              <a:buSzPts val="2000"/>
              <a:buFont typeface="Arial"/>
              <a:buNone/>
            </a:pPr>
            <a:r>
              <a:rPr lang="en-US" sz="3800" b="1">
                <a:solidFill>
                  <a:srgbClr val="0D0D0D"/>
                </a:solidFill>
              </a:rPr>
              <a:t>                </a:t>
            </a:r>
            <a:r>
              <a:rPr lang="en-US" sz="4400" b="1">
                <a:solidFill>
                  <a:schemeClr val="accent6">
                    <a:lumMod val="50000"/>
                  </a:schemeClr>
                </a:solidFill>
                <a:effectLst>
                  <a:glow rad="101600">
                    <a:schemeClr val="accent6">
                      <a:lumMod val="50000"/>
                      <a:alpha val="29000"/>
                    </a:schemeClr>
                  </a:glow>
                  <a:outerShdw blurRad="50800" dist="50800" dir="5400000" sx="1000" sy="1000" algn="ctr" rotWithShape="0">
                    <a:srgbClr val="000000">
                      <a:alpha val="98000"/>
                    </a:srgbClr>
                  </a:outerShdw>
                </a:effectLst>
                <a:latin typeface="Arial" panose="020B0604020202020204" pitchFamily="34" charset="0"/>
                <a:ea typeface="Times New Roman"/>
                <a:cs typeface="Arial" panose="020B0604020202020204" pitchFamily="34" charset="0"/>
                <a:sym typeface="Times New Roman"/>
              </a:rPr>
              <a:t>Manufacturing Downtime  </a:t>
            </a:r>
          </a:p>
          <a:p>
            <a:pPr marL="0" marR="0" lvl="0" indent="0" algn="ctr" rtl="0">
              <a:lnSpc>
                <a:spcPct val="90000"/>
              </a:lnSpc>
              <a:spcBef>
                <a:spcPts val="0"/>
              </a:spcBef>
              <a:spcAft>
                <a:spcPts val="0"/>
              </a:spcAft>
              <a:buClr>
                <a:srgbClr val="0D0D0D"/>
              </a:buClr>
              <a:buSzPts val="2000"/>
              <a:buFont typeface="Arial"/>
              <a:buNone/>
            </a:pPr>
            <a:r>
              <a:rPr lang="en-US" sz="4400" b="1">
                <a:solidFill>
                  <a:schemeClr val="accent6">
                    <a:lumMod val="50000"/>
                  </a:schemeClr>
                </a:solidFill>
                <a:effectLst>
                  <a:glow rad="101600">
                    <a:schemeClr val="accent6">
                      <a:lumMod val="50000"/>
                      <a:alpha val="29000"/>
                    </a:schemeClr>
                  </a:glow>
                  <a:outerShdw blurRad="50800" dist="50800" dir="5400000" sx="1000" sy="1000" algn="ctr" rotWithShape="0">
                    <a:srgbClr val="000000">
                      <a:alpha val="98000"/>
                    </a:srgbClr>
                  </a:outerShdw>
                </a:effectLst>
                <a:latin typeface="Arial" panose="020B0604020202020204" pitchFamily="34" charset="0"/>
                <a:ea typeface="Times New Roman"/>
                <a:cs typeface="Arial" panose="020B0604020202020204" pitchFamily="34" charset="0"/>
                <a:sym typeface="Times New Roman"/>
              </a:rPr>
              <a:t>Project</a:t>
            </a:r>
            <a:r>
              <a:rPr lang="en-US" sz="3300" b="1">
                <a:solidFill>
                  <a:schemeClr val="accent6">
                    <a:lumMod val="50000"/>
                  </a:schemeClr>
                </a:solidFill>
                <a:effectLst>
                  <a:glow rad="101600">
                    <a:schemeClr val="accent6">
                      <a:lumMod val="50000"/>
                      <a:alpha val="29000"/>
                    </a:schemeClr>
                  </a:glow>
                  <a:outerShdw blurRad="50800" dist="50800" dir="5400000" sx="1000" sy="1000" algn="ctr" rotWithShape="0">
                    <a:srgbClr val="000000">
                      <a:alpha val="98000"/>
                    </a:srgbClr>
                  </a:outerShdw>
                </a:effectLst>
                <a:latin typeface="Arial" panose="020B0604020202020204" pitchFamily="34" charset="0"/>
                <a:ea typeface="Times New Roman"/>
                <a:cs typeface="Arial" panose="020B0604020202020204" pitchFamily="34" charset="0"/>
                <a:sym typeface="Times New Roman"/>
              </a:rPr>
              <a:t>                                        </a:t>
            </a:r>
            <a:r>
              <a:rPr lang="en-US" sz="1800">
                <a:solidFill>
                  <a:schemeClr val="accent6">
                    <a:lumMod val="50000"/>
                  </a:schemeClr>
                </a:solidFill>
                <a:effectLst>
                  <a:glow rad="101600">
                    <a:schemeClr val="accent6">
                      <a:lumMod val="50000"/>
                      <a:alpha val="29000"/>
                    </a:schemeClr>
                  </a:glow>
                  <a:outerShdw blurRad="50800" dist="50800" dir="5400000" sx="1000" sy="1000" algn="ctr" rotWithShape="0">
                    <a:srgbClr val="000000">
                      <a:alpha val="98000"/>
                    </a:srgbClr>
                  </a:outerShdw>
                </a:effectLst>
                <a:latin typeface="Arial" panose="020B0604020202020204" pitchFamily="34" charset="0"/>
                <a:cs typeface="Arial" panose="020B0604020202020204" pitchFamily="34" charset="0"/>
              </a:rPr>
              <a:t> </a:t>
            </a:r>
          </a:p>
          <a:p>
            <a:pPr marL="0" marR="0" lvl="0" indent="0" algn="l" rtl="0">
              <a:lnSpc>
                <a:spcPct val="90000"/>
              </a:lnSpc>
              <a:spcBef>
                <a:spcPts val="1000"/>
              </a:spcBef>
              <a:spcAft>
                <a:spcPts val="0"/>
              </a:spcAft>
              <a:buNone/>
            </a:pPr>
            <a:r>
              <a:rPr lang="en-US" sz="1800" b="0" i="0" u="none" strike="noStrike" cap="none">
                <a:solidFill>
                  <a:srgbClr val="D7B119"/>
                </a:solidFill>
                <a:effectLst>
                  <a:glow rad="101600">
                    <a:schemeClr val="accent6">
                      <a:lumMod val="50000"/>
                      <a:alpha val="29000"/>
                    </a:schemeClr>
                  </a:glow>
                </a:effectLst>
                <a:latin typeface="Arial" panose="020B0604020202020204" pitchFamily="34" charset="0"/>
                <a:cs typeface="Arial" panose="020B0604020202020204" pitchFamily="34" charset="0"/>
                <a:sym typeface="Arial"/>
              </a:rPr>
              <a:t> </a:t>
            </a:r>
            <a:endParaRPr sz="1400" b="0" i="0" u="none" strike="noStrike" cap="none">
              <a:solidFill>
                <a:srgbClr val="D7B119"/>
              </a:solidFill>
              <a:effectLst>
                <a:glow rad="101600">
                  <a:schemeClr val="accent6">
                    <a:lumMod val="50000"/>
                    <a:alpha val="29000"/>
                  </a:schemeClr>
                </a:glow>
              </a:effectLst>
              <a:latin typeface="Arial" panose="020B0604020202020204" pitchFamily="34" charset="0"/>
              <a:cs typeface="Arial" panose="020B0604020202020204" pitchFamily="34" charset="0"/>
              <a:sym typeface="Arial"/>
            </a:endParaRPr>
          </a:p>
          <a:p>
            <a:pPr marL="457200" marR="0" lvl="0" indent="0" algn="l" rtl="0">
              <a:lnSpc>
                <a:spcPct val="90000"/>
              </a:lnSpc>
              <a:spcBef>
                <a:spcPts val="10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endParaRPr sz="2800" i="0" u="none" strike="noStrike" cap="none">
              <a:solidFill>
                <a:schemeClr val="dk1"/>
              </a:solidFill>
              <a:latin typeface="Caveat SemiBold"/>
              <a:ea typeface="Caveat SemiBold"/>
              <a:cs typeface="Caveat SemiBold"/>
              <a:sym typeface="Caveat SemiBold"/>
            </a:endParaRPr>
          </a:p>
        </p:txBody>
      </p:sp>
      <p:pic>
        <p:nvPicPr>
          <p:cNvPr id="119" name="Google Shape;119;g34df671e9f6_0_0" title="download.png"/>
          <p:cNvPicPr preferRelativeResize="0"/>
          <p:nvPr/>
        </p:nvPicPr>
        <p:blipFill rotWithShape="1">
          <a:blip r:embed="rId3">
            <a:alphaModFix/>
          </a:blip>
          <a:srcRect/>
          <a:stretch/>
        </p:blipFill>
        <p:spPr>
          <a:xfrm>
            <a:off x="9190825" y="6356350"/>
            <a:ext cx="903191" cy="365125"/>
          </a:xfrm>
          <a:prstGeom prst="rect">
            <a:avLst/>
          </a:prstGeom>
          <a:noFill/>
          <a:ln>
            <a:noFill/>
          </a:ln>
        </p:spPr>
      </p:pic>
      <p:sp>
        <p:nvSpPr>
          <p:cNvPr id="121" name="Google Shape;121;g34df671e9f6_0_0"/>
          <p:cNvSpPr txBox="1"/>
          <p:nvPr/>
        </p:nvSpPr>
        <p:spPr>
          <a:xfrm>
            <a:off x="4830050" y="1668775"/>
            <a:ext cx="27432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400" b="1">
              <a:solidFill>
                <a:srgbClr val="0D0D0D"/>
              </a:solidFill>
              <a:effectLst>
                <a:glow rad="1066800">
                  <a:schemeClr val="accent4">
                    <a:satMod val="175000"/>
                    <a:alpha val="40000"/>
                  </a:schemeClr>
                </a:glow>
              </a:effectLst>
              <a:latin typeface="Times New Roman"/>
              <a:ea typeface="Times New Roman"/>
              <a:cs typeface="Times New Roman"/>
              <a:sym typeface="Times New Roman"/>
            </a:endParaRPr>
          </a:p>
        </p:txBody>
      </p:sp>
      <p:sp>
        <p:nvSpPr>
          <p:cNvPr id="122" name="Google Shape;122;g34df671e9f6_0_0"/>
          <p:cNvSpPr txBox="1"/>
          <p:nvPr/>
        </p:nvSpPr>
        <p:spPr>
          <a:xfrm>
            <a:off x="5307200" y="2254013"/>
            <a:ext cx="17889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800" b="1">
              <a:solidFill>
                <a:schemeClr val="dk1"/>
              </a:solidFill>
              <a:latin typeface="Times New Roman"/>
              <a:ea typeface="Times New Roman"/>
              <a:cs typeface="Times New Roman"/>
              <a:sym typeface="Times New Roman"/>
            </a:endParaRPr>
          </a:p>
        </p:txBody>
      </p:sp>
      <p:sp>
        <p:nvSpPr>
          <p:cNvPr id="123" name="Google Shape;123;g34df671e9f6_0_0"/>
          <p:cNvSpPr txBox="1"/>
          <p:nvPr/>
        </p:nvSpPr>
        <p:spPr>
          <a:xfrm>
            <a:off x="77597" y="2727702"/>
            <a:ext cx="253998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solidFill>
                  <a:srgbClr val="38761D"/>
                </a:solidFill>
                <a:latin typeface="Arial" panose="020B0604020202020204" pitchFamily="34" charset="0"/>
                <a:ea typeface="Times New Roman"/>
                <a:cs typeface="Arial" panose="020B0604020202020204" pitchFamily="34" charset="0"/>
                <a:sym typeface="Times New Roman"/>
              </a:rPr>
              <a:t>presented by</a:t>
            </a:r>
            <a:r>
              <a:rPr lang="en-US" sz="2800">
                <a:solidFill>
                  <a:srgbClr val="38761D"/>
                </a:solidFill>
                <a:latin typeface="Arial" panose="020B0604020202020204" pitchFamily="34" charset="0"/>
                <a:ea typeface="Times New Roman"/>
                <a:cs typeface="Arial" panose="020B0604020202020204" pitchFamily="34" charset="0"/>
                <a:sym typeface="Times New Roman"/>
              </a:rPr>
              <a:t>:</a:t>
            </a:r>
            <a:endParaRPr sz="2800">
              <a:solidFill>
                <a:srgbClr val="38761D"/>
              </a:solidFill>
              <a:latin typeface="Arial" panose="020B0604020202020204" pitchFamily="34" charset="0"/>
              <a:ea typeface="Times New Roman"/>
              <a:cs typeface="Arial" panose="020B0604020202020204" pitchFamily="34" charset="0"/>
              <a:sym typeface="Times New Roman"/>
            </a:endParaRPr>
          </a:p>
        </p:txBody>
      </p:sp>
      <p:sp>
        <p:nvSpPr>
          <p:cNvPr id="125" name="Google Shape;125;g34df671e9f6_0_0"/>
          <p:cNvSpPr txBox="1"/>
          <p:nvPr/>
        </p:nvSpPr>
        <p:spPr>
          <a:xfrm>
            <a:off x="77597" y="3304305"/>
            <a:ext cx="277643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dk1"/>
                </a:solidFill>
                <a:latin typeface="Arial" panose="020B0604020202020204" pitchFamily="34" charset="0"/>
                <a:ea typeface="Times New Roman"/>
                <a:cs typeface="Arial" panose="020B0604020202020204" pitchFamily="34" charset="0"/>
                <a:sym typeface="Times New Roman"/>
              </a:rPr>
              <a:t>Shaimaa Mohamed </a:t>
            </a:r>
          </a:p>
          <a:p>
            <a:pPr marL="0" lvl="0" indent="0" algn="l" rtl="0">
              <a:spcBef>
                <a:spcPts val="0"/>
              </a:spcBef>
              <a:spcAft>
                <a:spcPts val="0"/>
              </a:spcAft>
              <a:buNone/>
            </a:pPr>
            <a:r>
              <a:rPr lang="en-US" sz="2000">
                <a:solidFill>
                  <a:schemeClr val="dk1"/>
                </a:solidFill>
                <a:latin typeface="Arial" panose="020B0604020202020204" pitchFamily="34" charset="0"/>
                <a:ea typeface="Times New Roman"/>
                <a:cs typeface="Arial" panose="020B0604020202020204" pitchFamily="34" charset="0"/>
                <a:sym typeface="Times New Roman"/>
              </a:rPr>
              <a:t>Malak Hani</a:t>
            </a:r>
          </a:p>
          <a:p>
            <a:pPr marL="0" lvl="0" indent="0" algn="l" rtl="0">
              <a:spcBef>
                <a:spcPts val="0"/>
              </a:spcBef>
              <a:spcAft>
                <a:spcPts val="0"/>
              </a:spcAft>
              <a:buNone/>
            </a:pPr>
            <a:r>
              <a:rPr lang="en-US" sz="2000" err="1">
                <a:solidFill>
                  <a:schemeClr val="dk1"/>
                </a:solidFill>
                <a:latin typeface="Arial" panose="020B0604020202020204" pitchFamily="34" charset="0"/>
                <a:ea typeface="Times New Roman"/>
                <a:cs typeface="Arial" panose="020B0604020202020204" pitchFamily="34" charset="0"/>
                <a:sym typeface="Times New Roman"/>
              </a:rPr>
              <a:t>Nayra</a:t>
            </a:r>
            <a:r>
              <a:rPr lang="en-US" sz="2000">
                <a:solidFill>
                  <a:schemeClr val="dk1"/>
                </a:solidFill>
                <a:latin typeface="Arial" panose="020B0604020202020204" pitchFamily="34" charset="0"/>
                <a:ea typeface="Times New Roman"/>
                <a:cs typeface="Arial" panose="020B0604020202020204" pitchFamily="34" charset="0"/>
                <a:sym typeface="Times New Roman"/>
              </a:rPr>
              <a:t> Atef </a:t>
            </a:r>
          </a:p>
          <a:p>
            <a:pPr marL="0" lvl="0" indent="0" algn="l" rtl="0">
              <a:spcBef>
                <a:spcPts val="0"/>
              </a:spcBef>
              <a:spcAft>
                <a:spcPts val="0"/>
              </a:spcAft>
              <a:buNone/>
            </a:pPr>
            <a:r>
              <a:rPr lang="en-US" sz="2000">
                <a:solidFill>
                  <a:schemeClr val="dk1"/>
                </a:solidFill>
                <a:latin typeface="Arial" panose="020B0604020202020204" pitchFamily="34" charset="0"/>
                <a:ea typeface="Times New Roman"/>
                <a:cs typeface="Arial" panose="020B0604020202020204" pitchFamily="34" charset="0"/>
                <a:sym typeface="Times New Roman"/>
              </a:rPr>
              <a:t>Fares Mohamed </a:t>
            </a:r>
            <a:endParaRPr sz="200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14" name="Rectangle: Rounded Corners 13">
            <a:extLst>
              <a:ext uri="{FF2B5EF4-FFF2-40B4-BE49-F238E27FC236}">
                <a16:creationId xmlns:a16="http://schemas.microsoft.com/office/drawing/2014/main" id="{FC71E615-C4C0-4067-810C-1ACD3A80A816}"/>
              </a:ext>
            </a:extLst>
          </p:cNvPr>
          <p:cNvSpPr/>
          <p:nvPr/>
        </p:nvSpPr>
        <p:spPr>
          <a:xfrm rot="2960464">
            <a:off x="6478036" y="2493109"/>
            <a:ext cx="1785415" cy="6884674"/>
          </a:xfrm>
          <a:prstGeom prst="roundRect">
            <a:avLst>
              <a:gd name="adj" fmla="val 50000"/>
            </a:avLst>
          </a:prstGeom>
          <a:blipFill dpi="0" rotWithShape="0">
            <a:blip r:embed="rId4"/>
            <a:srcRect/>
            <a:stretch>
              <a:fillRect/>
            </a:stretch>
          </a:blipFill>
          <a:ln>
            <a:noFill/>
          </a:ln>
          <a:effectLst>
            <a:outerShdw blurRad="63500" sx="102000" sy="102000" algn="ctr" rotWithShape="0">
              <a:schemeClr val="accent6">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22E121D-BC39-4F7B-BC64-97C617F6A596}"/>
              </a:ext>
            </a:extLst>
          </p:cNvPr>
          <p:cNvSpPr/>
          <p:nvPr/>
        </p:nvSpPr>
        <p:spPr>
          <a:xfrm rot="2996901">
            <a:off x="11406514" y="-1045262"/>
            <a:ext cx="1785415" cy="5626738"/>
          </a:xfrm>
          <a:prstGeom prst="roundRect">
            <a:avLst>
              <a:gd name="adj" fmla="val 50000"/>
            </a:avLst>
          </a:prstGeom>
          <a:solidFill>
            <a:schemeClr val="accent6">
              <a:lumMod val="60000"/>
              <a:lumOff val="40000"/>
              <a:alpha val="78000"/>
            </a:schemeClr>
          </a:solidFill>
          <a:ln>
            <a:noFill/>
          </a:ln>
          <a:effectLst>
            <a:outerShdw blurRad="63500" sx="102000" sy="102000" algn="ctr" rotWithShape="0">
              <a:schemeClr val="accent6">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3151C12-AC6F-43C9-A3E9-10D63DADC56A}"/>
              </a:ext>
            </a:extLst>
          </p:cNvPr>
          <p:cNvSpPr/>
          <p:nvPr/>
        </p:nvSpPr>
        <p:spPr>
          <a:xfrm rot="2996901">
            <a:off x="11299292" y="1482450"/>
            <a:ext cx="1785415" cy="5626738"/>
          </a:xfrm>
          <a:prstGeom prst="roundRect">
            <a:avLst>
              <a:gd name="adj" fmla="val 50000"/>
            </a:avLst>
          </a:prstGeom>
          <a:solidFill>
            <a:schemeClr val="accent6">
              <a:lumMod val="60000"/>
              <a:lumOff val="40000"/>
              <a:alpha val="78000"/>
            </a:schemeClr>
          </a:solidFill>
          <a:ln>
            <a:noFill/>
          </a:ln>
          <a:effectLst>
            <a:outerShdw blurRad="63500" sx="102000" sy="102000" algn="ctr" rotWithShape="0">
              <a:schemeClr val="accent6">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F06C866-F090-487E-90E5-62EFAEF7C0E0}"/>
              </a:ext>
            </a:extLst>
          </p:cNvPr>
          <p:cNvSpPr txBox="1"/>
          <p:nvPr/>
        </p:nvSpPr>
        <p:spPr>
          <a:xfrm>
            <a:off x="77597" y="5238593"/>
            <a:ext cx="4525400" cy="677108"/>
          </a:xfrm>
          <a:prstGeom prst="rect">
            <a:avLst/>
          </a:prstGeom>
          <a:noFill/>
        </p:spPr>
        <p:txBody>
          <a:bodyPr wrap="square" rtlCol="0">
            <a:spAutoFit/>
          </a:bodyPr>
          <a:lstStyle/>
          <a:p>
            <a:r>
              <a:rPr lang="en-US" sz="2000" b="1">
                <a:solidFill>
                  <a:schemeClr val="accent6">
                    <a:lumMod val="50000"/>
                  </a:schemeClr>
                </a:solidFill>
              </a:rPr>
              <a:t>Data Source:</a:t>
            </a:r>
            <a:br>
              <a:rPr lang="en-US" sz="2000">
                <a:solidFill>
                  <a:schemeClr val="accent6">
                    <a:lumMod val="50000"/>
                  </a:schemeClr>
                </a:solidFill>
              </a:rPr>
            </a:br>
            <a:r>
              <a:rPr lang="en-US" sz="1800"/>
              <a:t>Real factory logs provided by DEPI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8">
                                            <p:txEl>
                                              <p:pRg st="1" end="1"/>
                                            </p:txEl>
                                          </p:spTgt>
                                        </p:tgtEl>
                                        <p:attrNameLst>
                                          <p:attrName>style.visibility</p:attrName>
                                        </p:attrNameLst>
                                      </p:cBhvr>
                                      <p:to>
                                        <p:strVal val="visible"/>
                                      </p:to>
                                    </p:set>
                                    <p:animEffect transition="in" filter="fade">
                                      <p:cBhvr>
                                        <p:cTn id="10" dur="500"/>
                                        <p:tgtEl>
                                          <p:spTgt spid="11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18">
                                            <p:txEl>
                                              <p:pRg st="2" end="2"/>
                                            </p:txEl>
                                          </p:spTgt>
                                        </p:tgtEl>
                                        <p:attrNameLst>
                                          <p:attrName>style.visibility</p:attrName>
                                        </p:attrNameLst>
                                      </p:cBhvr>
                                      <p:to>
                                        <p:strVal val="visible"/>
                                      </p:to>
                                    </p:set>
                                    <p:animEffect transition="in" filter="wipe(down)">
                                      <p:cBhvr>
                                        <p:cTn id="13" dur="500"/>
                                        <p:tgtEl>
                                          <p:spTgt spid="11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3">
                                            <p:txEl>
                                              <p:pRg st="0" end="0"/>
                                            </p:txEl>
                                          </p:spTgt>
                                        </p:tgtEl>
                                        <p:attrNameLst>
                                          <p:attrName>style.visibility</p:attrName>
                                        </p:attrNameLst>
                                      </p:cBhvr>
                                      <p:to>
                                        <p:strVal val="visible"/>
                                      </p:to>
                                    </p:set>
                                    <p:animEffect transition="in" filter="fade">
                                      <p:cBhvr>
                                        <p:cTn id="18" dur="1000"/>
                                        <p:tgtEl>
                                          <p:spTgt spid="123">
                                            <p:txEl>
                                              <p:pRg st="0" end="0"/>
                                            </p:txEl>
                                          </p:spTgt>
                                        </p:tgtEl>
                                      </p:cBhvr>
                                    </p:animEffect>
                                    <p:anim calcmode="lin" valueType="num">
                                      <p:cBhvr>
                                        <p:cTn id="19" dur="1000" fill="hold"/>
                                        <p:tgtEl>
                                          <p:spTgt spid="12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25">
                                            <p:txEl>
                                              <p:pRg st="1" end="1"/>
                                            </p:txEl>
                                          </p:spTgt>
                                        </p:tgtEl>
                                        <p:attrNameLst>
                                          <p:attrName>style.visibility</p:attrName>
                                        </p:attrNameLst>
                                      </p:cBhvr>
                                      <p:to>
                                        <p:strVal val="visible"/>
                                      </p:to>
                                    </p:set>
                                    <p:animEffect transition="in" filter="fade">
                                      <p:cBhvr>
                                        <p:cTn id="25" dur="1000"/>
                                        <p:tgtEl>
                                          <p:spTgt spid="125">
                                            <p:txEl>
                                              <p:pRg st="1" end="1"/>
                                            </p:txEl>
                                          </p:spTgt>
                                        </p:tgtEl>
                                      </p:cBhvr>
                                    </p:animEffect>
                                    <p:anim calcmode="lin" valueType="num">
                                      <p:cBhvr>
                                        <p:cTn id="26" dur="1000" fill="hold"/>
                                        <p:tgtEl>
                                          <p:spTgt spid="125">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5">
                                            <p:txEl>
                                              <p:pRg st="0" end="0"/>
                                            </p:txEl>
                                          </p:spTgt>
                                        </p:tgtEl>
                                        <p:attrNameLst>
                                          <p:attrName>style.visibility</p:attrName>
                                        </p:attrNameLst>
                                      </p:cBhvr>
                                      <p:to>
                                        <p:strVal val="visible"/>
                                      </p:to>
                                    </p:set>
                                    <p:animEffect transition="in" filter="fade">
                                      <p:cBhvr>
                                        <p:cTn id="32" dur="1000"/>
                                        <p:tgtEl>
                                          <p:spTgt spid="125">
                                            <p:txEl>
                                              <p:pRg st="0" end="0"/>
                                            </p:txEl>
                                          </p:spTgt>
                                        </p:tgtEl>
                                      </p:cBhvr>
                                    </p:animEffect>
                                    <p:anim calcmode="lin" valueType="num">
                                      <p:cBhvr>
                                        <p:cTn id="33"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1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25">
                                            <p:txEl>
                                              <p:pRg st="2" end="2"/>
                                            </p:txEl>
                                          </p:spTgt>
                                        </p:tgtEl>
                                        <p:attrNameLst>
                                          <p:attrName>style.visibility</p:attrName>
                                        </p:attrNameLst>
                                      </p:cBhvr>
                                      <p:to>
                                        <p:strVal val="visible"/>
                                      </p:to>
                                    </p:set>
                                    <p:animEffect transition="in" filter="fade">
                                      <p:cBhvr>
                                        <p:cTn id="39" dur="1000"/>
                                        <p:tgtEl>
                                          <p:spTgt spid="125">
                                            <p:txEl>
                                              <p:pRg st="2" end="2"/>
                                            </p:txEl>
                                          </p:spTgt>
                                        </p:tgtEl>
                                      </p:cBhvr>
                                    </p:animEffect>
                                    <p:anim calcmode="lin" valueType="num">
                                      <p:cBhvr>
                                        <p:cTn id="40" dur="1000" fill="hold"/>
                                        <p:tgtEl>
                                          <p:spTgt spid="125">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1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25">
                                            <p:txEl>
                                              <p:pRg st="3" end="3"/>
                                            </p:txEl>
                                          </p:spTgt>
                                        </p:tgtEl>
                                        <p:attrNameLst>
                                          <p:attrName>style.visibility</p:attrName>
                                        </p:attrNameLst>
                                      </p:cBhvr>
                                      <p:to>
                                        <p:strVal val="visible"/>
                                      </p:to>
                                    </p:set>
                                    <p:animEffect transition="in" filter="fade">
                                      <p:cBhvr>
                                        <p:cTn id="46" dur="1000"/>
                                        <p:tgtEl>
                                          <p:spTgt spid="125">
                                            <p:txEl>
                                              <p:pRg st="3" end="3"/>
                                            </p:txEl>
                                          </p:spTgt>
                                        </p:tgtEl>
                                      </p:cBhvr>
                                    </p:animEffect>
                                    <p:anim calcmode="lin" valueType="num">
                                      <p:cBhvr>
                                        <p:cTn id="47" dur="1000" fill="hold"/>
                                        <p:tgtEl>
                                          <p:spTgt spid="125">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12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Effect transition="in" filter="fade">
                                      <p:cBhvr>
                                        <p:cTn id="53" dur="500"/>
                                        <p:tgtEl>
                                          <p:spTgt spid="1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fltVal val="0"/>
                                          </p:val>
                                        </p:tav>
                                        <p:tav tm="100000">
                                          <p:val>
                                            <p:strVal val="#ppt_w"/>
                                          </p:val>
                                        </p:tav>
                                      </p:tavLst>
                                    </p:anim>
                                    <p:anim calcmode="lin" valueType="num">
                                      <p:cBhvr>
                                        <p:cTn id="59" dur="500" fill="hold"/>
                                        <p:tgtEl>
                                          <p:spTgt spid="27"/>
                                        </p:tgtEl>
                                        <p:attrNameLst>
                                          <p:attrName>ppt_h</p:attrName>
                                        </p:attrNameLst>
                                      </p:cBhvr>
                                      <p:tavLst>
                                        <p:tav tm="0">
                                          <p:val>
                                            <p:fltVal val="0"/>
                                          </p:val>
                                        </p:tav>
                                        <p:tav tm="100000">
                                          <p:val>
                                            <p:strVal val="#ppt_h"/>
                                          </p:val>
                                        </p:tav>
                                      </p:tavLst>
                                    </p:anim>
                                    <p:animEffect transition="in" filter="fade">
                                      <p:cBhvr>
                                        <p:cTn id="60" dur="500"/>
                                        <p:tgtEl>
                                          <p:spTgt spid="2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fltVal val="0"/>
                                          </p:val>
                                        </p:tav>
                                        <p:tav tm="100000">
                                          <p:val>
                                            <p:strVal val="#ppt_h"/>
                                          </p:val>
                                        </p:tav>
                                      </p:tavLst>
                                    </p:anim>
                                    <p:animEffect transition="in" filter="fade">
                                      <p:cBhvr>
                                        <p:cTn id="65" dur="500"/>
                                        <p:tgtEl>
                                          <p:spTgt spid="28"/>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500" fill="hold"/>
                                        <p:tgtEl>
                                          <p:spTgt spid="14"/>
                                        </p:tgtEl>
                                        <p:attrNameLst>
                                          <p:attrName>ppt_w</p:attrName>
                                        </p:attrNameLst>
                                      </p:cBhvr>
                                      <p:tavLst>
                                        <p:tav tm="0">
                                          <p:val>
                                            <p:fltVal val="0"/>
                                          </p:val>
                                        </p:tav>
                                        <p:tav tm="100000">
                                          <p:val>
                                            <p:strVal val="#ppt_w"/>
                                          </p:val>
                                        </p:tav>
                                      </p:tavLst>
                                    </p:anim>
                                    <p:anim calcmode="lin" valueType="num">
                                      <p:cBhvr>
                                        <p:cTn id="69" dur="500" fill="hold"/>
                                        <p:tgtEl>
                                          <p:spTgt spid="14"/>
                                        </p:tgtEl>
                                        <p:attrNameLst>
                                          <p:attrName>ppt_h</p:attrName>
                                        </p:attrNameLst>
                                      </p:cBhvr>
                                      <p:tavLst>
                                        <p:tav tm="0">
                                          <p:val>
                                            <p:fltVal val="0"/>
                                          </p:val>
                                        </p:tav>
                                        <p:tav tm="100000">
                                          <p:val>
                                            <p:strVal val="#ppt_h"/>
                                          </p:val>
                                        </p:tav>
                                      </p:tavLst>
                                    </p:anim>
                                    <p:animEffect transition="in" filter="fade">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1" name="Google Shape;19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sz="1600">
                <a:solidFill>
                  <a:schemeClr val="bg1"/>
                </a:solidFill>
                <a:latin typeface="Constantia" panose="02030602050306030303" pitchFamily="18" charset="0"/>
              </a:rPr>
              <a:t>9 may 2025</a:t>
            </a:r>
          </a:p>
        </p:txBody>
      </p:sp>
      <p:sp>
        <p:nvSpPr>
          <p:cNvPr id="193" name="Google Shape;19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194" name="Google Shape;194;p6" title="download.png"/>
          <p:cNvPicPr preferRelativeResize="0"/>
          <p:nvPr/>
        </p:nvPicPr>
        <p:blipFill rotWithShape="1">
          <a:blip r:embed="rId3">
            <a:alphaModFix/>
          </a:blip>
          <a:src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F347EE81-9E80-443E-B91B-235ADFEF1495}"/>
              </a:ext>
            </a:extLst>
          </p:cNvPr>
          <p:cNvSpPr txBox="1"/>
          <p:nvPr/>
        </p:nvSpPr>
        <p:spPr>
          <a:xfrm>
            <a:off x="1735810" y="464949"/>
            <a:ext cx="2507418" cy="584775"/>
          </a:xfrm>
          <a:prstGeom prst="rect">
            <a:avLst/>
          </a:prstGeom>
          <a:noFill/>
        </p:spPr>
        <p:txBody>
          <a:bodyPr wrap="none" rtlCol="0">
            <a:spAutoFit/>
          </a:bodyPr>
          <a:lstStyle/>
          <a:p>
            <a:r>
              <a:rPr lang="en-US" sz="3200" b="1">
                <a:solidFill>
                  <a:schemeClr val="accent6">
                    <a:lumMod val="50000"/>
                  </a:schemeClr>
                </a:solidFill>
              </a:rPr>
              <a:t>Project Idea</a:t>
            </a:r>
          </a:p>
        </p:txBody>
      </p:sp>
      <p:sp>
        <p:nvSpPr>
          <p:cNvPr id="3" name="TextBox 2">
            <a:extLst>
              <a:ext uri="{FF2B5EF4-FFF2-40B4-BE49-F238E27FC236}">
                <a16:creationId xmlns:a16="http://schemas.microsoft.com/office/drawing/2014/main" id="{66FCC6FE-E0AB-49A9-BC0C-E4A492EB4062}"/>
              </a:ext>
            </a:extLst>
          </p:cNvPr>
          <p:cNvSpPr txBox="1"/>
          <p:nvPr/>
        </p:nvSpPr>
        <p:spPr>
          <a:xfrm>
            <a:off x="218268" y="1744567"/>
            <a:ext cx="6972946" cy="3139321"/>
          </a:xfrm>
          <a:prstGeom prst="rect">
            <a:avLst/>
          </a:prstGeom>
          <a:noFill/>
        </p:spPr>
        <p:txBody>
          <a:bodyPr wrap="square" rtlCol="0">
            <a:spAutoFit/>
          </a:bodyPr>
          <a:lstStyle/>
          <a:p>
            <a:r>
              <a:rPr lang="en-US" sz="2400" b="1"/>
              <a:t>Problem</a:t>
            </a:r>
          </a:p>
          <a:p>
            <a:r>
              <a:rPr lang="en-US" sz="2000"/>
              <a:t>Production downtime was happening frequently and without clear patterns.</a:t>
            </a:r>
            <a:br>
              <a:rPr lang="en-US" sz="2000"/>
            </a:br>
            <a:r>
              <a:rPr lang="en-US" sz="2000"/>
              <a:t>The same issues kept appearing across different lines, but there was no structured data to identify the root cause.</a:t>
            </a:r>
            <a:br>
              <a:rPr lang="en-US" sz="2000"/>
            </a:br>
            <a:r>
              <a:rPr lang="en-US" sz="2000"/>
              <a:t>Some products had much higher downtime than others.</a:t>
            </a:r>
            <a:br>
              <a:rPr lang="en-US" sz="2000"/>
            </a:br>
            <a:r>
              <a:rPr lang="en-US" sz="2000"/>
              <a:t>Certain shifts showed a clear increase in unplanned stops.</a:t>
            </a:r>
            <a:br>
              <a:rPr lang="en-US" sz="2000"/>
            </a:br>
            <a:r>
              <a:rPr lang="en-US" sz="2000"/>
              <a:t>Management couldn’t make informed decisions due to lack of visibility.</a:t>
            </a:r>
          </a:p>
          <a:p>
            <a:endParaRPr lang="en-US"/>
          </a:p>
        </p:txBody>
      </p:sp>
      <p:pic>
        <p:nvPicPr>
          <p:cNvPr id="5" name="Picture 4">
            <a:extLst>
              <a:ext uri="{FF2B5EF4-FFF2-40B4-BE49-F238E27FC236}">
                <a16:creationId xmlns:a16="http://schemas.microsoft.com/office/drawing/2014/main" id="{454F1CD2-F458-48CE-AA73-C275E129B47D}"/>
              </a:ext>
            </a:extLst>
          </p:cNvPr>
          <p:cNvPicPr>
            <a:picLocks noChangeAspect="1"/>
          </p:cNvPicPr>
          <p:nvPr/>
        </p:nvPicPr>
        <p:blipFill>
          <a:blip r:embed="rId4"/>
          <a:stretch>
            <a:fillRect/>
          </a:stretch>
        </p:blipFill>
        <p:spPr>
          <a:xfrm>
            <a:off x="7299702" y="1049724"/>
            <a:ext cx="4674030" cy="4684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3160-5FE3-4C5C-B12B-6A53F7A98586}"/>
              </a:ext>
            </a:extLst>
          </p:cNvPr>
          <p:cNvSpPr>
            <a:spLocks noGrp="1"/>
          </p:cNvSpPr>
          <p:nvPr>
            <p:ph type="ctrTitle"/>
          </p:nvPr>
        </p:nvSpPr>
        <p:spPr>
          <a:xfrm>
            <a:off x="0" y="1117675"/>
            <a:ext cx="5432612" cy="1898115"/>
          </a:xfrm>
        </p:spPr>
        <p:txBody>
          <a:bodyPr>
            <a:normAutofit fontScale="90000"/>
          </a:bodyPr>
          <a:lstStyle/>
          <a:p>
            <a:pPr algn="l"/>
            <a:r>
              <a:rPr lang="en-US" sz="2000" b="1"/>
              <a:t>Proposed Solution:</a:t>
            </a:r>
            <a:br>
              <a:rPr lang="en-US" sz="2000" b="1"/>
            </a:br>
            <a:r>
              <a:rPr lang="en-US" sz="1600"/>
              <a:t>To address the recurring downtime issues identified in our analysis, we propose the following data-driven solution:</a:t>
            </a:r>
            <a:br>
              <a:rPr lang="en-US" sz="1600"/>
            </a:br>
            <a:r>
              <a:rPr lang="en-US" sz="2000" b="1"/>
              <a:t>Data Analysis and Monitoring</a:t>
            </a:r>
            <a:r>
              <a:rPr lang="en-US" sz="2400" b="1"/>
              <a:t>:</a:t>
            </a:r>
            <a:br>
              <a:rPr lang="en-US" sz="2400"/>
            </a:br>
            <a:r>
              <a:rPr lang="en-US" sz="1600"/>
              <a:t>Conduct comprehensive data analysis to pinpoint the primary downtime causes, focusing on product lines, shifts, and specific operational processes.</a:t>
            </a:r>
            <a:br>
              <a:rPr lang="en-US" sz="1600"/>
            </a:br>
            <a:r>
              <a:rPr lang="en-US" sz="1600"/>
              <a:t>Leverage historical data to identify patterns and predict potential downtime events.</a:t>
            </a:r>
          </a:p>
        </p:txBody>
      </p:sp>
      <p:sp>
        <p:nvSpPr>
          <p:cNvPr id="4" name="Slide Number Placeholder 3">
            <a:extLst>
              <a:ext uri="{FF2B5EF4-FFF2-40B4-BE49-F238E27FC236}">
                <a16:creationId xmlns:a16="http://schemas.microsoft.com/office/drawing/2014/main" id="{F2D5C840-A7C8-41FB-8EEE-13E082B6D2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7A8E374D-8C1F-4F2D-A2A3-2F73FD8CF84D}"/>
              </a:ext>
            </a:extLst>
          </p:cNvPr>
          <p:cNvPicPr>
            <a:picLocks noChangeAspect="1"/>
          </p:cNvPicPr>
          <p:nvPr/>
        </p:nvPicPr>
        <p:blipFill>
          <a:blip r:embed="rId2"/>
          <a:stretch>
            <a:fillRect/>
          </a:stretch>
        </p:blipFill>
        <p:spPr>
          <a:xfrm>
            <a:off x="5809129" y="1027195"/>
            <a:ext cx="5544671" cy="2079076"/>
          </a:xfrm>
          <a:prstGeom prst="rect">
            <a:avLst/>
          </a:prstGeom>
        </p:spPr>
      </p:pic>
      <p:pic>
        <p:nvPicPr>
          <p:cNvPr id="9" name="Picture 8">
            <a:extLst>
              <a:ext uri="{FF2B5EF4-FFF2-40B4-BE49-F238E27FC236}">
                <a16:creationId xmlns:a16="http://schemas.microsoft.com/office/drawing/2014/main" id="{59EE83DE-5020-4056-AC70-BCE9FEE1572F}"/>
              </a:ext>
            </a:extLst>
          </p:cNvPr>
          <p:cNvPicPr>
            <a:picLocks noChangeAspect="1"/>
          </p:cNvPicPr>
          <p:nvPr/>
        </p:nvPicPr>
        <p:blipFill>
          <a:blip r:embed="rId3"/>
          <a:stretch>
            <a:fillRect/>
          </a:stretch>
        </p:blipFill>
        <p:spPr>
          <a:xfrm>
            <a:off x="8153400" y="3420222"/>
            <a:ext cx="3200400" cy="2622176"/>
          </a:xfrm>
          <a:prstGeom prst="rect">
            <a:avLst/>
          </a:prstGeom>
        </p:spPr>
      </p:pic>
      <p:sp>
        <p:nvSpPr>
          <p:cNvPr id="17" name="Rectangle 7">
            <a:extLst>
              <a:ext uri="{FF2B5EF4-FFF2-40B4-BE49-F238E27FC236}">
                <a16:creationId xmlns:a16="http://schemas.microsoft.com/office/drawing/2014/main" id="{C88B194F-5A9E-46E8-955B-A82C6CE80049}"/>
              </a:ext>
            </a:extLst>
          </p:cNvPr>
          <p:cNvSpPr>
            <a:spLocks noChangeArrowheads="1"/>
          </p:cNvSpPr>
          <p:nvPr/>
        </p:nvSpPr>
        <p:spPr bwMode="auto">
          <a:xfrm>
            <a:off x="0" y="2932519"/>
            <a:ext cx="789342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en-US" altLang="en-US" sz="1800" b="1">
                <a:solidFill>
                  <a:schemeClr val="dk1"/>
                </a:solidFill>
                <a:latin typeface="Calibri"/>
                <a:ea typeface="Calibri"/>
                <a:cs typeface="Calibri"/>
                <a:sym typeface="Calibri"/>
              </a:rPr>
              <a:t>Centralized Dashboard Implementation</a:t>
            </a:r>
          </a:p>
          <a:p>
            <a:pPr marL="457200" indent="-285750" eaLnBrk="0" fontAlgn="base" hangingPunct="0">
              <a:spcBef>
                <a:spcPct val="0"/>
              </a:spcBef>
              <a:spcAft>
                <a:spcPct val="0"/>
              </a:spcAft>
              <a:buClrTx/>
              <a:buFontTx/>
              <a:buChar char="•"/>
            </a:pPr>
            <a:r>
              <a:rPr lang="en-US" altLang="en-US">
                <a:solidFill>
                  <a:schemeClr val="dk1"/>
                </a:solidFill>
                <a:latin typeface="Calibri"/>
                <a:ea typeface="Calibri"/>
                <a:cs typeface="Calibri"/>
              </a:rPr>
              <a:t>Develop a centralized dashboard that consolidates key downtime metrics, including:</a:t>
            </a:r>
          </a:p>
          <a:p>
            <a:pPr marL="457200" lvl="1" indent="-285750" eaLnBrk="0" fontAlgn="base" hangingPunct="0">
              <a:spcBef>
                <a:spcPct val="0"/>
              </a:spcBef>
              <a:spcAft>
                <a:spcPct val="0"/>
              </a:spcAft>
              <a:buClrTx/>
              <a:buFontTx/>
              <a:buChar char="•"/>
            </a:pPr>
            <a:r>
              <a:rPr lang="en-US" altLang="en-US">
                <a:solidFill>
                  <a:schemeClr val="dk1"/>
                </a:solidFill>
                <a:latin typeface="Calibri"/>
                <a:ea typeface="Calibri"/>
                <a:cs typeface="Calibri"/>
              </a:rPr>
              <a:t>Top 5 products with the highest downtime</a:t>
            </a:r>
          </a:p>
          <a:p>
            <a:pPr marL="457200" lvl="1" indent="-285750" eaLnBrk="0" fontAlgn="base" hangingPunct="0">
              <a:spcBef>
                <a:spcPct val="0"/>
              </a:spcBef>
              <a:spcAft>
                <a:spcPct val="0"/>
              </a:spcAft>
              <a:buClrTx/>
              <a:buFontTx/>
              <a:buChar char="•"/>
            </a:pPr>
            <a:r>
              <a:rPr lang="en-US" altLang="en-US">
                <a:solidFill>
                  <a:schemeClr val="dk1"/>
                </a:solidFill>
                <a:latin typeface="Calibri"/>
                <a:ea typeface="Calibri"/>
                <a:cs typeface="Calibri"/>
              </a:rPr>
              <a:t>Most common downtime reasons</a:t>
            </a:r>
          </a:p>
          <a:p>
            <a:pPr marL="457200" lvl="1" indent="-285750" eaLnBrk="0" fontAlgn="base" hangingPunct="0">
              <a:spcBef>
                <a:spcPct val="0"/>
              </a:spcBef>
              <a:spcAft>
                <a:spcPct val="0"/>
              </a:spcAft>
              <a:buClrTx/>
              <a:buFontTx/>
              <a:buChar char="•"/>
            </a:pPr>
            <a:r>
              <a:rPr lang="en-US" altLang="en-US">
                <a:solidFill>
                  <a:schemeClr val="dk1"/>
                </a:solidFill>
                <a:latin typeface="Calibri"/>
                <a:ea typeface="Calibri"/>
                <a:cs typeface="Calibri"/>
              </a:rPr>
              <a:t>Peak downtime periods by shift</a:t>
            </a:r>
          </a:p>
          <a:p>
            <a:pPr marL="457200" lvl="1" indent="-285750" eaLnBrk="0" fontAlgn="base" hangingPunct="0">
              <a:spcBef>
                <a:spcPct val="0"/>
              </a:spcBef>
              <a:spcAft>
                <a:spcPct val="0"/>
              </a:spcAft>
              <a:buClrTx/>
              <a:buFontTx/>
              <a:buChar char="•"/>
            </a:pPr>
            <a:r>
              <a:rPr lang="en-US" altLang="en-US">
                <a:solidFill>
                  <a:schemeClr val="dk1"/>
                </a:solidFill>
                <a:latin typeface="Calibri"/>
                <a:ea typeface="Calibri"/>
                <a:cs typeface="Calibri"/>
              </a:rPr>
              <a:t>The dashboard will provide a clear visual representation of problem areas, enabling quick identification and targeted action</a:t>
            </a:r>
            <a:endParaRPr lang="ar-EG" altLang="en-US">
              <a:solidFill>
                <a:schemeClr val="dk1"/>
              </a:solidFill>
              <a:latin typeface="Calibri"/>
              <a:ea typeface="Calibri"/>
              <a:cs typeface="Calibri"/>
            </a:endParaRPr>
          </a:p>
          <a:p>
            <a:pPr marL="171450" lvl="1" algn="l" eaLnBrk="0" fontAlgn="base" hangingPunct="0">
              <a:spcBef>
                <a:spcPct val="0"/>
              </a:spcBef>
              <a:spcAft>
                <a:spcPct val="0"/>
              </a:spcAft>
              <a:buClrTx/>
            </a:pPr>
            <a:r>
              <a:rPr lang="en-US" altLang="en-US" sz="1800" b="1">
                <a:solidFill>
                  <a:schemeClr val="dk1"/>
                </a:solidFill>
                <a:latin typeface="Calibri"/>
                <a:ea typeface="Calibri"/>
                <a:cs typeface="Calibri"/>
                <a:sym typeface="Calibri"/>
              </a:rPr>
              <a:t>Preventive Action Recommendations:</a:t>
            </a:r>
          </a:p>
          <a:p>
            <a:pPr marL="457200" indent="-285750" eaLnBrk="0" fontAlgn="base" hangingPunct="0">
              <a:spcBef>
                <a:spcPct val="0"/>
              </a:spcBef>
              <a:spcAft>
                <a:spcPct val="0"/>
              </a:spcAft>
              <a:buClrTx/>
              <a:buFontTx/>
              <a:buChar char="•"/>
            </a:pPr>
            <a:r>
              <a:rPr lang="en-US" altLang="en-US">
                <a:solidFill>
                  <a:schemeClr val="dk1"/>
                </a:solidFill>
                <a:latin typeface="Calibri"/>
                <a:ea typeface="Calibri"/>
                <a:cs typeface="Calibri"/>
                <a:sym typeface="Calibri"/>
              </a:rPr>
              <a:t>Example Based on the insights generated, recommend targeted preventive actions to minimize downtime</a:t>
            </a:r>
            <a:endParaRPr lang="ar-EG" altLang="en-US">
              <a:solidFill>
                <a:schemeClr val="dk1"/>
              </a:solidFill>
              <a:latin typeface="Calibri"/>
              <a:ea typeface="Calibri"/>
              <a:cs typeface="Calibri"/>
              <a:sym typeface="Calibri"/>
            </a:endParaRPr>
          </a:p>
          <a:p>
            <a:pPr marL="457200" indent="-285750" eaLnBrk="0" fontAlgn="base" hangingPunct="0">
              <a:spcBef>
                <a:spcPct val="0"/>
              </a:spcBef>
              <a:spcAft>
                <a:spcPct val="0"/>
              </a:spcAft>
              <a:buClrTx/>
              <a:buFontTx/>
              <a:buChar char="•"/>
            </a:pPr>
            <a:r>
              <a:rPr lang="en-US" altLang="en-US">
                <a:solidFill>
                  <a:schemeClr val="dk1"/>
                </a:solidFill>
                <a:latin typeface="Calibri"/>
                <a:ea typeface="Calibri"/>
                <a:cs typeface="Calibri"/>
                <a:sym typeface="Calibri"/>
              </a:rPr>
              <a:t>If a specific product line shows consistent downtime due to mechanical failure, implement a predictive maintenance schedule.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738C8A8-67F0-4676-B1CF-F5EA73E3F41F}"/>
              </a:ext>
            </a:extLst>
          </p:cNvPr>
          <p:cNvSpPr txBox="1"/>
          <p:nvPr/>
        </p:nvSpPr>
        <p:spPr>
          <a:xfrm>
            <a:off x="1653989" y="6356350"/>
            <a:ext cx="1506070" cy="553998"/>
          </a:xfrm>
          <a:prstGeom prst="rect">
            <a:avLst/>
          </a:prstGeom>
          <a:noFill/>
        </p:spPr>
        <p:txBody>
          <a:bodyPr wrap="square" rtlCol="0">
            <a:spAutoFit/>
          </a:bodyPr>
          <a:lstStyle/>
          <a:p>
            <a:r>
              <a:rPr lang="en-US" sz="1600">
                <a:solidFill>
                  <a:schemeClr val="bg1"/>
                </a:solidFill>
                <a:latin typeface="Constantia" panose="02030602050306030303" pitchFamily="18" charset="0"/>
              </a:rPr>
              <a:t>9 may 2025</a:t>
            </a:r>
          </a:p>
          <a:p>
            <a:endParaRPr lang="en-US"/>
          </a:p>
        </p:txBody>
      </p:sp>
    </p:spTree>
    <p:extLst>
      <p:ext uri="{BB962C8B-B14F-4D97-AF65-F5344CB8AC3E}">
        <p14:creationId xmlns:p14="http://schemas.microsoft.com/office/powerpoint/2010/main" val="12286744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1000"/>
                                        <p:tgtEl>
                                          <p:spTgt spid="17">
                                            <p:txEl>
                                              <p:pRg st="0" end="0"/>
                                            </p:txEl>
                                          </p:spTgt>
                                        </p:tgtEl>
                                      </p:cBhvr>
                                    </p:animEffect>
                                    <p:anim calcmode="lin" valueType="num">
                                      <p:cBhvr>
                                        <p:cTn id="25"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1" end="1"/>
                                            </p:txEl>
                                          </p:spTgt>
                                        </p:tgtEl>
                                        <p:attrNameLst>
                                          <p:attrName>style.visibility</p:attrName>
                                        </p:attrNameLst>
                                      </p:cBhvr>
                                      <p:to>
                                        <p:strVal val="visible"/>
                                      </p:to>
                                    </p:set>
                                    <p:animEffect transition="in" filter="fade">
                                      <p:cBhvr>
                                        <p:cTn id="29" dur="1000"/>
                                        <p:tgtEl>
                                          <p:spTgt spid="17">
                                            <p:txEl>
                                              <p:pRg st="1" end="1"/>
                                            </p:txEl>
                                          </p:spTgt>
                                        </p:tgtEl>
                                      </p:cBhvr>
                                    </p:animEffect>
                                    <p:anim calcmode="lin" valueType="num">
                                      <p:cBhvr>
                                        <p:cTn id="30"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7">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xEl>
                                              <p:pRg st="2" end="2"/>
                                            </p:txEl>
                                          </p:spTgt>
                                        </p:tgtEl>
                                        <p:attrNameLst>
                                          <p:attrName>style.visibility</p:attrName>
                                        </p:attrNameLst>
                                      </p:cBhvr>
                                      <p:to>
                                        <p:strVal val="visible"/>
                                      </p:to>
                                    </p:set>
                                    <p:animEffect transition="in" filter="fade">
                                      <p:cBhvr>
                                        <p:cTn id="34" dur="1000"/>
                                        <p:tgtEl>
                                          <p:spTgt spid="17">
                                            <p:txEl>
                                              <p:pRg st="2" end="2"/>
                                            </p:txEl>
                                          </p:spTgt>
                                        </p:tgtEl>
                                      </p:cBhvr>
                                    </p:animEffect>
                                    <p:anim calcmode="lin" valueType="num">
                                      <p:cBhvr>
                                        <p:cTn id="35"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17">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
                                            <p:txEl>
                                              <p:pRg st="3" end="3"/>
                                            </p:txEl>
                                          </p:spTgt>
                                        </p:tgtEl>
                                        <p:attrNameLst>
                                          <p:attrName>style.visibility</p:attrName>
                                        </p:attrNameLst>
                                      </p:cBhvr>
                                      <p:to>
                                        <p:strVal val="visible"/>
                                      </p:to>
                                    </p:set>
                                    <p:animEffect transition="in" filter="fade">
                                      <p:cBhvr>
                                        <p:cTn id="39" dur="1000"/>
                                        <p:tgtEl>
                                          <p:spTgt spid="17">
                                            <p:txEl>
                                              <p:pRg st="3" end="3"/>
                                            </p:txEl>
                                          </p:spTgt>
                                        </p:tgtEl>
                                      </p:cBhvr>
                                    </p:animEffect>
                                    <p:anim calcmode="lin" valueType="num">
                                      <p:cBhvr>
                                        <p:cTn id="40"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7">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
                                            <p:txEl>
                                              <p:pRg st="4" end="4"/>
                                            </p:txEl>
                                          </p:spTgt>
                                        </p:tgtEl>
                                        <p:attrNameLst>
                                          <p:attrName>style.visibility</p:attrName>
                                        </p:attrNameLst>
                                      </p:cBhvr>
                                      <p:to>
                                        <p:strVal val="visible"/>
                                      </p:to>
                                    </p:set>
                                    <p:animEffect transition="in" filter="fade">
                                      <p:cBhvr>
                                        <p:cTn id="44" dur="1000"/>
                                        <p:tgtEl>
                                          <p:spTgt spid="17">
                                            <p:txEl>
                                              <p:pRg st="4" end="4"/>
                                            </p:txEl>
                                          </p:spTgt>
                                        </p:tgtEl>
                                      </p:cBhvr>
                                    </p:animEffect>
                                    <p:anim calcmode="lin" valueType="num">
                                      <p:cBhvr>
                                        <p:cTn id="45"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17">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
                                            <p:txEl>
                                              <p:pRg st="5" end="5"/>
                                            </p:txEl>
                                          </p:spTgt>
                                        </p:tgtEl>
                                        <p:attrNameLst>
                                          <p:attrName>style.visibility</p:attrName>
                                        </p:attrNameLst>
                                      </p:cBhvr>
                                      <p:to>
                                        <p:strVal val="visible"/>
                                      </p:to>
                                    </p:set>
                                    <p:animEffect transition="in" filter="fade">
                                      <p:cBhvr>
                                        <p:cTn id="49" dur="1000"/>
                                        <p:tgtEl>
                                          <p:spTgt spid="17">
                                            <p:txEl>
                                              <p:pRg st="5" end="5"/>
                                            </p:txEl>
                                          </p:spTgt>
                                        </p:tgtEl>
                                      </p:cBhvr>
                                    </p:animEffect>
                                    <p:anim calcmode="lin" valueType="num">
                                      <p:cBhvr>
                                        <p:cTn id="50" dur="100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7">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7">
                                            <p:txEl>
                                              <p:pRg st="6" end="6"/>
                                            </p:txEl>
                                          </p:spTgt>
                                        </p:tgtEl>
                                        <p:attrNameLst>
                                          <p:attrName>style.visibility</p:attrName>
                                        </p:attrNameLst>
                                      </p:cBhvr>
                                      <p:to>
                                        <p:strVal val="visible"/>
                                      </p:to>
                                    </p:set>
                                    <p:animEffect transition="in" filter="fade">
                                      <p:cBhvr>
                                        <p:cTn id="54" dur="1000"/>
                                        <p:tgtEl>
                                          <p:spTgt spid="17">
                                            <p:txEl>
                                              <p:pRg st="6" end="6"/>
                                            </p:txEl>
                                          </p:spTgt>
                                        </p:tgtEl>
                                      </p:cBhvr>
                                    </p:animEffect>
                                    <p:anim calcmode="lin" valueType="num">
                                      <p:cBhvr>
                                        <p:cTn id="55" dur="1000" fill="hold"/>
                                        <p:tgtEl>
                                          <p:spTgt spid="17">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7">
                                            <p:txEl>
                                              <p:pRg st="6" end="6"/>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7">
                                            <p:txEl>
                                              <p:pRg st="7" end="7"/>
                                            </p:txEl>
                                          </p:spTgt>
                                        </p:tgtEl>
                                        <p:attrNameLst>
                                          <p:attrName>style.visibility</p:attrName>
                                        </p:attrNameLst>
                                      </p:cBhvr>
                                      <p:to>
                                        <p:strVal val="visible"/>
                                      </p:to>
                                    </p:set>
                                    <p:animEffect transition="in" filter="fade">
                                      <p:cBhvr>
                                        <p:cTn id="59" dur="1000"/>
                                        <p:tgtEl>
                                          <p:spTgt spid="17">
                                            <p:txEl>
                                              <p:pRg st="7" end="7"/>
                                            </p:txEl>
                                          </p:spTgt>
                                        </p:tgtEl>
                                      </p:cBhvr>
                                    </p:animEffect>
                                    <p:anim calcmode="lin" valueType="num">
                                      <p:cBhvr>
                                        <p:cTn id="60" dur="1000" fill="hold"/>
                                        <p:tgtEl>
                                          <p:spTgt spid="17">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17">
                                            <p:txEl>
                                              <p:pRg st="7" end="7"/>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7">
                                            <p:txEl>
                                              <p:pRg st="8" end="8"/>
                                            </p:txEl>
                                          </p:spTgt>
                                        </p:tgtEl>
                                        <p:attrNameLst>
                                          <p:attrName>style.visibility</p:attrName>
                                        </p:attrNameLst>
                                      </p:cBhvr>
                                      <p:to>
                                        <p:strVal val="visible"/>
                                      </p:to>
                                    </p:set>
                                    <p:animEffect transition="in" filter="fade">
                                      <p:cBhvr>
                                        <p:cTn id="64" dur="1000"/>
                                        <p:tgtEl>
                                          <p:spTgt spid="17">
                                            <p:txEl>
                                              <p:pRg st="8" end="8"/>
                                            </p:txEl>
                                          </p:spTgt>
                                        </p:tgtEl>
                                      </p:cBhvr>
                                    </p:animEffect>
                                    <p:anim calcmode="lin" valueType="num">
                                      <p:cBhvr>
                                        <p:cTn id="65" dur="1000" fill="hold"/>
                                        <p:tgtEl>
                                          <p:spTgt spid="17">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1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2"/>
          <p:cNvSpPr txBox="1">
            <a:spLocks noGrp="1"/>
          </p:cNvSpPr>
          <p:nvPr>
            <p:ph type="dt" idx="10"/>
          </p:nvPr>
        </p:nvSpPr>
        <p:spPr>
          <a:xfrm>
            <a:off x="838200" y="6465981"/>
            <a:ext cx="2743200" cy="365125"/>
          </a:xfrm>
          <a:prstGeom prst="rect">
            <a:avLst/>
          </a:prstGeom>
          <a:noFill/>
          <a:ln>
            <a:noFill/>
          </a:ln>
        </p:spPr>
        <p:txBody>
          <a:bodyPr spcFirstLastPara="1" wrap="square" lIns="91425" tIns="45700" rIns="91425" bIns="45700" anchor="ctr" anchorCtr="0">
            <a:noAutofit/>
          </a:bodyPr>
          <a:lstStyle/>
          <a:p>
            <a:r>
              <a:rPr lang="en-US" sz="1600">
                <a:solidFill>
                  <a:schemeClr val="bg1"/>
                </a:solidFill>
                <a:latin typeface="Constantia" panose="02030602050306030303" pitchFamily="18" charset="0"/>
              </a:rPr>
              <a:t>9 may 2025</a:t>
            </a:r>
          </a:p>
          <a:p>
            <a:pPr marL="0" lvl="0" indent="0" algn="ctr" rtl="0">
              <a:lnSpc>
                <a:spcPct val="100000"/>
              </a:lnSpc>
              <a:spcBef>
                <a:spcPts val="0"/>
              </a:spcBef>
              <a:spcAft>
                <a:spcPts val="0"/>
              </a:spcAft>
              <a:buSzPts val="1400"/>
              <a:buNone/>
            </a:pPr>
            <a:endParaRPr/>
          </a:p>
        </p:txBody>
      </p:sp>
      <p:sp>
        <p:nvSpPr>
          <p:cNvPr id="254" name="Google Shape;25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255" name="Google Shape;255;p12" title="download.png"/>
          <p:cNvPicPr preferRelativeResize="0"/>
          <p:nvPr/>
        </p:nvPicPr>
        <p:blipFill rotWithShape="1">
          <a:blip r:embed="rId3">
            <a:alphaModFix/>
          </a:blip>
          <a:src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A661706F-B3D0-4D59-863C-07A1723740DA}"/>
              </a:ext>
            </a:extLst>
          </p:cNvPr>
          <p:cNvSpPr txBox="1"/>
          <p:nvPr/>
        </p:nvSpPr>
        <p:spPr>
          <a:xfrm>
            <a:off x="121025" y="1191185"/>
            <a:ext cx="6535270" cy="1600438"/>
          </a:xfrm>
          <a:prstGeom prst="rect">
            <a:avLst/>
          </a:prstGeom>
          <a:noFill/>
        </p:spPr>
        <p:txBody>
          <a:bodyPr wrap="square" rtlCol="0">
            <a:spAutoFit/>
          </a:bodyPr>
          <a:lstStyle/>
          <a:p>
            <a:r>
              <a:rPr kumimoji="0" lang="en-US" altLang="en-US" sz="1400" b="1" i="0" u="none" strike="noStrike" cap="none" normalizeH="0" baseline="0">
                <a:ln>
                  <a:noFill/>
                </a:ln>
                <a:solidFill>
                  <a:schemeClr val="tx1"/>
                </a:solidFill>
                <a:effectLst/>
                <a:latin typeface="Arial" panose="020B0604020202020204" pitchFamily="34" charset="0"/>
              </a:rPr>
              <a:t>Learning from Real-World Applications:</a:t>
            </a:r>
            <a:br>
              <a:rPr kumimoji="0" lang="en-US" altLang="en-US" sz="1400" b="0" i="0" u="none" strike="noStrike" cap="none" normalizeH="0" baseline="0">
                <a:ln>
                  <a:noFill/>
                </a:ln>
                <a:solidFill>
                  <a:schemeClr val="tx1"/>
                </a:solidFill>
                <a:effectLst/>
                <a:latin typeface="Arial" panose="020B0604020202020204" pitchFamily="34" charset="0"/>
              </a:rPr>
            </a:br>
            <a:r>
              <a:rPr kumimoji="0" lang="en-US" altLang="en-US" sz="1400" b="0" i="0" u="none" strike="noStrike" cap="none" normalizeH="0" baseline="0">
                <a:ln>
                  <a:noFill/>
                </a:ln>
                <a:solidFill>
                  <a:schemeClr val="tx1"/>
                </a:solidFill>
                <a:effectLst/>
                <a:latin typeface="Arial" panose="020B0604020202020204" pitchFamily="34" charset="0"/>
              </a:rPr>
              <a:t>Similar to SCG Chemicals' successful implementation of a centralized data platform, our proposed solution leverages data analysis to transform fragmented information into actionable insights. By identifying recurring downtime patterns, we can prioritize intervention areas and ultimately reduce operational disruptions.</a:t>
            </a:r>
          </a:p>
          <a:p>
            <a:endParaRPr lang="en-US"/>
          </a:p>
        </p:txBody>
      </p:sp>
      <p:sp>
        <p:nvSpPr>
          <p:cNvPr id="3" name="TextBox 2">
            <a:extLst>
              <a:ext uri="{FF2B5EF4-FFF2-40B4-BE49-F238E27FC236}">
                <a16:creationId xmlns:a16="http://schemas.microsoft.com/office/drawing/2014/main" id="{9ED122C8-297E-4B12-BE6E-0748CF8B8A84}"/>
              </a:ext>
            </a:extLst>
          </p:cNvPr>
          <p:cNvSpPr txBox="1"/>
          <p:nvPr/>
        </p:nvSpPr>
        <p:spPr>
          <a:xfrm>
            <a:off x="0" y="3373880"/>
            <a:ext cx="7812741" cy="1384995"/>
          </a:xfrm>
          <a:prstGeom prst="rect">
            <a:avLst/>
          </a:prstGeom>
          <a:noFill/>
        </p:spPr>
        <p:txBody>
          <a:bodyPr wrap="square" rtlCol="0">
            <a:spAutoFit/>
          </a:bodyPr>
          <a:lstStyle/>
          <a:p>
            <a:r>
              <a:rPr lang="en-US" b="1"/>
              <a:t>SCG Chemicals: Achieving Near-Zero Downtime</a:t>
            </a:r>
          </a:p>
          <a:p>
            <a:r>
              <a:rPr lang="en-US"/>
              <a:t>SCG Chemicals, a leading petrochemical company in Thailand, implemented a Digital Reliability Platform to address recurring production downtimes.</a:t>
            </a:r>
            <a:br>
              <a:rPr lang="en-US"/>
            </a:br>
            <a:r>
              <a:rPr lang="en-US"/>
              <a:t>Partnering with AVEVA, they developed a centralized data platform that transformed scattered data into actionable insights.</a:t>
            </a:r>
          </a:p>
          <a:p>
            <a:endParaRPr lang="en-US"/>
          </a:p>
        </p:txBody>
      </p:sp>
      <p:sp>
        <p:nvSpPr>
          <p:cNvPr id="13" name="TextBox 12">
            <a:extLst>
              <a:ext uri="{FF2B5EF4-FFF2-40B4-BE49-F238E27FC236}">
                <a16:creationId xmlns:a16="http://schemas.microsoft.com/office/drawing/2014/main" id="{F2C6F970-1F95-4D53-BD8F-F341B80935BD}"/>
              </a:ext>
            </a:extLst>
          </p:cNvPr>
          <p:cNvSpPr txBox="1"/>
          <p:nvPr/>
        </p:nvSpPr>
        <p:spPr>
          <a:xfrm>
            <a:off x="0" y="2791623"/>
            <a:ext cx="5419163" cy="677108"/>
          </a:xfrm>
          <a:prstGeom prst="rect">
            <a:avLst/>
          </a:prstGeom>
          <a:noFill/>
        </p:spPr>
        <p:txBody>
          <a:bodyPr wrap="square" rtlCol="0">
            <a:spAutoFit/>
          </a:bodyPr>
          <a:lstStyle/>
          <a:p>
            <a:r>
              <a:rPr lang="en-US" sz="2400" b="1">
                <a:solidFill>
                  <a:srgbClr val="047954"/>
                </a:solidFill>
              </a:rPr>
              <a:t>Unique Value – Real-World Example</a:t>
            </a:r>
          </a:p>
          <a:p>
            <a:endParaRPr lang="en-US">
              <a:solidFill>
                <a:srgbClr val="047954"/>
              </a:solidFill>
            </a:endParaRPr>
          </a:p>
        </p:txBody>
      </p:sp>
      <p:sp>
        <p:nvSpPr>
          <p:cNvPr id="14" name="TextBox 13">
            <a:extLst>
              <a:ext uri="{FF2B5EF4-FFF2-40B4-BE49-F238E27FC236}">
                <a16:creationId xmlns:a16="http://schemas.microsoft.com/office/drawing/2014/main" id="{24D5FAA0-F2B0-4367-B92F-CD491FCCC118}"/>
              </a:ext>
            </a:extLst>
          </p:cNvPr>
          <p:cNvSpPr txBox="1"/>
          <p:nvPr/>
        </p:nvSpPr>
        <p:spPr>
          <a:xfrm>
            <a:off x="0" y="4717150"/>
            <a:ext cx="6508376" cy="1384995"/>
          </a:xfrm>
          <a:prstGeom prst="rect">
            <a:avLst/>
          </a:prstGeom>
          <a:noFill/>
        </p:spPr>
        <p:txBody>
          <a:bodyPr wrap="square" rtlCol="0">
            <a:spAutoFit/>
          </a:bodyPr>
          <a:lstStyle/>
          <a:p>
            <a:r>
              <a:rPr lang="en-US" b="1"/>
              <a:t>Results Achieved:</a:t>
            </a:r>
            <a:endParaRPr lang="en-US"/>
          </a:p>
          <a:p>
            <a:pPr>
              <a:buFont typeface="Arial" panose="020B0604020202020204" pitchFamily="34" charset="0"/>
              <a:buChar char="•"/>
            </a:pPr>
            <a:r>
              <a:rPr lang="en-US"/>
              <a:t>Increased plant reliability from </a:t>
            </a:r>
            <a:r>
              <a:rPr lang="en-US" b="1"/>
              <a:t>98% to nearly </a:t>
            </a:r>
            <a:r>
              <a:rPr lang="en-US" b="1">
                <a:solidFill>
                  <a:srgbClr val="FF0000"/>
                </a:solidFill>
              </a:rPr>
              <a:t>100%</a:t>
            </a:r>
            <a:endParaRPr lang="en-US">
              <a:solidFill>
                <a:srgbClr val="FF0000"/>
              </a:solidFill>
            </a:endParaRPr>
          </a:p>
          <a:p>
            <a:pPr>
              <a:buFont typeface="Arial" panose="020B0604020202020204" pitchFamily="34" charset="0"/>
              <a:buChar char="•"/>
            </a:pPr>
            <a:r>
              <a:rPr lang="en-US"/>
              <a:t>Reduced maintenance costs by </a:t>
            </a:r>
            <a:r>
              <a:rPr lang="en-US" b="1">
                <a:solidFill>
                  <a:srgbClr val="FF0000"/>
                </a:solidFill>
              </a:rPr>
              <a:t>40%</a:t>
            </a:r>
            <a:endParaRPr lang="en-US">
              <a:solidFill>
                <a:srgbClr val="FF0000"/>
              </a:solidFill>
            </a:endParaRPr>
          </a:p>
          <a:p>
            <a:pPr>
              <a:buFont typeface="Arial" panose="020B0604020202020204" pitchFamily="34" charset="0"/>
              <a:buChar char="•"/>
            </a:pPr>
            <a:r>
              <a:rPr lang="en-US"/>
              <a:t>Achieved a </a:t>
            </a:r>
            <a:r>
              <a:rPr lang="en-US" b="1">
                <a:solidFill>
                  <a:srgbClr val="FF0000"/>
                </a:solidFill>
              </a:rPr>
              <a:t>9x return </a:t>
            </a:r>
            <a:r>
              <a:rPr lang="en-US" b="1"/>
              <a:t>on investment</a:t>
            </a:r>
            <a:r>
              <a:rPr lang="en-US"/>
              <a:t> by preventing asset failures</a:t>
            </a:r>
          </a:p>
          <a:p>
            <a:pPr>
              <a:buFont typeface="Arial" panose="020B0604020202020204" pitchFamily="34" charset="0"/>
              <a:buChar char="•"/>
            </a:pPr>
            <a:r>
              <a:rPr lang="en-US"/>
              <a:t>Accelerated data access to </a:t>
            </a:r>
            <a:r>
              <a:rPr lang="en-US" b="1">
                <a:solidFill>
                  <a:srgbClr val="FF0000"/>
                </a:solidFill>
              </a:rPr>
              <a:t>less than 10 seconds</a:t>
            </a:r>
            <a:endParaRPr lang="en-US">
              <a:solidFill>
                <a:srgbClr val="FF0000"/>
              </a:solidFill>
            </a:endParaRPr>
          </a:p>
          <a:p>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wipe(down)">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1000"/>
                                        <p:tgtEl>
                                          <p:spTgt spid="14">
                                            <p:txEl>
                                              <p:pRg st="0" end="0"/>
                                            </p:txEl>
                                          </p:spTgt>
                                        </p:tgtEl>
                                      </p:cBhvr>
                                    </p:animEffect>
                                    <p:anim calcmode="lin" valueType="num">
                                      <p:cBhvr>
                                        <p:cTn id="3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xEl>
                                              <p:pRg st="1" end="1"/>
                                            </p:txEl>
                                          </p:spTgt>
                                        </p:tgtEl>
                                        <p:attrNameLst>
                                          <p:attrName>style.visibility</p:attrName>
                                        </p:attrNameLst>
                                      </p:cBhvr>
                                      <p:to>
                                        <p:strVal val="visible"/>
                                      </p:to>
                                    </p:set>
                                    <p:animEffect transition="in" filter="fade">
                                      <p:cBhvr>
                                        <p:cTn id="36" dur="1000"/>
                                        <p:tgtEl>
                                          <p:spTgt spid="14">
                                            <p:txEl>
                                              <p:pRg st="1" end="1"/>
                                            </p:txEl>
                                          </p:spTgt>
                                        </p:tgtEl>
                                      </p:cBhvr>
                                    </p:animEffect>
                                    <p:anim calcmode="lin" valueType="num">
                                      <p:cBhvr>
                                        <p:cTn id="37"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
                                            <p:txEl>
                                              <p:pRg st="2" end="2"/>
                                            </p:txEl>
                                          </p:spTgt>
                                        </p:tgtEl>
                                        <p:attrNameLst>
                                          <p:attrName>style.visibility</p:attrName>
                                        </p:attrNameLst>
                                      </p:cBhvr>
                                      <p:to>
                                        <p:strVal val="visible"/>
                                      </p:to>
                                    </p:set>
                                    <p:animEffect transition="in" filter="fade">
                                      <p:cBhvr>
                                        <p:cTn id="41" dur="1000"/>
                                        <p:tgtEl>
                                          <p:spTgt spid="14">
                                            <p:txEl>
                                              <p:pRg st="2" end="2"/>
                                            </p:txEl>
                                          </p:spTgt>
                                        </p:tgtEl>
                                      </p:cBhvr>
                                    </p:animEffect>
                                    <p:anim calcmode="lin" valueType="num">
                                      <p:cBhvr>
                                        <p:cTn id="42"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4">
                                            <p:txEl>
                                              <p:pRg st="3" end="3"/>
                                            </p:txEl>
                                          </p:spTgt>
                                        </p:tgtEl>
                                        <p:attrNameLst>
                                          <p:attrName>style.visibility</p:attrName>
                                        </p:attrNameLst>
                                      </p:cBhvr>
                                      <p:to>
                                        <p:strVal val="visible"/>
                                      </p:to>
                                    </p:set>
                                    <p:animEffect transition="in" filter="fade">
                                      <p:cBhvr>
                                        <p:cTn id="46" dur="1000"/>
                                        <p:tgtEl>
                                          <p:spTgt spid="14">
                                            <p:txEl>
                                              <p:pRg st="3" end="3"/>
                                            </p:txEl>
                                          </p:spTgt>
                                        </p:tgtEl>
                                      </p:cBhvr>
                                    </p:animEffect>
                                    <p:anim calcmode="lin" valueType="num">
                                      <p:cBhvr>
                                        <p:cTn id="47"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
                                            <p:txEl>
                                              <p:pRg st="4" end="4"/>
                                            </p:txEl>
                                          </p:spTgt>
                                        </p:tgtEl>
                                        <p:attrNameLst>
                                          <p:attrName>style.visibility</p:attrName>
                                        </p:attrNameLst>
                                      </p:cBhvr>
                                      <p:to>
                                        <p:strVal val="visible"/>
                                      </p:to>
                                    </p:set>
                                    <p:animEffect transition="in" filter="fade">
                                      <p:cBhvr>
                                        <p:cTn id="51" dur="1000"/>
                                        <p:tgtEl>
                                          <p:spTgt spid="14">
                                            <p:txEl>
                                              <p:pRg st="4" end="4"/>
                                            </p:txEl>
                                          </p:spTgt>
                                        </p:tgtEl>
                                      </p:cBhvr>
                                    </p:animEffect>
                                    <p:anim calcmode="lin" valueType="num">
                                      <p:cBhvr>
                                        <p:cTn id="5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04F68-7177-4B23-BFEF-41E425643C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TextBox 2">
            <a:extLst>
              <a:ext uri="{FF2B5EF4-FFF2-40B4-BE49-F238E27FC236}">
                <a16:creationId xmlns:a16="http://schemas.microsoft.com/office/drawing/2014/main" id="{3B91EBBB-C4BC-4F37-A70E-1B69DF19BECB}"/>
              </a:ext>
            </a:extLst>
          </p:cNvPr>
          <p:cNvSpPr txBox="1"/>
          <p:nvPr/>
        </p:nvSpPr>
        <p:spPr>
          <a:xfrm>
            <a:off x="134470" y="1344705"/>
            <a:ext cx="4700765" cy="1384995"/>
          </a:xfrm>
          <a:prstGeom prst="rect">
            <a:avLst/>
          </a:prstGeom>
          <a:noFill/>
        </p:spPr>
        <p:txBody>
          <a:bodyPr wrap="square" rtlCol="0">
            <a:spAutoFit/>
          </a:bodyPr>
          <a:lstStyle/>
          <a:p>
            <a:r>
              <a:rPr lang="en-US" b="1"/>
              <a:t>Implementation Highlights:</a:t>
            </a:r>
            <a:endParaRPr lang="en-US"/>
          </a:p>
          <a:p>
            <a:pPr>
              <a:buFont typeface="Arial" panose="020B0604020202020204" pitchFamily="34" charset="0"/>
              <a:buChar char="•"/>
            </a:pPr>
            <a:r>
              <a:rPr lang="en-US"/>
              <a:t>AI-powered predictive monitoring and analytics</a:t>
            </a:r>
          </a:p>
          <a:p>
            <a:pPr>
              <a:buFont typeface="Arial" panose="020B0604020202020204" pitchFamily="34" charset="0"/>
              <a:buChar char="•"/>
            </a:pPr>
            <a:r>
              <a:rPr lang="en-US"/>
              <a:t>Comprehensive asset management system</a:t>
            </a:r>
          </a:p>
          <a:p>
            <a:pPr>
              <a:buFont typeface="Arial" panose="020B0604020202020204" pitchFamily="34" charset="0"/>
              <a:buChar char="•"/>
            </a:pPr>
            <a:r>
              <a:rPr lang="en-US"/>
              <a:t>3D digital model for operational visibility</a:t>
            </a:r>
          </a:p>
          <a:p>
            <a:pPr>
              <a:buFont typeface="Arial" panose="020B0604020202020204" pitchFamily="34" charset="0"/>
              <a:buChar char="•"/>
            </a:pPr>
            <a:r>
              <a:rPr lang="en-US"/>
              <a:t>Centralized Digital Reliability Center for data integration</a:t>
            </a:r>
          </a:p>
          <a:p>
            <a:endParaRPr lang="en-US"/>
          </a:p>
        </p:txBody>
      </p:sp>
      <p:sp>
        <p:nvSpPr>
          <p:cNvPr id="7" name="TextBox 6">
            <a:extLst>
              <a:ext uri="{FF2B5EF4-FFF2-40B4-BE49-F238E27FC236}">
                <a16:creationId xmlns:a16="http://schemas.microsoft.com/office/drawing/2014/main" id="{57601588-1B74-4321-84B4-4B9F7BED3D1F}"/>
              </a:ext>
            </a:extLst>
          </p:cNvPr>
          <p:cNvSpPr txBox="1"/>
          <p:nvPr/>
        </p:nvSpPr>
        <p:spPr>
          <a:xfrm>
            <a:off x="134470" y="2521059"/>
            <a:ext cx="6719455" cy="1908215"/>
          </a:xfrm>
          <a:prstGeom prst="rect">
            <a:avLst/>
          </a:prstGeom>
          <a:noFill/>
        </p:spPr>
        <p:txBody>
          <a:bodyPr wrap="square" rtlCol="0">
            <a:spAutoFit/>
          </a:bodyPr>
          <a:lstStyle/>
          <a:p>
            <a:r>
              <a:rPr lang="en-US" sz="2000" b="1">
                <a:solidFill>
                  <a:srgbClr val="047954"/>
                </a:solidFill>
              </a:rPr>
              <a:t>Relevance to Our Project:</a:t>
            </a:r>
          </a:p>
          <a:p>
            <a:pPr>
              <a:buFont typeface="Arial" panose="020B0604020202020204" pitchFamily="34" charset="0"/>
              <a:buChar char="•"/>
            </a:pPr>
            <a:r>
              <a:rPr lang="en-US"/>
              <a:t>Our project adopts a similar approach by integrating data analysis to uncover patterns in downtime.</a:t>
            </a:r>
          </a:p>
          <a:p>
            <a:pPr>
              <a:buFont typeface="Arial" panose="020B0604020202020204" pitchFamily="34" charset="0"/>
              <a:buChar char="•"/>
            </a:pPr>
            <a:r>
              <a:rPr lang="en-US"/>
              <a:t>By analyzing downtime across products, operators, and shifts, we aim to provide actionable insights to minimize disruptions.</a:t>
            </a:r>
          </a:p>
          <a:p>
            <a:pPr>
              <a:buFont typeface="Arial" panose="020B0604020202020204" pitchFamily="34" charset="0"/>
              <a:buChar char="•"/>
            </a:pPr>
            <a:r>
              <a:rPr lang="en-US"/>
              <a:t>Just like SCG, we use data to </a:t>
            </a:r>
            <a:r>
              <a:rPr lang="en-US" b="1"/>
              <a:t>identify root causes and prioritize improvement areas</a:t>
            </a:r>
            <a:r>
              <a:rPr lang="en-US"/>
              <a:t>, ensuring targeted and effective interventions.</a:t>
            </a:r>
          </a:p>
          <a:p>
            <a:endParaRPr lang="en-US"/>
          </a:p>
        </p:txBody>
      </p:sp>
      <p:pic>
        <p:nvPicPr>
          <p:cNvPr id="9" name="Picture 8">
            <a:extLst>
              <a:ext uri="{FF2B5EF4-FFF2-40B4-BE49-F238E27FC236}">
                <a16:creationId xmlns:a16="http://schemas.microsoft.com/office/drawing/2014/main" id="{94105A1C-FF99-42C3-BC6D-E2224605D9A1}"/>
              </a:ext>
            </a:extLst>
          </p:cNvPr>
          <p:cNvPicPr>
            <a:picLocks noChangeAspect="1"/>
          </p:cNvPicPr>
          <p:nvPr/>
        </p:nvPicPr>
        <p:blipFill>
          <a:blip r:embed="rId2"/>
          <a:stretch>
            <a:fillRect/>
          </a:stretch>
        </p:blipFill>
        <p:spPr>
          <a:xfrm>
            <a:off x="6853925" y="1344705"/>
            <a:ext cx="4966039" cy="4155141"/>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84B94DAF-A46B-4D4B-91E5-3C7943EF8164}"/>
              </a:ext>
            </a:extLst>
          </p:cNvPr>
          <p:cNvSpPr txBox="1"/>
          <p:nvPr/>
        </p:nvSpPr>
        <p:spPr>
          <a:xfrm>
            <a:off x="1559858" y="6356350"/>
            <a:ext cx="1425389" cy="553998"/>
          </a:xfrm>
          <a:prstGeom prst="rect">
            <a:avLst/>
          </a:prstGeom>
          <a:noFill/>
        </p:spPr>
        <p:txBody>
          <a:bodyPr wrap="square" rtlCol="0">
            <a:spAutoFit/>
          </a:bodyPr>
          <a:lstStyle/>
          <a:p>
            <a:r>
              <a:rPr lang="en-US" sz="1600">
                <a:solidFill>
                  <a:schemeClr val="bg1"/>
                </a:solidFill>
                <a:latin typeface="Constantia" panose="02030602050306030303" pitchFamily="18" charset="0"/>
              </a:rPr>
              <a:t>9 may 2025</a:t>
            </a:r>
          </a:p>
          <a:p>
            <a:endParaRPr lang="en-US"/>
          </a:p>
        </p:txBody>
      </p:sp>
    </p:spTree>
    <p:extLst>
      <p:ext uri="{BB962C8B-B14F-4D97-AF65-F5344CB8AC3E}">
        <p14:creationId xmlns:p14="http://schemas.microsoft.com/office/powerpoint/2010/main" val="16225055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anim calcmode="lin" valueType="num">
                                      <p:cBhvr>
                                        <p:cTn id="3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fade">
                                      <p:cBhvr>
                                        <p:cTn id="39" dur="1000"/>
                                        <p:tgtEl>
                                          <p:spTgt spid="7">
                                            <p:txEl>
                                              <p:pRg st="1" end="1"/>
                                            </p:txEl>
                                          </p:spTgt>
                                        </p:tgtEl>
                                      </p:cBhvr>
                                    </p:animEffect>
                                    <p:anim calcmode="lin" valueType="num">
                                      <p:cBhvr>
                                        <p:cTn id="4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2" end="2"/>
                                            </p:txEl>
                                          </p:spTgt>
                                        </p:tgtEl>
                                        <p:attrNameLst>
                                          <p:attrName>style.visibility</p:attrName>
                                        </p:attrNameLst>
                                      </p:cBhvr>
                                      <p:to>
                                        <p:strVal val="visible"/>
                                      </p:to>
                                    </p:set>
                                    <p:animEffect transition="in" filter="fade">
                                      <p:cBhvr>
                                        <p:cTn id="44" dur="1000"/>
                                        <p:tgtEl>
                                          <p:spTgt spid="7">
                                            <p:txEl>
                                              <p:pRg st="2" end="2"/>
                                            </p:txEl>
                                          </p:spTgt>
                                        </p:tgtEl>
                                      </p:cBhvr>
                                    </p:animEffect>
                                    <p:anim calcmode="lin" valueType="num">
                                      <p:cBhvr>
                                        <p:cTn id="4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Effect transition="in" filter="fade">
                                      <p:cBhvr>
                                        <p:cTn id="49" dur="1000"/>
                                        <p:tgtEl>
                                          <p:spTgt spid="7">
                                            <p:txEl>
                                              <p:pRg st="3" end="3"/>
                                            </p:txEl>
                                          </p:spTgt>
                                        </p:tgtEl>
                                      </p:cBhvr>
                                    </p:animEffect>
                                    <p:anim calcmode="lin" valueType="num">
                                      <p:cBhvr>
                                        <p:cTn id="5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arn(inVertical)">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1" name="Google Shape;19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a:solidFill>
                  <a:schemeClr val="bg1"/>
                </a:solidFill>
                <a:latin typeface="Constantia" panose="02030602050306030303" pitchFamily="18" charset="0"/>
              </a:rPr>
              <a:t>9 may 2025</a:t>
            </a:r>
          </a:p>
        </p:txBody>
      </p:sp>
      <p:sp>
        <p:nvSpPr>
          <p:cNvPr id="193" name="Google Shape;19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94" name="Google Shape;194;p6" title="download.png"/>
          <p:cNvPicPr preferRelativeResize="0"/>
          <p:nvPr/>
        </p:nvPicPr>
        <p:blipFill rotWithShape="1">
          <a:blip r:embed="rId3">
            <a:alphaModFix/>
          </a:blip>
          <a:srcRect/>
          <a:stretch/>
        </p:blipFill>
        <p:spPr>
          <a:xfrm>
            <a:off x="9190825" y="6356350"/>
            <a:ext cx="903191" cy="365125"/>
          </a:xfrm>
          <a:prstGeom prst="rect">
            <a:avLst/>
          </a:prstGeom>
          <a:noFill/>
          <a:ln>
            <a:noFill/>
          </a:ln>
        </p:spPr>
      </p:pic>
      <p:sp>
        <p:nvSpPr>
          <p:cNvPr id="4" name="TextBox 3">
            <a:extLst>
              <a:ext uri="{FF2B5EF4-FFF2-40B4-BE49-F238E27FC236}">
                <a16:creationId xmlns:a16="http://schemas.microsoft.com/office/drawing/2014/main" id="{CE591361-0E72-49AE-BC28-7823759A9D2C}"/>
              </a:ext>
            </a:extLst>
          </p:cNvPr>
          <p:cNvSpPr txBox="1"/>
          <p:nvPr/>
        </p:nvSpPr>
        <p:spPr>
          <a:xfrm>
            <a:off x="437444" y="1378392"/>
            <a:ext cx="5238427" cy="3570208"/>
          </a:xfrm>
          <a:prstGeom prst="rect">
            <a:avLst/>
          </a:prstGeom>
          <a:noFill/>
        </p:spPr>
        <p:txBody>
          <a:bodyPr wrap="square" lIns="91440" tIns="45720" rIns="91440" bIns="45720" rtlCol="0" anchor="t">
            <a:spAutoFit/>
          </a:bodyPr>
          <a:lstStyle/>
          <a:p>
            <a:r>
              <a:rPr lang="en-US" sz="2000">
                <a:solidFill>
                  <a:schemeClr val="tx1"/>
                </a:solidFill>
              </a:rPr>
              <a:t>Different units in size column are detected</a:t>
            </a:r>
          </a:p>
          <a:p>
            <a:endParaRPr lang="en-US" sz="2400" b="1">
              <a:solidFill>
                <a:schemeClr val="accent6">
                  <a:lumMod val="50000"/>
                </a:schemeClr>
              </a:solidFill>
            </a:endParaRPr>
          </a:p>
          <a:p>
            <a:r>
              <a:rPr lang="en-US" sz="2000" b="1">
                <a:solidFill>
                  <a:srgbClr val="047954"/>
                </a:solidFill>
              </a:rPr>
              <a:t>Process:</a:t>
            </a:r>
          </a:p>
          <a:p>
            <a:r>
              <a:rPr lang="en-US" sz="1800">
                <a:solidFill>
                  <a:schemeClr val="tx1"/>
                </a:solidFill>
              </a:rPr>
              <a:t>Data cleaning to unite all units using python , we used the code ,</a:t>
            </a:r>
            <a:r>
              <a:rPr lang="en-US" sz="1800" b="1">
                <a:solidFill>
                  <a:schemeClr val="tx1"/>
                </a:solidFill>
              </a:rPr>
              <a:t>"Def </a:t>
            </a:r>
            <a:r>
              <a:rPr lang="en-US" sz="1800" b="1" err="1">
                <a:solidFill>
                  <a:schemeClr val="tx1"/>
                </a:solidFill>
              </a:rPr>
              <a:t>ml_to_liter</a:t>
            </a:r>
            <a:r>
              <a:rPr lang="en-US" sz="1800" b="1">
                <a:solidFill>
                  <a:schemeClr val="tx1"/>
                </a:solidFill>
              </a:rPr>
              <a:t> (ml):</a:t>
            </a:r>
            <a:endParaRPr lang="en-US" b="1">
              <a:solidFill>
                <a:schemeClr val="tx1"/>
              </a:solidFill>
            </a:endParaRPr>
          </a:p>
          <a:p>
            <a:r>
              <a:rPr lang="en-US" sz="1800" b="1">
                <a:solidFill>
                  <a:schemeClr val="tx1"/>
                </a:solidFill>
              </a:rPr>
              <a:t>Print(ml/1000)" </a:t>
            </a:r>
            <a:r>
              <a:rPr lang="en-US" sz="1800">
                <a:solidFill>
                  <a:schemeClr val="tx1"/>
                </a:solidFill>
              </a:rPr>
              <a:t>To convert any ml and L</a:t>
            </a:r>
          </a:p>
          <a:p>
            <a:endParaRPr lang="en-US" sz="2000"/>
          </a:p>
          <a:p>
            <a:r>
              <a:rPr lang="en-US" sz="2000" b="1">
                <a:solidFill>
                  <a:srgbClr val="047954"/>
                </a:solidFill>
              </a:rPr>
              <a:t>Output:</a:t>
            </a:r>
          </a:p>
          <a:p>
            <a:r>
              <a:rPr lang="en-US" sz="2000">
                <a:solidFill>
                  <a:schemeClr val="tx1"/>
                </a:solidFill>
              </a:rPr>
              <a:t>Structured , cleaned data with united units giving clear , accurate insights</a:t>
            </a:r>
          </a:p>
          <a:p>
            <a:endParaRPr lang="en-US"/>
          </a:p>
          <a:p>
            <a:endParaRPr lang="en-US"/>
          </a:p>
        </p:txBody>
      </p:sp>
      <p:pic>
        <p:nvPicPr>
          <p:cNvPr id="9" name="Picture 8">
            <a:extLst>
              <a:ext uri="{FF2B5EF4-FFF2-40B4-BE49-F238E27FC236}">
                <a16:creationId xmlns:a16="http://schemas.microsoft.com/office/drawing/2014/main" id="{94F6B7B3-37BA-453E-A6AE-B16D930FC62F}"/>
              </a:ext>
            </a:extLst>
          </p:cNvPr>
          <p:cNvPicPr>
            <a:picLocks noChangeAspect="1"/>
          </p:cNvPicPr>
          <p:nvPr/>
        </p:nvPicPr>
        <p:blipFill>
          <a:blip r:embed="rId4"/>
          <a:srcRect r="25000" b="-800"/>
          <a:stretch/>
        </p:blipFill>
        <p:spPr>
          <a:xfrm>
            <a:off x="5958584" y="782423"/>
            <a:ext cx="4821662" cy="2123296"/>
          </a:xfrm>
          <a:prstGeom prst="rect">
            <a:avLst/>
          </a:prstGeom>
        </p:spPr>
      </p:pic>
      <p:pic>
        <p:nvPicPr>
          <p:cNvPr id="10" name="Picture 9" descr="A white table with black text&#10;&#10;AI-generated content may be incorrect.">
            <a:extLst>
              <a:ext uri="{FF2B5EF4-FFF2-40B4-BE49-F238E27FC236}">
                <a16:creationId xmlns:a16="http://schemas.microsoft.com/office/drawing/2014/main" id="{716058DB-FE2D-4501-98B2-B8B126294CFB}"/>
              </a:ext>
            </a:extLst>
          </p:cNvPr>
          <p:cNvPicPr>
            <a:picLocks noChangeAspect="1"/>
          </p:cNvPicPr>
          <p:nvPr/>
        </p:nvPicPr>
        <p:blipFill>
          <a:blip r:embed="rId5"/>
          <a:srcRect t="-3101" r="26613" b="794"/>
          <a:stretch/>
        </p:blipFill>
        <p:spPr>
          <a:xfrm>
            <a:off x="5954794" y="3724323"/>
            <a:ext cx="4825452" cy="2476645"/>
          </a:xfrm>
          <a:prstGeom prst="rect">
            <a:avLst/>
          </a:prstGeom>
        </p:spPr>
      </p:pic>
      <p:pic>
        <p:nvPicPr>
          <p:cNvPr id="11" name="Picture 10" descr="A screenshot of a computer program&#10;&#10;AI-generated content may be incorrect.">
            <a:extLst>
              <a:ext uri="{FF2B5EF4-FFF2-40B4-BE49-F238E27FC236}">
                <a16:creationId xmlns:a16="http://schemas.microsoft.com/office/drawing/2014/main" id="{EBE9601E-8B13-468C-8CE9-0CFFD0BDEBC1}"/>
              </a:ext>
            </a:extLst>
          </p:cNvPr>
          <p:cNvPicPr>
            <a:picLocks noChangeAspect="1"/>
          </p:cNvPicPr>
          <p:nvPr/>
        </p:nvPicPr>
        <p:blipFill>
          <a:blip r:embed="rId6"/>
          <a:srcRect t="82609" r="48864" b="4449"/>
          <a:stretch/>
        </p:blipFill>
        <p:spPr>
          <a:xfrm>
            <a:off x="5954794" y="3029225"/>
            <a:ext cx="4821662" cy="588437"/>
          </a:xfrm>
          <a:prstGeom prst="rect">
            <a:avLst/>
          </a:prstGeom>
        </p:spPr>
      </p:pic>
      <p:sp>
        <p:nvSpPr>
          <p:cNvPr id="2" name="TextBox 1">
            <a:extLst>
              <a:ext uri="{FF2B5EF4-FFF2-40B4-BE49-F238E27FC236}">
                <a16:creationId xmlns:a16="http://schemas.microsoft.com/office/drawing/2014/main" id="{FFC1A16F-0327-409D-A1CF-CE427CBCD5F5}"/>
              </a:ext>
            </a:extLst>
          </p:cNvPr>
          <p:cNvSpPr txBox="1"/>
          <p:nvPr/>
        </p:nvSpPr>
        <p:spPr>
          <a:xfrm>
            <a:off x="4836539" y="320758"/>
            <a:ext cx="2236510" cy="461665"/>
          </a:xfrm>
          <a:prstGeom prst="rect">
            <a:avLst/>
          </a:prstGeom>
          <a:noFill/>
        </p:spPr>
        <p:txBody>
          <a:bodyPr wrap="none" rtlCol="0">
            <a:spAutoFit/>
          </a:bodyPr>
          <a:lstStyle/>
          <a:p>
            <a:r>
              <a:rPr lang="en-US" sz="2400" b="1">
                <a:solidFill>
                  <a:schemeClr val="accent6">
                    <a:lumMod val="50000"/>
                  </a:schemeClr>
                </a:solidFill>
              </a:rPr>
              <a:t>Data Cleaning</a:t>
            </a:r>
          </a:p>
        </p:txBody>
      </p:sp>
    </p:spTree>
    <p:extLst>
      <p:ext uri="{BB962C8B-B14F-4D97-AF65-F5344CB8AC3E}">
        <p14:creationId xmlns:p14="http://schemas.microsoft.com/office/powerpoint/2010/main" val="36209804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1000"/>
                                        <p:tgtEl>
                                          <p:spTgt spid="4">
                                            <p:txEl>
                                              <p:pRg st="2" end="2"/>
                                            </p:txEl>
                                          </p:spTgt>
                                        </p:tgtEl>
                                      </p:cBhvr>
                                    </p:animEffect>
                                    <p:anim calcmode="lin" valueType="num">
                                      <p:cBhvr>
                                        <p:cTn id="3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1000"/>
                                        <p:tgtEl>
                                          <p:spTgt spid="4">
                                            <p:txEl>
                                              <p:pRg st="3" end="3"/>
                                            </p:txEl>
                                          </p:spTgt>
                                        </p:tgtEl>
                                      </p:cBhvr>
                                    </p:animEffect>
                                    <p:anim calcmode="lin" valueType="num">
                                      <p:cBhvr>
                                        <p:cTn id="4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1000"/>
                                        <p:tgtEl>
                                          <p:spTgt spid="4">
                                            <p:txEl>
                                              <p:pRg st="4" end="4"/>
                                            </p:txEl>
                                          </p:spTgt>
                                        </p:tgtEl>
                                      </p:cBhvr>
                                    </p:animEffect>
                                    <p:anim calcmode="lin" valueType="num">
                                      <p:cBhvr>
                                        <p:cTn id="4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4" end="4"/>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1000"/>
                                        <p:tgtEl>
                                          <p:spTgt spid="4">
                                            <p:txEl>
                                              <p:pRg st="6" end="6"/>
                                            </p:txEl>
                                          </p:spTgt>
                                        </p:tgtEl>
                                      </p:cBhvr>
                                    </p:animEffect>
                                    <p:anim calcmode="lin" valueType="num">
                                      <p:cBhvr>
                                        <p:cTn id="5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a:solidFill>
                  <a:schemeClr val="bg1"/>
                </a:solidFill>
                <a:latin typeface="Constantia" panose="02030602050306030303" pitchFamily="18" charset="0"/>
              </a:rPr>
              <a:t>9 may 2025</a:t>
            </a:r>
          </a:p>
        </p:txBody>
      </p:sp>
      <p:sp>
        <p:nvSpPr>
          <p:cNvPr id="246" name="Google Shape;24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247" name="Google Shape;247;p11" title="download.png"/>
          <p:cNvPicPr preferRelativeResize="0"/>
          <p:nvPr/>
        </p:nvPicPr>
        <p:blipFill rotWithShape="1">
          <a:blip r:embed="rId3">
            <a:alphaModFix/>
          </a:blip>
          <a:srcRect/>
          <a:stretch/>
        </p:blipFill>
        <p:spPr>
          <a:xfrm>
            <a:off x="9190825" y="6356350"/>
            <a:ext cx="903191" cy="365125"/>
          </a:xfrm>
          <a:prstGeom prst="rect">
            <a:avLst/>
          </a:prstGeom>
          <a:noFill/>
          <a:ln>
            <a:noFill/>
          </a:ln>
        </p:spPr>
      </p:pic>
      <p:pic>
        <p:nvPicPr>
          <p:cNvPr id="3" name="Picture 2" descr="A white table with black text&#10;&#10;AI-generated content may be incorrect.">
            <a:extLst>
              <a:ext uri="{FF2B5EF4-FFF2-40B4-BE49-F238E27FC236}">
                <a16:creationId xmlns:a16="http://schemas.microsoft.com/office/drawing/2014/main" id="{217280B2-4F59-2936-C9A6-ECBD80411A15}"/>
              </a:ext>
            </a:extLst>
          </p:cNvPr>
          <p:cNvPicPr>
            <a:picLocks noChangeAspect="1"/>
          </p:cNvPicPr>
          <p:nvPr/>
        </p:nvPicPr>
        <p:blipFill>
          <a:blip r:embed="rId4"/>
          <a:stretch>
            <a:fillRect/>
          </a:stretch>
        </p:blipFill>
        <p:spPr>
          <a:xfrm>
            <a:off x="3157537" y="471488"/>
            <a:ext cx="5343525" cy="2457450"/>
          </a:xfrm>
          <a:prstGeom prst="rect">
            <a:avLst/>
          </a:prstGeom>
        </p:spPr>
      </p:pic>
      <p:sp>
        <p:nvSpPr>
          <p:cNvPr id="4" name="TextBox 3">
            <a:extLst>
              <a:ext uri="{FF2B5EF4-FFF2-40B4-BE49-F238E27FC236}">
                <a16:creationId xmlns:a16="http://schemas.microsoft.com/office/drawing/2014/main" id="{F5E0CC55-C2D5-0BD4-D7A8-42EC76F24E08}"/>
              </a:ext>
            </a:extLst>
          </p:cNvPr>
          <p:cNvSpPr txBox="1"/>
          <p:nvPr/>
        </p:nvSpPr>
        <p:spPr>
          <a:xfrm>
            <a:off x="3292994" y="3134339"/>
            <a:ext cx="544775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From DATA Exploring some </a:t>
            </a:r>
            <a:r>
              <a:rPr lang="en-US" sz="2000" err="1"/>
              <a:t>busniess</a:t>
            </a:r>
            <a:r>
              <a:rPr lang="en-US" sz="2000"/>
              <a:t> Q are conducted:</a:t>
            </a:r>
          </a:p>
          <a:p>
            <a:r>
              <a:rPr lang="en-US" sz="2000" b="1">
                <a:latin typeface="AERIAL"/>
              </a:rPr>
              <a:t>1-</a:t>
            </a:r>
            <a:r>
              <a:rPr lang="en-US" sz="2000" b="1">
                <a:latin typeface="AERIAL"/>
                <a:cs typeface="Times New Roman"/>
              </a:rPr>
              <a:t>Do certain products require longer operation times?</a:t>
            </a:r>
            <a:endParaRPr lang="en-US" sz="2000" b="1">
              <a:latin typeface="AERIAL"/>
            </a:endParaRPr>
          </a:p>
          <a:p>
            <a:r>
              <a:rPr lang="en-US" sz="2000"/>
              <a:t>( CO-21 HAS THE HIGHEST TOME ABOUT 98 MIN)</a:t>
            </a:r>
          </a:p>
          <a:p>
            <a:r>
              <a:rPr lang="en-US" sz="2000" b="1"/>
              <a:t>2- DO Certain Product Higher Size?</a:t>
            </a:r>
          </a:p>
          <a:p>
            <a:r>
              <a:rPr lang="en-US" sz="2000"/>
              <a:t>(CO-21 HAS THE BIGGEST  SIZE ABOUT 2L)</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92632A-1921-4380-B0DD-B62C74D15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 name="Picture 3">
            <a:extLst>
              <a:ext uri="{FF2B5EF4-FFF2-40B4-BE49-F238E27FC236}">
                <a16:creationId xmlns:a16="http://schemas.microsoft.com/office/drawing/2014/main" id="{0BB616A4-AAC6-481F-90C7-0C78C2FF8850}"/>
              </a:ext>
            </a:extLst>
          </p:cNvPr>
          <p:cNvPicPr>
            <a:picLocks noChangeAspect="1"/>
          </p:cNvPicPr>
          <p:nvPr/>
        </p:nvPicPr>
        <p:blipFill>
          <a:blip r:embed="rId2"/>
          <a:stretch>
            <a:fillRect/>
          </a:stretch>
        </p:blipFill>
        <p:spPr>
          <a:xfrm>
            <a:off x="94128" y="242047"/>
            <a:ext cx="11994777" cy="6615952"/>
          </a:xfrm>
          <a:prstGeom prst="rect">
            <a:avLst/>
          </a:prstGeom>
        </p:spPr>
      </p:pic>
    </p:spTree>
    <p:extLst>
      <p:ext uri="{BB962C8B-B14F-4D97-AF65-F5344CB8AC3E}">
        <p14:creationId xmlns:p14="http://schemas.microsoft.com/office/powerpoint/2010/main" val="164009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7</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Proposed Solution: To address the recurring downtime issues identified in our analysis, we propose the following data-driven solution: Data Analysis and Monitoring: Conduct comprehensive data analysis to pinpoint the primary downtime causes, focusing on product lines, shifts, and specific operational processes. Leverage historical data to identify patterns and predict potential downtime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Database Architecture: Data is stored in Excel files. Each file represents a separate entity (Products, Manufacturing Line Productivity, Downtime Factors, Line Downtime). Python was used for data cleaning and preparation. Data was transferred to Power BI for analysis and dashboard creation. Key Entities and Relationships Products: Contains product data (Flavor, Product, Size). Manufacturing Line Productivity: Production data for each line (Batch, Operator, Start Time, End Time, Date, Product, Downtime). Downtime Factors: Downtime reasons and their descriptions (Factor, Description, Operator Error). Line Downtime: Downtime details for each batch (Batch, Downtime Factor). Relationships between files: Products is linked to Manufacturing Line Productivity through the Product column. Manufacturing Line Productivity is linked to Line Downtime through the Batch column. Line Downtime is linked to Downtime Factors through the Downtime Factor column. </vt:lpstr>
      <vt:lpstr>Data Flow Data Collection: Data was collected from four Excel files (Products, Manufacturing Line Productivity, Downtime Factors, Line Downtime). Data Processing: Python: Standardized product sizes and added the Downtime column. Data Analysis: Power BI: Created a dashboard that includes: Productivity rates for each line. Most common downtime reasons. Time analysis of downtimes and productivity. CSV/Excel File Structure Products: 3 columns (Flavor, Product, Size) - Approximately 10 rows. Manufacturing Line Productivity: 7 columns (Batch, Operator, Start Time, End Time, Date, Product, Downtime) - Approximately 40 rows. Downtime Factors: 3 columns (Factor, Description, Operator Error) - Approximately 10 rows. Line Downtime: 2 columns (Batch, Downtime Factor) - Approximately 30 rows.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revision>3</cp:revision>
  <dcterms:created xsi:type="dcterms:W3CDTF">2024-03-14T10:03:54Z</dcterms:created>
  <dcterms:modified xsi:type="dcterms:W3CDTF">2025-05-16T07:54:33Z</dcterms:modified>
</cp:coreProperties>
</file>