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6" r:id="rId3"/>
    <p:sldId id="258" r:id="rId4"/>
    <p:sldId id="296" r:id="rId5"/>
    <p:sldId id="337" r:id="rId6"/>
    <p:sldId id="338" r:id="rId7"/>
    <p:sldId id="339" r:id="rId8"/>
    <p:sldId id="340" r:id="rId9"/>
    <p:sldId id="341" r:id="rId10"/>
    <p:sldId id="343" r:id="rId11"/>
    <p:sldId id="342" r:id="rId12"/>
    <p:sldId id="345" r:id="rId13"/>
    <p:sldId id="348" r:id="rId14"/>
    <p:sldId id="346" r:id="rId15"/>
    <p:sldId id="350" r:id="rId16"/>
    <p:sldId id="352" r:id="rId17"/>
    <p:sldId id="356" r:id="rId18"/>
    <p:sldId id="357" r:id="rId19"/>
    <p:sldId id="351" r:id="rId20"/>
    <p:sldId id="353" r:id="rId21"/>
    <p:sldId id="358" r:id="rId22"/>
    <p:sldId id="360" r:id="rId23"/>
    <p:sldId id="355" r:id="rId24"/>
    <p:sldId id="359" r:id="rId25"/>
    <p:sldId id="361" r:id="rId26"/>
    <p:sldId id="362" r:id="rId27"/>
    <p:sldId id="363" r:id="rId28"/>
    <p:sldId id="349" r:id="rId29"/>
    <p:sldId id="267" r:id="rId30"/>
    <p:sldId id="271" r:id="rId31"/>
    <p:sldId id="272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25617D06-1FCB-4377-ACD7-263D3AA6F63A}">
          <p14:sldIdLst>
            <p14:sldId id="256"/>
            <p14:sldId id="336"/>
            <p14:sldId id="258"/>
          </p14:sldIdLst>
        </p14:section>
        <p14:section name="Интент-фильтры" id="{0F55A4CC-C929-4ECF-951E-CC32D17B7A8E}">
          <p14:sldIdLst>
            <p14:sldId id="296"/>
            <p14:sldId id="337"/>
            <p14:sldId id="338"/>
            <p14:sldId id="339"/>
            <p14:sldId id="340"/>
            <p14:sldId id="341"/>
            <p14:sldId id="343"/>
            <p14:sldId id="342"/>
            <p14:sldId id="345"/>
            <p14:sldId id="348"/>
          </p14:sldIdLst>
        </p14:section>
        <p14:section name="ContentProviders" id="{837C6175-4B69-4622-9646-42D003570B9C}">
          <p14:sldIdLst>
            <p14:sldId id="346"/>
            <p14:sldId id="350"/>
            <p14:sldId id="352"/>
            <p14:sldId id="356"/>
            <p14:sldId id="357"/>
            <p14:sldId id="351"/>
            <p14:sldId id="353"/>
            <p14:sldId id="358"/>
            <p14:sldId id="360"/>
            <p14:sldId id="355"/>
            <p14:sldId id="359"/>
            <p14:sldId id="361"/>
            <p14:sldId id="362"/>
            <p14:sldId id="363"/>
            <p14:sldId id="349"/>
          </p14:sldIdLst>
        </p14:section>
        <p14:section name="Домашнее задание" id="{6F6B91D1-EC08-480A-992D-2E5D0FDC24DA}">
          <p14:sldIdLst>
            <p14:sldId id="267"/>
          </p14:sldIdLst>
        </p14:section>
        <p14:section name="Приложение 1" id="{AD1C251C-0A02-497F-A402-87F7936D8532}">
          <p14:sldIdLst>
            <p14:sldId id="271"/>
            <p14:sldId id="272"/>
          </p14:sldIdLst>
        </p14:section>
        <p14:section name="Приложение 2" id="{DA3156F7-B4CD-4041-BCB6-3C8213DAD18C}">
          <p14:sldIdLst>
            <p14:sldId id="277"/>
            <p14:sldId id="278"/>
          </p14:sldIdLst>
        </p14:section>
        <p14:section name="Приложение 3" id="{95C392F6-245A-43CF-B3F2-B8AA71C08C51}">
          <p14:sldIdLst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Малахов" initials="ММ" lastIdx="2" clrIdx="0">
    <p:extLst>
      <p:ext uri="{19B8F6BF-5375-455C-9EA6-DF929625EA0E}">
        <p15:presenceInfo xmlns:p15="http://schemas.microsoft.com/office/powerpoint/2012/main" userId="1f53ccd430dc32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4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B280-22D4-47FD-B7EA-95868DBE0109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1485-BEC5-4F5C-9381-124CDF717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27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5CF9A-8A24-4120-B841-451CA76793A0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A194-F91C-41D8-AB8B-E5BA33F82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1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A194-F91C-41D8-AB8B-E5BA33F826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A194-F91C-41D8-AB8B-E5BA33F826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0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98133"/>
            <a:ext cx="7772400" cy="151183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Android[L].Lesson[NN]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Урок </a:t>
            </a:r>
            <a:r>
              <a:rPr lang="en-US" dirty="0"/>
              <a:t>[NN]. </a:t>
            </a:r>
            <a:r>
              <a:rPr lang="ru-RU" dirty="0"/>
              <a:t>Тема урока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417" cy="365125"/>
          </a:xfrm>
        </p:spPr>
        <p:txBody>
          <a:bodyPr/>
          <a:lstStyle/>
          <a:p>
            <a:fld id="{1F9F6767-6F2E-4D65-9A98-32FF61195315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067" y="6356351"/>
            <a:ext cx="4775199" cy="365125"/>
          </a:xfrm>
        </p:spPr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7266" y="6356351"/>
            <a:ext cx="1598083" cy="365125"/>
          </a:xfrm>
        </p:spPr>
        <p:txBody>
          <a:bodyPr/>
          <a:lstStyle/>
          <a:p>
            <a:fld id="{E2C71F6F-038E-4BC6-AC95-FEABA49128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-9719"/>
            <a:ext cx="9144000" cy="4571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78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Заголовок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50339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21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414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4751996" y="1156671"/>
            <a:ext cx="414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953711"/>
            <a:ext cx="4140000" cy="423836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4751996" y="1953711"/>
            <a:ext cx="4140000" cy="423836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251997" y="1156670"/>
            <a:ext cx="4140000" cy="720000"/>
          </a:xfrm>
        </p:spPr>
        <p:txBody>
          <a:bodyPr anchor="ctr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ru-RU" dirty="0"/>
              <a:t>Объект 1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751996" y="1156670"/>
            <a:ext cx="4140000" cy="720000"/>
          </a:xfrm>
        </p:spPr>
        <p:txBody>
          <a:bodyPr anchor="ctr"/>
          <a:lstStyle>
            <a:lvl1pPr marL="0" indent="0">
              <a:buNone/>
              <a:defRPr>
                <a:latin typeface="+mj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Объект 2</a:t>
            </a:r>
          </a:p>
        </p:txBody>
      </p:sp>
    </p:spTree>
    <p:extLst>
      <p:ext uri="{BB962C8B-B14F-4D97-AF65-F5344CB8AC3E}">
        <p14:creationId xmlns:p14="http://schemas.microsoft.com/office/powerpoint/2010/main" val="245455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3131997" y="1150220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6011997" y="1143769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0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Заголовок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5033963"/>
          </a:xfrm>
        </p:spPr>
        <p:txBody>
          <a:bodyPr anchor="ctr"/>
          <a:lstStyle>
            <a:lvl1pPr marL="0" indent="0" algn="ctr">
              <a:buNone/>
              <a:defRPr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930400"/>
            <a:ext cx="7920000" cy="1498600"/>
          </a:xfrm>
        </p:spPr>
        <p:txBody>
          <a:bodyPr anchor="b"/>
          <a:lstStyle>
            <a:lvl1pPr algn="l">
              <a:defRPr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695700"/>
            <a:ext cx="7920000" cy="2393951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Краткое описание раздела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174750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3D7CCF27-747D-47C1-9257-537BA7B7B7D9}" type="datetime1">
              <a:rPr lang="ru-RU" smtClean="0"/>
              <a:pPr/>
              <a:t>08.04.2016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400" y="6356351"/>
            <a:ext cx="5427132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0532" y="6356351"/>
            <a:ext cx="1313356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23888" y="3544350"/>
            <a:ext cx="7920000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23888" y="6205001"/>
            <a:ext cx="7920000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9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70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D5C8-54F9-49C1-B5D1-EFA8A26DA320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1F6F-038E-4BC6-AC95-FEABA4912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  <p:sldLayoutId id="2147483668" r:id="rId6"/>
    <p:sldLayoutId id="2147483663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training/basics/intents/index.html" TargetMode="External"/><Relationship Id="rId2" Type="http://schemas.openxmlformats.org/officeDocument/2006/relationships/hyperlink" Target="http://developer.android.com/intl/ru/guide/components/intents-filt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intl/ru/guide/topics/providers/content-providers.html" TargetMode="External"/><Relationship Id="rId4" Type="http://schemas.openxmlformats.org/officeDocument/2006/relationships/hyperlink" Target="https://habrahabr.ru/post/232385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y-courses@outlook.com" TargetMode="External"/><Relationship Id="rId2" Type="http://schemas.openxmlformats.org/officeDocument/2006/relationships/hyperlink" Target="mailto:malakhv@live.ru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license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Android2.Lesson02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02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Интенты, интент-фильтры и контент-провайдеры</a:t>
            </a:r>
          </a:p>
        </p:txBody>
      </p:sp>
    </p:spTree>
    <p:extLst>
      <p:ext uri="{BB962C8B-B14F-4D97-AF65-F5344CB8AC3E}">
        <p14:creationId xmlns:p14="http://schemas.microsoft.com/office/powerpoint/2010/main" val="15788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фильтра </a:t>
            </a:r>
            <a:r>
              <a:rPr lang="en-US" dirty="0"/>
              <a:t>Intent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правильно определить, какие объекты Intent может обрабатывать компонент приложения, необходимо максимально точно описать интент-фильтр с точки зрения действий и данных</a:t>
            </a:r>
          </a:p>
          <a:p>
            <a:r>
              <a:rPr lang="ru-RU" dirty="0"/>
              <a:t>Действие (</a:t>
            </a:r>
            <a:r>
              <a:rPr lang="en-US" dirty="0"/>
              <a:t>Intent  Action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действие, на которое будет реагировать компонент приложения (например </a:t>
            </a:r>
            <a:r>
              <a:rPr lang="en-US" dirty="0"/>
              <a:t>ACTION_VIEW</a:t>
            </a:r>
            <a:r>
              <a:rPr lang="ru-RU" dirty="0"/>
              <a:t>)</a:t>
            </a:r>
          </a:p>
          <a:p>
            <a:r>
              <a:rPr lang="ru-RU" dirty="0"/>
              <a:t>Данные – описание данных, связанных с объектом </a:t>
            </a:r>
            <a:r>
              <a:rPr lang="en-US" dirty="0"/>
              <a:t>Intent</a:t>
            </a:r>
            <a:r>
              <a:rPr lang="ru-RU" dirty="0"/>
              <a:t> (</a:t>
            </a:r>
            <a:r>
              <a:rPr lang="en-US" dirty="0"/>
              <a:t>MIME</a:t>
            </a:r>
            <a:r>
              <a:rPr lang="ru-RU" dirty="0"/>
              <a:t>-тип</a:t>
            </a:r>
            <a:r>
              <a:rPr lang="en-US" dirty="0"/>
              <a:t>/</a:t>
            </a:r>
            <a:r>
              <a:rPr lang="ru-RU" dirty="0"/>
              <a:t>префикс </a:t>
            </a:r>
            <a:r>
              <a:rPr lang="en-US" dirty="0"/>
              <a:t>URI/</a:t>
            </a:r>
            <a:r>
              <a:rPr lang="ru-RU" dirty="0"/>
              <a:t>схема </a:t>
            </a:r>
            <a:r>
              <a:rPr lang="en-US" dirty="0"/>
              <a:t>URI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URI (Uniform Resource Identifier) – </a:t>
            </a:r>
            <a:r>
              <a:rPr lang="ru-RU" dirty="0"/>
              <a:t>унифицированный идентификатор ресурсов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38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ACTION_VIEW – отображение данных, одно из самых распространенных действий с данными (</a:t>
            </a:r>
            <a:r>
              <a:rPr lang="en-US" dirty="0"/>
              <a:t>OC </a:t>
            </a:r>
            <a:r>
              <a:rPr lang="ru-RU" dirty="0"/>
              <a:t>выбирает нужное приложение в зависимости от типа данных)</a:t>
            </a:r>
          </a:p>
          <a:p>
            <a:r>
              <a:rPr lang="en-US" dirty="0"/>
              <a:t>ACTION_SEND</a:t>
            </a:r>
            <a:r>
              <a:rPr lang="ru-RU" dirty="0"/>
              <a:t> – отправка данных в другое приложение</a:t>
            </a:r>
          </a:p>
          <a:p>
            <a:r>
              <a:rPr lang="en-US" dirty="0"/>
              <a:t>ACTION_GET_CONTENT </a:t>
            </a:r>
            <a:r>
              <a:rPr lang="ru-RU" dirty="0"/>
              <a:t>– выбор данных из другого приложения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2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</a:t>
            </a:r>
            <a:r>
              <a:rPr lang="ru-RU" dirty="0"/>
              <a:t>2</a:t>
            </a:r>
            <a:r>
              <a:rPr lang="en-US" dirty="0"/>
              <a:t>.Lesson0</a:t>
            </a:r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" y="1275292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Объект 10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68148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Объект 11"/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53" y="1261004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37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Контент-провайдеры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Общие сведения, пример использования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9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Контент-провайдер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Большую часть времени данные тесно связанны со своим приложением</a:t>
            </a:r>
          </a:p>
          <a:p>
            <a:r>
              <a:rPr lang="ru-RU" dirty="0"/>
              <a:t>Приложения не могут читать или записывать данные других приложений (ограничение доступа)</a:t>
            </a:r>
          </a:p>
          <a:p>
            <a:r>
              <a:rPr lang="ru-RU" dirty="0"/>
              <a:t>Иногда нескольким приложениям необходимо обеспечить совместное использование данных</a:t>
            </a:r>
          </a:p>
          <a:p>
            <a:r>
              <a:rPr lang="ru-RU" dirty="0"/>
              <a:t>Android позволяет приложениям совместно использовать данные с помощью API контент-провайдера (</a:t>
            </a:r>
            <a:r>
              <a:rPr lang="en-US" dirty="0" err="1"/>
              <a:t>C</a:t>
            </a:r>
            <a:r>
              <a:rPr lang="ru-RU" dirty="0" err="1"/>
              <a:t>ontent</a:t>
            </a:r>
            <a:r>
              <a:rPr lang="ru-RU" dirty="0"/>
              <a:t> </a:t>
            </a:r>
            <a:r>
              <a:rPr lang="en-US" dirty="0" err="1"/>
              <a:t>P</a:t>
            </a:r>
            <a:r>
              <a:rPr lang="ru-RU" dirty="0" err="1"/>
              <a:t>rovider</a:t>
            </a:r>
            <a:r>
              <a:rPr lang="ru-RU" dirty="0"/>
              <a:t>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08.04.2016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8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Контент-провайдер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Контент-провайдер (поставщик содержимого/контента) – компонент приложения, предоставляющее доступ к данным приложения внешним компонентам</a:t>
            </a:r>
          </a:p>
          <a:p>
            <a:r>
              <a:rPr lang="ru-RU" dirty="0"/>
              <a:t>Контент-провайдеры управляют доступом к структурированному набору данных. Они инкапсулируют данные и предоставляют механизмы обеспечения их безопасности</a:t>
            </a:r>
            <a:endParaRPr lang="en-US" dirty="0"/>
          </a:p>
          <a:p>
            <a:r>
              <a:rPr lang="ru-RU" dirty="0"/>
              <a:t>Контент-провайдеры представляют собой стандартный интерфейс для объединения данных в одном процессе с кодом, который выполняется в другом процессе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Контент-провайдер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API контент-провайдера позволяет каждому клиентскому приложению запрашивать у OC </a:t>
            </a:r>
            <a:r>
              <a:rPr lang="en-US" dirty="0"/>
              <a:t>Android</a:t>
            </a:r>
            <a:r>
              <a:rPr lang="ru-RU" dirty="0"/>
              <a:t> необходимые данные с помощью механизма URI (аналогично тому, как браузер запрашивает информацию из интернета)</a:t>
            </a:r>
            <a:endParaRPr lang="en-US" dirty="0"/>
          </a:p>
          <a:p>
            <a:pPr lvl="1"/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может не знать, какое приложение обеспечивает данные</a:t>
            </a:r>
          </a:p>
          <a:p>
            <a:pPr lvl="1"/>
            <a:r>
              <a:rPr lang="ru-RU" dirty="0"/>
              <a:t>Клиент просто предоставляет ОС соответствующий URI</a:t>
            </a:r>
          </a:p>
          <a:p>
            <a:pPr lvl="1"/>
            <a:r>
              <a:rPr lang="ru-RU" dirty="0"/>
              <a:t>ОС запускает нужное приложение, чтобы обеспечить результат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8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Контент-провайдер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API контент-провайдера обеспечивает полный доступ к содержимому, позволяя приложению</a:t>
            </a:r>
          </a:p>
          <a:p>
            <a:pPr lvl="1"/>
            <a:r>
              <a:rPr lang="ru-RU" dirty="0"/>
              <a:t>Добавлять данные (записи)</a:t>
            </a:r>
          </a:p>
          <a:p>
            <a:pPr lvl="1"/>
            <a:r>
              <a:rPr lang="ru-RU" dirty="0"/>
              <a:t>Извлекать (получать) одиночные данные (одну запись), все данные (записи) или ограниченный набор данных</a:t>
            </a:r>
          </a:p>
          <a:p>
            <a:pPr lvl="1"/>
            <a:r>
              <a:rPr lang="ru-RU" dirty="0"/>
              <a:t>Обновлять данные (записи)</a:t>
            </a:r>
          </a:p>
          <a:p>
            <a:pPr lvl="1"/>
            <a:r>
              <a:rPr lang="ru-RU" dirty="0"/>
              <a:t>Удалять данные (записи), если разрешено</a:t>
            </a:r>
          </a:p>
          <a:p>
            <a:r>
              <a:rPr lang="ru-RU" dirty="0"/>
              <a:t>В качестве источника данных контент-провайдера обычно выступает база данных SQLite, но это не является обязательным условием. Приложение может реализовывать свой «движок» базы данных (например на основе текстового файла)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9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контент-провайдеры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  <a:p>
            <a:r>
              <a:rPr lang="en-US" dirty="0"/>
              <a:t>Contacts</a:t>
            </a:r>
          </a:p>
          <a:p>
            <a:r>
              <a:rPr lang="en-US" dirty="0"/>
              <a:t>Calendar</a:t>
            </a:r>
          </a:p>
          <a:p>
            <a:r>
              <a:rPr lang="en-US" dirty="0"/>
              <a:t>Messages (SMS/MMS)</a:t>
            </a:r>
          </a:p>
          <a:p>
            <a:r>
              <a:rPr lang="en-US" dirty="0" err="1"/>
              <a:t>MediaStore</a:t>
            </a:r>
            <a:endParaRPr lang="en-US" dirty="0"/>
          </a:p>
          <a:p>
            <a:r>
              <a:rPr lang="en-US" dirty="0"/>
              <a:t>Settings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4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3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приложения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12" y="1143000"/>
            <a:ext cx="3020377" cy="5033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контент-провайдера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хранилища данных (источника данных)</a:t>
            </a:r>
          </a:p>
          <a:p>
            <a:r>
              <a:rPr lang="ru-RU" dirty="0"/>
              <a:t>Определение имен столбцов для связи с клиентскими приложениями (Классы-контракты)</a:t>
            </a:r>
          </a:p>
          <a:p>
            <a:r>
              <a:rPr lang="ru-RU" dirty="0"/>
              <a:t>Определение потомка класса ContentProvider</a:t>
            </a:r>
          </a:p>
          <a:p>
            <a:r>
              <a:rPr lang="ru-RU" dirty="0"/>
              <a:t>Определение CONTENT_URI</a:t>
            </a:r>
          </a:p>
          <a:p>
            <a:r>
              <a:rPr lang="ru-RU" dirty="0"/>
              <a:t>Определить MIME-тип для каждого нового типа данных</a:t>
            </a:r>
          </a:p>
          <a:p>
            <a:r>
              <a:rPr lang="ru-RU" dirty="0"/>
              <a:t>Добавление в файл манифеста компонента провайдера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0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источника данных используется база данных (</a:t>
            </a:r>
            <a:r>
              <a:rPr lang="en-US" dirty="0"/>
              <a:t>SQLite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отдела кадров из примера к Уроку 1.</a:t>
            </a:r>
            <a:endParaRPr lang="en-US" dirty="0"/>
          </a:p>
          <a:p>
            <a:pPr lvl="1"/>
            <a:r>
              <a:rPr lang="en-US" dirty="0"/>
              <a:t>DBEmpl.java</a:t>
            </a:r>
          </a:p>
          <a:p>
            <a:pPr lvl="1"/>
            <a:r>
              <a:rPr lang="en-US" dirty="0"/>
              <a:t>DBEmplInfo.java</a:t>
            </a:r>
          </a:p>
          <a:p>
            <a:pPr lvl="1"/>
            <a:r>
              <a:rPr lang="en-US" dirty="0"/>
              <a:t>DBSQLite.java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49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 отдела кадров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252413" y="1715602"/>
          <a:ext cx="8639176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318">
                  <a:extLst>
                    <a:ext uri="{9D8B030D-6E8A-4147-A177-3AD203B41FA5}">
                      <a16:colId xmlns:a16="http://schemas.microsoft.com/office/drawing/2014/main" val="174506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09727235"/>
                    </a:ext>
                  </a:extLst>
                </a:gridCol>
                <a:gridCol w="3448664">
                  <a:extLst>
                    <a:ext uri="{9D8B030D-6E8A-4147-A177-3AD203B41FA5}">
                      <a16:colId xmlns:a16="http://schemas.microsoft.com/office/drawing/2014/main" val="3933238127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52795698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dep_id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7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  <a:r>
                        <a:rPr lang="ru-RU" baseline="0" dirty="0"/>
                        <a:t> И. 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Хороший</a:t>
                      </a:r>
                      <a:r>
                        <a:rPr lang="ru-RU" baseline="0" dirty="0"/>
                        <a:t> работник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Иванова Т. 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Собирает марки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 И.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Передовик производства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9707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</a:t>
            </a:r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23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252000" y="3937477"/>
          <a:ext cx="647972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731">
                  <a:extLst>
                    <a:ext uri="{9D8B030D-6E8A-4147-A177-3AD203B41FA5}">
                      <a16:colId xmlns:a16="http://schemas.microsoft.com/office/drawing/2014/main" val="503964437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93258486"/>
                    </a:ext>
                  </a:extLst>
                </a:gridCol>
                <a:gridCol w="3439887">
                  <a:extLst>
                    <a:ext uri="{9D8B030D-6E8A-4147-A177-3AD203B41FA5}">
                      <a16:colId xmlns:a16="http://schemas.microsoft.com/office/drawing/2014/main" val="166340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location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4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Нижний Новгород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Финансов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Саратов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Развития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Москва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5259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000" y="3568145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департаментов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000" y="1346270"/>
            <a:ext cx="22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37152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DBEmplProvider.java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DBEmplProvider</a:t>
            </a:r>
            <a:r>
              <a:rPr lang="en-US" dirty="0"/>
              <a:t> – </a:t>
            </a:r>
            <a:r>
              <a:rPr lang="ru-RU" dirty="0"/>
              <a:t>потомок класса </a:t>
            </a:r>
            <a:r>
              <a:rPr lang="en-US" dirty="0"/>
              <a:t>ContentProvider</a:t>
            </a:r>
          </a:p>
          <a:p>
            <a:pPr lvl="1"/>
            <a:r>
              <a:rPr lang="en-US" dirty="0"/>
              <a:t>onCreate() - </a:t>
            </a:r>
            <a:r>
              <a:rPr lang="ru-RU" dirty="0"/>
              <a:t>Вызывается во время запуска контент-провайдера</a:t>
            </a:r>
            <a:r>
              <a:rPr lang="en-US" dirty="0"/>
              <a:t> </a:t>
            </a:r>
            <a:r>
              <a:rPr lang="ru-RU" dirty="0"/>
              <a:t>и содержит любой код инициализации, который необходимо выполнить один раз (например подключение к БД)</a:t>
            </a:r>
          </a:p>
          <a:p>
            <a:pPr lvl="1"/>
            <a:r>
              <a:rPr lang="en-US" dirty="0" err="1"/>
              <a:t>getType</a:t>
            </a:r>
            <a:r>
              <a:rPr lang="en-US" dirty="0"/>
              <a:t>() - </a:t>
            </a:r>
            <a:r>
              <a:rPr lang="ru-RU" dirty="0"/>
              <a:t>Этот метод при передаче ему URI возвращает MIME-тип данных, который контент-провайдер обеспечивает для этого URI</a:t>
            </a:r>
          </a:p>
          <a:p>
            <a:pPr lvl="1"/>
            <a:r>
              <a:rPr lang="en-US" dirty="0"/>
              <a:t>insert() – </a:t>
            </a:r>
            <a:r>
              <a:rPr lang="ru-RU" dirty="0"/>
              <a:t>вызывается клиентом для добавления данных</a:t>
            </a:r>
          </a:p>
          <a:p>
            <a:pPr lvl="1"/>
            <a:r>
              <a:rPr lang="en-US" dirty="0"/>
              <a:t>query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вызывается клиентом для получения данных</a:t>
            </a:r>
          </a:p>
          <a:p>
            <a:pPr lvl="1"/>
            <a:r>
              <a:rPr lang="en-US" dirty="0"/>
              <a:t>update</a:t>
            </a:r>
            <a:r>
              <a:rPr lang="ru-RU" dirty="0"/>
              <a:t>() – вызывается клиентом для обновления данных</a:t>
            </a:r>
          </a:p>
          <a:p>
            <a:pPr lvl="1"/>
            <a:r>
              <a:rPr lang="en-US" dirty="0"/>
              <a:t>delete</a:t>
            </a:r>
            <a:r>
              <a:rPr lang="ru-RU" dirty="0"/>
              <a:t>() – вызывается клиентом для удаления данных</a:t>
            </a:r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0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CONTENT_URI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клиентское приложение использует распознаватель контента (</a:t>
            </a:r>
            <a:r>
              <a:rPr lang="en-US" dirty="0" err="1"/>
              <a:t>C</a:t>
            </a:r>
            <a:r>
              <a:rPr lang="ru-RU" dirty="0"/>
              <a:t>ontent </a:t>
            </a:r>
            <a:r>
              <a:rPr lang="en-US" dirty="0"/>
              <a:t>R</a:t>
            </a:r>
            <a:r>
              <a:rPr lang="ru-RU" dirty="0"/>
              <a:t>esolver)</a:t>
            </a:r>
            <a:r>
              <a:rPr lang="en-US" dirty="0"/>
              <a:t> </a:t>
            </a:r>
            <a:r>
              <a:rPr lang="ru-RU" dirty="0"/>
              <a:t>чтобы запросить данные, распознавателю контента передаётся URI, который идентифицирует эти данные</a:t>
            </a:r>
            <a:endParaRPr lang="en-US" dirty="0"/>
          </a:p>
          <a:p>
            <a:r>
              <a:rPr lang="ru-RU" dirty="0"/>
              <a:t>Android пытается сопоставить этот URI с CONTENT_URI каждого, известного ему, контент-провайдера, чтобы найти нужный провайдер для клиента</a:t>
            </a:r>
            <a:endParaRPr lang="en-US" dirty="0"/>
          </a:p>
          <a:p>
            <a:r>
              <a:rPr lang="en-US" dirty="0"/>
              <a:t>CONTENT_URI</a:t>
            </a:r>
            <a:r>
              <a:rPr lang="ru-RU" dirty="0"/>
              <a:t> состоит из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content</a:t>
            </a:r>
            <a:r>
              <a:rPr lang="ru-RU" dirty="0"/>
              <a:t>://» – начальная строка, определяет схему данных</a:t>
            </a:r>
          </a:p>
          <a:p>
            <a:pPr lvl="1"/>
            <a:r>
              <a:rPr lang="en-US" dirty="0"/>
              <a:t>AUTHORITY</a:t>
            </a:r>
            <a:r>
              <a:rPr lang="ru-RU" dirty="0"/>
              <a:t> – идентификатор контент-провайдера</a:t>
            </a:r>
          </a:p>
          <a:p>
            <a:pPr lvl="1"/>
            <a:r>
              <a:rPr lang="ru-RU" dirty="0"/>
              <a:t>Строка пути к данным – определяет непосредственно данные (тип и количество)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0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UriMatcher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Вспомогательный класс, предназначенный для сопоставления URI (передаваемых от клиента) и внутренних числовых идентификаторов (используемых для определения типа/пути возвращаемых данных)</a:t>
            </a:r>
          </a:p>
          <a:p>
            <a:r>
              <a:rPr lang="ru-RU" dirty="0"/>
              <a:t>Обычно содержит в себе все </a:t>
            </a:r>
            <a:r>
              <a:rPr lang="en-US" dirty="0"/>
              <a:t>URI </a:t>
            </a:r>
            <a:r>
              <a:rPr lang="ru-RU" dirty="0"/>
              <a:t>шаблоны, с которыми может работать контент-провайдер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4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DBEmplProvider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UriMatcher</a:t>
            </a:r>
            <a:r>
              <a:rPr lang="en-US" dirty="0"/>
              <a:t>, CONTENT_DEP, CONTENT_TYPE_*</a:t>
            </a:r>
          </a:p>
          <a:p>
            <a:r>
              <a:rPr lang="en-US" dirty="0"/>
              <a:t>onCreate() – </a:t>
            </a:r>
            <a:r>
              <a:rPr lang="ru-RU" dirty="0"/>
              <a:t>создание объекта БД</a:t>
            </a:r>
            <a:endParaRPr lang="en-US" dirty="0"/>
          </a:p>
          <a:p>
            <a:r>
              <a:rPr lang="en-US" dirty="0" err="1"/>
              <a:t>getType</a:t>
            </a:r>
            <a:r>
              <a:rPr lang="en-US" dirty="0"/>
              <a:t>()</a:t>
            </a:r>
            <a:r>
              <a:rPr lang="ru-RU" dirty="0"/>
              <a:t> – тип по </a:t>
            </a:r>
            <a:r>
              <a:rPr lang="en-US" dirty="0"/>
              <a:t>URI</a:t>
            </a:r>
          </a:p>
          <a:p>
            <a:r>
              <a:rPr lang="en-US" dirty="0"/>
              <a:t>query() – </a:t>
            </a:r>
            <a:r>
              <a:rPr lang="ru-RU" dirty="0"/>
              <a:t>набор данных по </a:t>
            </a:r>
            <a:r>
              <a:rPr lang="en-US" dirty="0"/>
              <a:t>URI</a:t>
            </a:r>
          </a:p>
          <a:p>
            <a:r>
              <a:rPr lang="en-US" dirty="0"/>
              <a:t>insert() – </a:t>
            </a:r>
            <a:r>
              <a:rPr lang="ru-RU" dirty="0"/>
              <a:t>добавление данных</a:t>
            </a:r>
            <a:endParaRPr lang="en-US" dirty="0"/>
          </a:p>
          <a:p>
            <a:r>
              <a:rPr lang="en-US" dirty="0"/>
              <a:t>delete()</a:t>
            </a:r>
            <a:r>
              <a:rPr lang="ru-RU" dirty="0"/>
              <a:t> – удаление данных</a:t>
            </a:r>
          </a:p>
          <a:p>
            <a:r>
              <a:rPr lang="ru-RU" dirty="0"/>
              <a:t>Доступ к данным из приложения – </a:t>
            </a:r>
            <a:r>
              <a:rPr lang="en-US" dirty="0"/>
              <a:t>MainActivity.java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6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</a:t>
            </a:r>
            <a:r>
              <a:rPr lang="ru-RU" dirty="0"/>
              <a:t>2</a:t>
            </a:r>
            <a:r>
              <a:rPr lang="en-US" dirty="0"/>
              <a:t>.Lesson0</a:t>
            </a:r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контент-провайдеры для своих приложений из урока 2 – методы </a:t>
            </a:r>
            <a:r>
              <a:rPr lang="ru-RU" dirty="0" err="1"/>
              <a:t>query</a:t>
            </a:r>
            <a:r>
              <a:rPr lang="ru-RU" dirty="0"/>
              <a:t>, </a:t>
            </a:r>
            <a:r>
              <a:rPr lang="ru-RU" dirty="0" err="1"/>
              <a:t>insert</a:t>
            </a:r>
            <a:r>
              <a:rPr lang="ru-RU" dirty="0"/>
              <a:t>, </a:t>
            </a:r>
            <a:r>
              <a:rPr lang="ru-RU" dirty="0" err="1"/>
              <a:t>update</a:t>
            </a:r>
            <a:r>
              <a:rPr lang="ru-RU" dirty="0"/>
              <a:t> и </a:t>
            </a:r>
            <a:r>
              <a:rPr lang="ru-RU" dirty="0" err="1"/>
              <a:t>delete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урока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Интенты и интент фильтры</a:t>
            </a:r>
          </a:p>
          <a:p>
            <a:pPr lvl="1"/>
            <a:r>
              <a:rPr lang="ru-RU" dirty="0"/>
              <a:t>Явный и неявный вызов </a:t>
            </a:r>
            <a:r>
              <a:rPr lang="en-US" dirty="0"/>
              <a:t>Activity</a:t>
            </a:r>
          </a:p>
          <a:p>
            <a:pPr lvl="1"/>
            <a:r>
              <a:rPr lang="ru-RU" dirty="0"/>
              <a:t>Интент фильтры, действия и схемы данных</a:t>
            </a:r>
          </a:p>
          <a:p>
            <a:r>
              <a:rPr lang="ru-RU" dirty="0"/>
              <a:t>База данных </a:t>
            </a:r>
            <a:r>
              <a:rPr lang="en-US" dirty="0"/>
              <a:t>SQLite</a:t>
            </a:r>
          </a:p>
          <a:p>
            <a:pPr lvl="1"/>
            <a:r>
              <a:rPr lang="ru-RU" dirty="0"/>
              <a:t>Общие сведения, особенности, сферы применения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34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1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3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Intent </a:t>
            </a:r>
            <a:r>
              <a:rPr lang="ru-RU" dirty="0"/>
              <a:t>в </a:t>
            </a:r>
            <a:r>
              <a:rPr lang="en-US" dirty="0"/>
              <a:t>Android?</a:t>
            </a:r>
            <a:endParaRPr lang="ru-RU" dirty="0"/>
          </a:p>
          <a:p>
            <a:r>
              <a:rPr lang="ru-RU" dirty="0"/>
              <a:t>Что такое </a:t>
            </a:r>
            <a:r>
              <a:rPr lang="en-US" dirty="0"/>
              <a:t>Intent-</a:t>
            </a:r>
            <a:r>
              <a:rPr lang="ru-RU" dirty="0"/>
              <a:t>фильтр?</a:t>
            </a:r>
          </a:p>
          <a:p>
            <a:r>
              <a:rPr lang="ru-RU" dirty="0"/>
              <a:t>Для чего используются Интенты и Интент-Фильтры?</a:t>
            </a:r>
          </a:p>
          <a:p>
            <a:r>
              <a:rPr lang="ru-RU" dirty="0"/>
              <a:t>Какие данные необходимо указать при добавлении Интент-Фильтра?</a:t>
            </a:r>
            <a:endParaRPr lang="en-US" dirty="0"/>
          </a:p>
          <a:p>
            <a:r>
              <a:rPr lang="ru-RU" dirty="0"/>
              <a:t>Что такое </a:t>
            </a:r>
            <a:r>
              <a:rPr lang="en-US" dirty="0"/>
              <a:t>ContentProvider?</a:t>
            </a:r>
          </a:p>
          <a:p>
            <a:r>
              <a:rPr lang="ru-RU" dirty="0"/>
              <a:t>Для чего используется </a:t>
            </a:r>
            <a:r>
              <a:rPr lang="en-US" dirty="0"/>
              <a:t>ContentProvider</a:t>
            </a:r>
            <a:r>
              <a:rPr lang="ru-RU" dirty="0"/>
              <a:t>?</a:t>
            </a:r>
          </a:p>
          <a:p>
            <a:r>
              <a:rPr lang="ru-RU" dirty="0"/>
              <a:t>Что может служить источником данных для </a:t>
            </a:r>
            <a:r>
              <a:rPr lang="en-US" dirty="0"/>
              <a:t>ContentProvider</a:t>
            </a:r>
            <a:r>
              <a:rPr lang="ru-RU" dirty="0"/>
              <a:t>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08.04.2016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26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2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Краткое описание дополнительных материалов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>
                <a:hlinkClick r:id="rId2"/>
              </a:rPr>
              <a:t>http://developer.android.com/intl/ru/guide/components/intents-filters.html</a:t>
            </a:r>
            <a:r>
              <a:rPr lang="en-US" dirty="0"/>
              <a:t> </a:t>
            </a:r>
          </a:p>
          <a:p>
            <a:r>
              <a:rPr lang="ru-RU" dirty="0"/>
              <a:t>Взаимодействие с другими приложениями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http://developer.android.com/intl/ru/training/basics/intents/index.html</a:t>
            </a:r>
            <a:endParaRPr lang="en-US" dirty="0"/>
          </a:p>
          <a:p>
            <a:r>
              <a:rPr lang="en-US" dirty="0"/>
              <a:t>URI</a:t>
            </a:r>
          </a:p>
          <a:p>
            <a:pPr lvl="1"/>
            <a:r>
              <a:rPr lang="en-US" dirty="0">
                <a:hlinkClick r:id="rId4"/>
              </a:rPr>
              <a:t>https://habrahabr.ru/post/232385/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ContentProvider</a:t>
            </a:r>
          </a:p>
          <a:p>
            <a:pPr lvl="1"/>
            <a:r>
              <a:rPr lang="en-US" dirty="0">
                <a:hlinkClick r:id="rId5"/>
              </a:rPr>
              <a:t>http://developer.android.com/intl/ru/guide/topics/providers/content-providers.html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08.04.2016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72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3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Сведения о презентации, авторе, условия использования и распространения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70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Курс: </a:t>
            </a:r>
            <a:r>
              <a:rPr lang="en-US" dirty="0"/>
              <a:t>Android Level 2</a:t>
            </a:r>
          </a:p>
          <a:p>
            <a:r>
              <a:rPr lang="ru-RU" dirty="0"/>
              <a:t>Презентация: </a:t>
            </a:r>
            <a:r>
              <a:rPr lang="en-US" dirty="0"/>
              <a:t>Android2.Lesson02</a:t>
            </a:r>
          </a:p>
          <a:p>
            <a:r>
              <a:rPr lang="ru-RU" dirty="0"/>
              <a:t>Версия: 3.0.1</a:t>
            </a:r>
          </a:p>
          <a:p>
            <a:r>
              <a:rPr lang="ru-RU" dirty="0"/>
              <a:t>Автор: Михаил Малахов (</a:t>
            </a:r>
            <a:r>
              <a:rPr lang="en-US" dirty="0"/>
              <a:t>Mikhail Malakhov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malakhv@live.ru</a:t>
            </a:r>
            <a:endParaRPr lang="ru-RU" dirty="0"/>
          </a:p>
          <a:p>
            <a:r>
              <a:rPr lang="ru-RU" dirty="0"/>
              <a:t>Все замечания, пожелания и предложения просьба направлять по адресу: </a:t>
            </a:r>
            <a:r>
              <a:rPr lang="en-US" dirty="0">
                <a:hlinkClick r:id="rId3"/>
              </a:rPr>
              <a:t>my-courses@outlook.com</a:t>
            </a:r>
            <a:r>
              <a:rPr lang="en-US" dirty="0"/>
              <a:t> (</a:t>
            </a:r>
            <a:r>
              <a:rPr lang="ru-RU" dirty="0"/>
              <a:t>пожалуйста, указывайте в письме название курса, название презентации и версию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08.04.2016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865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исходные коды примеров приложений, а так же примеры кода, встречающиеся в презентации (</a:t>
            </a:r>
            <a:r>
              <a:rPr lang="en-US" dirty="0"/>
              <a:t>Java, XML, HTML, Gradle, C, C++</a:t>
            </a:r>
            <a:r>
              <a:rPr lang="ru-RU" dirty="0"/>
              <a:t>) распространяются по лицензии </a:t>
            </a:r>
            <a:r>
              <a:rPr lang="en-US" dirty="0"/>
              <a:t>Apache (Apache License). </a:t>
            </a:r>
            <a:r>
              <a:rPr lang="ru-RU" dirty="0"/>
              <a:t>Полный текст, и дополнительную информацию можно найти на сайте </a:t>
            </a:r>
            <a:r>
              <a:rPr lang="en-US" dirty="0">
                <a:hlinkClick r:id="rId2"/>
              </a:rPr>
              <a:t>http://www.apache.org/licenses/</a:t>
            </a:r>
            <a:r>
              <a:rPr lang="ru-RU" dirty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08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Copyright</a:t>
            </a:r>
            <a:r>
              <a:rPr lang="en-US" dirty="0"/>
              <a:t> (RU/EN)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Копирование и/или распространение документа или любой его части (включая сопроводительные материалы) без согласия автора запрещено</a:t>
            </a:r>
            <a:r>
              <a:rPr lang="en-US" sz="2400" dirty="0"/>
              <a:t>!</a:t>
            </a:r>
            <a:endParaRPr lang="ru-RU" sz="2400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Copying and/or distribution of this document or any part thereof (including supporting materials) without the consent of the author is prohibited!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/>
              <a:t>Copyright © Михаил Малахов</a:t>
            </a:r>
            <a:r>
              <a:rPr lang="en-US" sz="2400" dirty="0"/>
              <a:t> </a:t>
            </a:r>
            <a:r>
              <a:rPr lang="ru-RU" sz="2400" dirty="0"/>
              <a:t>2015  Все права защищены</a:t>
            </a:r>
            <a:endParaRPr lang="en-US" sz="2400" dirty="0"/>
          </a:p>
          <a:p>
            <a:pPr marL="0" indent="0" algn="ctr">
              <a:buNone/>
            </a:pPr>
            <a:r>
              <a:rPr lang="ru-RU" sz="2400" dirty="0"/>
              <a:t>Copyright © </a:t>
            </a:r>
            <a:r>
              <a:rPr lang="en-US" sz="2400" dirty="0"/>
              <a:t>Mikhail Malakhov </a:t>
            </a:r>
            <a:r>
              <a:rPr lang="ru-RU" sz="2400" dirty="0"/>
              <a:t>2015</a:t>
            </a:r>
            <a:r>
              <a:rPr lang="en-US" sz="2400" dirty="0"/>
              <a:t> All right reserved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0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Интент-фильтры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Общие сведение. Примеры использования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Android2.Lesson02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3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Интенты – механизм взаимодействия между частями одного приложения и/или между частями разных приложений в ОС </a:t>
            </a:r>
            <a:r>
              <a:rPr lang="en-US" dirty="0"/>
              <a:t>Android</a:t>
            </a:r>
          </a:p>
          <a:p>
            <a:r>
              <a:rPr lang="ru-RU" dirty="0"/>
              <a:t>Интенты позволяют отправлять и принимать данные от других приложений </a:t>
            </a:r>
            <a:r>
              <a:rPr lang="en-US" dirty="0"/>
              <a:t>(</a:t>
            </a:r>
            <a:r>
              <a:rPr lang="ru-RU" dirty="0"/>
              <a:t>компонентов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Интенты позволяют использовать части сторонних приложений для выполнения определенных действий</a:t>
            </a:r>
          </a:p>
          <a:p>
            <a:r>
              <a:rPr lang="ru-RU" dirty="0"/>
              <a:t>Интенты позволяют явно указывать компонент приложения, который необходимо запустить, или/или просто указать необходимое действие, без указания конкретного компонента (неявный вызов)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объекты </a:t>
            </a:r>
            <a:r>
              <a:rPr lang="en-US" dirty="0"/>
              <a:t>Intent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143001"/>
            <a:ext cx="8640000" cy="1356360"/>
          </a:xfrm>
        </p:spPr>
        <p:txBody>
          <a:bodyPr/>
          <a:lstStyle/>
          <a:p>
            <a:r>
              <a:rPr lang="ru-RU" dirty="0"/>
              <a:t>Обычно используются внутри приложения и определяют точное имя класса компонента с которым предполагается взаимодействие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63" y="3087961"/>
            <a:ext cx="6282673" cy="9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объекты </a:t>
            </a:r>
            <a:r>
              <a:rPr lang="en-US" dirty="0"/>
              <a:t>Intent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143001"/>
            <a:ext cx="8640000" cy="2079170"/>
          </a:xfrm>
        </p:spPr>
        <p:txBody>
          <a:bodyPr/>
          <a:lstStyle/>
          <a:p>
            <a:r>
              <a:rPr lang="ru-RU" dirty="0"/>
              <a:t>Обычно используются, когда необходимо взаимодействие с компонентом другого приложения, (при этом отсутствуют какие-либо данные о вызываемом компоненте) и для выполнения стандартных действий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62" y="3495802"/>
            <a:ext cx="5353673" cy="12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1312817"/>
          </a:xfrm>
        </p:spPr>
        <p:txBody>
          <a:bodyPr/>
          <a:lstStyle/>
          <a:p>
            <a:r>
              <a:rPr lang="ru-RU" dirty="0"/>
              <a:t>Очень часто возникает необходимость «поделиться» данными с другим приложением. Обычно для этого используют неявный объект </a:t>
            </a:r>
            <a:r>
              <a:rPr lang="en-US" dirty="0"/>
              <a:t>Intent </a:t>
            </a:r>
            <a:r>
              <a:rPr lang="ru-RU" dirty="0"/>
              <a:t>с действием </a:t>
            </a:r>
            <a:r>
              <a:rPr lang="en-US" dirty="0"/>
              <a:t>SEND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60" y="2699931"/>
            <a:ext cx="5217479" cy="25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Интент-фильтры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действий (actions), которые говорят ОС Android о возможностях приложения (с точки зрения взаимодействия с другими приложениями и системой)</a:t>
            </a:r>
          </a:p>
          <a:p>
            <a:r>
              <a:rPr lang="ru-RU" dirty="0"/>
              <a:t>Для каждого компонента приложения может быть объявлен свой набор действий (интент-фильтр), который может включать как стандартные системные действия, так и определенные разработчиком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58131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1456</Words>
  <Application>Microsoft Office PowerPoint</Application>
  <PresentationFormat>Экран (4:3)</PresentationFormat>
  <Paragraphs>293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Android</vt:lpstr>
      <vt:lpstr>Android2.Lesson02</vt:lpstr>
      <vt:lpstr>Домашнее задание</vt:lpstr>
      <vt:lpstr>Структура урока</vt:lpstr>
      <vt:lpstr>Интент-фильтры</vt:lpstr>
      <vt:lpstr>Интенты</vt:lpstr>
      <vt:lpstr>Явные объекты Intent</vt:lpstr>
      <vt:lpstr>Неявные объекты Intent</vt:lpstr>
      <vt:lpstr>Отправка данных</vt:lpstr>
      <vt:lpstr>Интент-фильтры</vt:lpstr>
      <vt:lpstr>Добавление фильтра Intent</vt:lpstr>
      <vt:lpstr>Intent Actions</vt:lpstr>
      <vt:lpstr>Пример приложения</vt:lpstr>
      <vt:lpstr>Вопросы по теме</vt:lpstr>
      <vt:lpstr>Контент-провайдеры</vt:lpstr>
      <vt:lpstr>Контент-провайдер</vt:lpstr>
      <vt:lpstr>Контент-провайдер</vt:lpstr>
      <vt:lpstr>Контент-провайдер</vt:lpstr>
      <vt:lpstr>Контент-провайдер</vt:lpstr>
      <vt:lpstr>Стандартные контент-провайдеры</vt:lpstr>
      <vt:lpstr>Пример приложения</vt:lpstr>
      <vt:lpstr>Реализация контент-провайдера</vt:lpstr>
      <vt:lpstr>Источник данных</vt:lpstr>
      <vt:lpstr>БД отдела кадров</vt:lpstr>
      <vt:lpstr>Класс DBEmplProvider.java</vt:lpstr>
      <vt:lpstr>CONTENT_URI</vt:lpstr>
      <vt:lpstr>UriMatcher</vt:lpstr>
      <vt:lpstr>DBEmplProvider</vt:lpstr>
      <vt:lpstr>Вопросы по теме</vt:lpstr>
      <vt:lpstr>Домашнее задание</vt:lpstr>
      <vt:lpstr>Приложение 1</vt:lpstr>
      <vt:lpstr>Вопросы для самоконтроля</vt:lpstr>
      <vt:lpstr>Приложение 2</vt:lpstr>
      <vt:lpstr>Дополнительные материалы</vt:lpstr>
      <vt:lpstr>Приложение 3</vt:lpstr>
      <vt:lpstr>About</vt:lpstr>
      <vt:lpstr>Source code</vt:lpstr>
      <vt:lpstr>Copyright (RU/EN)</vt:lpstr>
    </vt:vector>
  </TitlesOfParts>
  <Company>xDevStudio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Lessons</dc:title>
  <dc:creator>Михаил Малахов</dc:creator>
  <cp:keywords>Android</cp:keywords>
  <cp:lastModifiedBy>Михаил Малахов</cp:lastModifiedBy>
  <cp:revision>232</cp:revision>
  <dcterms:created xsi:type="dcterms:W3CDTF">2014-08-01T09:44:16Z</dcterms:created>
  <dcterms:modified xsi:type="dcterms:W3CDTF">2016-04-08T21:52:53Z</dcterms:modified>
</cp:coreProperties>
</file>