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83" r:id="rId7"/>
    <p:sldId id="284" r:id="rId8"/>
    <p:sldId id="285" r:id="rId9"/>
    <p:sldId id="286" r:id="rId10"/>
    <p:sldId id="290" r:id="rId11"/>
    <p:sldId id="262" r:id="rId12"/>
    <p:sldId id="263" r:id="rId13"/>
    <p:sldId id="287" r:id="rId14"/>
    <p:sldId id="288" r:id="rId15"/>
    <p:sldId id="291" r:id="rId16"/>
    <p:sldId id="266" r:id="rId17"/>
    <p:sldId id="292" r:id="rId18"/>
    <p:sldId id="293" r:id="rId19"/>
    <p:sldId id="294" r:id="rId20"/>
    <p:sldId id="295" r:id="rId21"/>
    <p:sldId id="296" r:id="rId22"/>
    <p:sldId id="299" r:id="rId23"/>
    <p:sldId id="300" r:id="rId24"/>
    <p:sldId id="302" r:id="rId25"/>
    <p:sldId id="301" r:id="rId26"/>
    <p:sldId id="304" r:id="rId27"/>
    <p:sldId id="303" r:id="rId28"/>
    <p:sldId id="298" r:id="rId29"/>
    <p:sldId id="306" r:id="rId30"/>
    <p:sldId id="267" r:id="rId31"/>
    <p:sldId id="269" r:id="rId32"/>
    <p:sldId id="270" r:id="rId33"/>
    <p:sldId id="271" r:id="rId34"/>
    <p:sldId id="272" r:id="rId35"/>
    <p:sldId id="289" r:id="rId36"/>
    <p:sldId id="305" r:id="rId37"/>
    <p:sldId id="277" r:id="rId38"/>
    <p:sldId id="278" r:id="rId39"/>
    <p:sldId id="279" r:id="rId40"/>
    <p:sldId id="280" r:id="rId41"/>
    <p:sldId id="281" r:id="rId42"/>
    <p:sldId id="282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25617D06-1FCB-4377-ACD7-263D3AA6F63A}">
          <p14:sldIdLst>
            <p14:sldId id="256"/>
            <p14:sldId id="257"/>
            <p14:sldId id="258"/>
          </p14:sldIdLst>
        </p14:section>
        <p14:section name="Местоположение" id="{2C51079B-0253-449B-894D-53EA05FAA0E0}">
          <p14:sldIdLst>
            <p14:sldId id="259"/>
            <p14:sldId id="260"/>
            <p14:sldId id="283"/>
            <p14:sldId id="284"/>
            <p14:sldId id="285"/>
            <p14:sldId id="286"/>
            <p14:sldId id="290"/>
            <p14:sldId id="262"/>
          </p14:sldIdLst>
        </p14:section>
        <p14:section name="GoogleMaps" id="{B8DE419E-6A1C-49F8-BDBC-BF4DD3FD50EA}">
          <p14:sldIdLst>
            <p14:sldId id="263"/>
            <p14:sldId id="287"/>
            <p14:sldId id="288"/>
            <p14:sldId id="291"/>
            <p14:sldId id="266"/>
          </p14:sldIdLst>
        </p14:section>
        <p14:section name="Maps" id="{21299DA7-4112-4C71-AAD8-8A08F754F954}">
          <p14:sldIdLst>
            <p14:sldId id="292"/>
            <p14:sldId id="293"/>
            <p14:sldId id="294"/>
            <p14:sldId id="295"/>
            <p14:sldId id="296"/>
            <p14:sldId id="299"/>
          </p14:sldIdLst>
        </p14:section>
        <p14:section name="Местоположение" id="{FF6F3A2E-C7B7-45F6-8875-47389D1A48E7}">
          <p14:sldIdLst>
            <p14:sldId id="300"/>
            <p14:sldId id="302"/>
            <p14:sldId id="301"/>
            <p14:sldId id="304"/>
            <p14:sldId id="303"/>
            <p14:sldId id="298"/>
            <p14:sldId id="306"/>
          </p14:sldIdLst>
        </p14:section>
        <p14:section name="Домашнее задание" id="{6F6B91D1-EC08-480A-992D-2E5D0FDC24DA}">
          <p14:sldIdLst>
            <p14:sldId id="267"/>
          </p14:sldIdLst>
        </p14:section>
        <p14:section name="Приложение 1" id="{7BD49CFB-32C7-4BF6-9547-BE3B2A2A67A8}">
          <p14:sldIdLst>
            <p14:sldId id="269"/>
            <p14:sldId id="270"/>
          </p14:sldIdLst>
        </p14:section>
        <p14:section name="Приложение 2" id="{AD1C251C-0A02-497F-A402-87F7936D8532}">
          <p14:sldIdLst>
            <p14:sldId id="271"/>
            <p14:sldId id="272"/>
            <p14:sldId id="289"/>
            <p14:sldId id="305"/>
          </p14:sldIdLst>
        </p14:section>
        <p14:section name="Приложение 3" id="{DA3156F7-B4CD-4041-BCB6-3C8213DAD18C}">
          <p14:sldIdLst>
            <p14:sldId id="277"/>
            <p14:sldId id="278"/>
          </p14:sldIdLst>
        </p14:section>
        <p14:section name="Приложение 4" id="{95C392F6-245A-43CF-B3F2-B8AA71C08C51}">
          <p14:sldIdLst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42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B280-22D4-47FD-B7EA-95868DBE0109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B1485-BEC5-4F5C-9381-124CDF717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127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5CF9A-8A24-4120-B841-451CA76793A0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8A194-F91C-41D8-AB8B-E5BA33F82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31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A194-F91C-41D8-AB8B-E5BA33F826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1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A194-F91C-41D8-AB8B-E5BA33F826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09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A194-F91C-41D8-AB8B-E5BA33F826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03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8A194-F91C-41D8-AB8B-E5BA33F8266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99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98133"/>
            <a:ext cx="7772400" cy="1511830"/>
          </a:xfrm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Android[L].Lesson[NN]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Урок </a:t>
            </a:r>
            <a:r>
              <a:rPr lang="en-US" dirty="0"/>
              <a:t>[NN]. </a:t>
            </a:r>
            <a:r>
              <a:rPr lang="ru-RU" dirty="0"/>
              <a:t>Тема урока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513417" cy="365125"/>
          </a:xfrm>
        </p:spPr>
        <p:txBody>
          <a:bodyPr/>
          <a:lstStyle/>
          <a:p>
            <a:fld id="{1F9F6767-6F2E-4D65-9A98-32FF61195315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2067" y="6356351"/>
            <a:ext cx="4775199" cy="365125"/>
          </a:xfrm>
        </p:spPr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7266" y="6356351"/>
            <a:ext cx="1598083" cy="365125"/>
          </a:xfrm>
        </p:spPr>
        <p:txBody>
          <a:bodyPr/>
          <a:lstStyle/>
          <a:p>
            <a:fld id="{E2C71F6F-038E-4BC6-AC95-FEABA491284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-9719"/>
            <a:ext cx="9144000" cy="4571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178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246587"/>
            <a:ext cx="8640000" cy="720000"/>
          </a:xfrm>
          <a:noFill/>
        </p:spPr>
        <p:txBody>
          <a:bodyPr/>
          <a:lstStyle>
            <a:lvl1pPr>
              <a:defRPr baseline="0"/>
            </a:lvl1pPr>
          </a:lstStyle>
          <a:p>
            <a:r>
              <a:rPr lang="ru-RU" dirty="0"/>
              <a:t>Заголовок слайда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00" y="1143000"/>
            <a:ext cx="8640000" cy="50339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00" y="6356351"/>
            <a:ext cx="1255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067" y="6356351"/>
            <a:ext cx="6256865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932" y="6356351"/>
            <a:ext cx="1128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51997" y="1043629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1998" y="6256211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21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246587"/>
            <a:ext cx="8640000" cy="720000"/>
          </a:xfrm>
          <a:noFill/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00" y="6356351"/>
            <a:ext cx="1255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067" y="6356351"/>
            <a:ext cx="6256865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932" y="6356351"/>
            <a:ext cx="1128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51997" y="1043629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1998" y="6256211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251997" y="1156671"/>
            <a:ext cx="4140000" cy="50354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11" name="Объект 7"/>
          <p:cNvSpPr>
            <a:spLocks noGrp="1"/>
          </p:cNvSpPr>
          <p:nvPr>
            <p:ph sz="quarter" idx="14"/>
          </p:nvPr>
        </p:nvSpPr>
        <p:spPr>
          <a:xfrm>
            <a:off x="4751996" y="1156671"/>
            <a:ext cx="4140000" cy="50354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35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246587"/>
            <a:ext cx="8640000" cy="720000"/>
          </a:xfrm>
          <a:noFill/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00" y="6356351"/>
            <a:ext cx="1255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067" y="6356351"/>
            <a:ext cx="6256865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932" y="6356351"/>
            <a:ext cx="1128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51997" y="1043629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1998" y="6256211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251997" y="1953711"/>
            <a:ext cx="4140000" cy="423836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11" name="Объект 7"/>
          <p:cNvSpPr>
            <a:spLocks noGrp="1"/>
          </p:cNvSpPr>
          <p:nvPr>
            <p:ph sz="quarter" idx="14"/>
          </p:nvPr>
        </p:nvSpPr>
        <p:spPr>
          <a:xfrm>
            <a:off x="4751996" y="1953711"/>
            <a:ext cx="4140000" cy="423836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251997" y="1156670"/>
            <a:ext cx="4140000" cy="720000"/>
          </a:xfrm>
        </p:spPr>
        <p:txBody>
          <a:bodyPr anchor="ctr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ru-RU" dirty="0"/>
              <a:t>Объект 1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4751996" y="1156670"/>
            <a:ext cx="4140000" cy="720000"/>
          </a:xfrm>
        </p:spPr>
        <p:txBody>
          <a:bodyPr anchor="ctr"/>
          <a:lstStyle>
            <a:lvl1pPr marL="0" indent="0">
              <a:buNone/>
              <a:defRPr>
                <a:latin typeface="+mj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ru-RU" dirty="0"/>
              <a:t>Объект 2</a:t>
            </a:r>
          </a:p>
        </p:txBody>
      </p:sp>
    </p:spTree>
    <p:extLst>
      <p:ext uri="{BB962C8B-B14F-4D97-AF65-F5344CB8AC3E}">
        <p14:creationId xmlns:p14="http://schemas.microsoft.com/office/powerpoint/2010/main" val="245455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246587"/>
            <a:ext cx="8640000" cy="720000"/>
          </a:xfrm>
          <a:noFill/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00" y="6356351"/>
            <a:ext cx="1255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067" y="6356351"/>
            <a:ext cx="6256865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932" y="6356351"/>
            <a:ext cx="1128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51997" y="1043629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1998" y="6256211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251997" y="1156671"/>
            <a:ext cx="2880000" cy="50354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11" name="Объект 7"/>
          <p:cNvSpPr>
            <a:spLocks noGrp="1"/>
          </p:cNvSpPr>
          <p:nvPr>
            <p:ph sz="quarter" idx="14"/>
          </p:nvPr>
        </p:nvSpPr>
        <p:spPr>
          <a:xfrm>
            <a:off x="3131997" y="1150220"/>
            <a:ext cx="2880000" cy="50354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6011997" y="1143769"/>
            <a:ext cx="2880000" cy="50354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04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246587"/>
            <a:ext cx="8640000" cy="720000"/>
          </a:xfrm>
          <a:noFill/>
        </p:spPr>
        <p:txBody>
          <a:bodyPr/>
          <a:lstStyle>
            <a:lvl1pPr>
              <a:defRPr baseline="0"/>
            </a:lvl1pPr>
          </a:lstStyle>
          <a:p>
            <a:r>
              <a:rPr lang="ru-RU" dirty="0"/>
              <a:t>Заголовок слайда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00" y="1143000"/>
            <a:ext cx="8640000" cy="5033963"/>
          </a:xfrm>
        </p:spPr>
        <p:txBody>
          <a:bodyPr anchor="ctr"/>
          <a:lstStyle>
            <a:lvl1pPr marL="0" indent="0" algn="ctr">
              <a:buNone/>
              <a:defRPr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2000" y="6356351"/>
            <a:ext cx="1255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067" y="6356351"/>
            <a:ext cx="6256865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932" y="6356351"/>
            <a:ext cx="1128067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51997" y="1043629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51998" y="6256211"/>
            <a:ext cx="8639999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63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930400"/>
            <a:ext cx="7920000" cy="1498600"/>
          </a:xfrm>
        </p:spPr>
        <p:txBody>
          <a:bodyPr anchor="b"/>
          <a:lstStyle>
            <a:lvl1pPr algn="l">
              <a:defRPr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695700"/>
            <a:ext cx="7920000" cy="2393951"/>
          </a:xfr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Краткое описание раздела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174750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3D7CCF27-747D-47C1-9257-537BA7B7B7D9}" type="datetime1">
              <a:rPr lang="ru-RU" smtClean="0"/>
              <a:pPr/>
              <a:t>21.04.2016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3400" y="6356351"/>
            <a:ext cx="5427132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0532" y="6356351"/>
            <a:ext cx="1313356" cy="365125"/>
          </a:xfrm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E2C71F6F-038E-4BC6-AC95-FEABA49128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23888" y="3544350"/>
            <a:ext cx="7920000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623888" y="6205001"/>
            <a:ext cx="7920000" cy="36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0" cap="none" spc="0">
              <a:ln w="0">
                <a:solidFill>
                  <a:srgbClr val="99CC00"/>
                </a:solidFill>
              </a:ln>
              <a:solidFill>
                <a:srgbClr val="99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10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98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23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70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D5C8-54F9-49C1-B5D1-EFA8A26DA320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71F6F-038E-4BC6-AC95-FEABA4912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86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5" r:id="rId5"/>
    <p:sldLayoutId id="2147483668" r:id="rId6"/>
    <p:sldLayoutId id="2147483663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android-api/start#4_google_maps_a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android-api/intents#_1" TargetMode="External"/><Relationship Id="rId2" Type="http://schemas.openxmlformats.org/officeDocument/2006/relationships/hyperlink" Target="https://habrahabr.ru/company/promwad/blog/22363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intl/ru/training/location/index.html" TargetMode="External"/><Relationship Id="rId4" Type="http://schemas.openxmlformats.org/officeDocument/2006/relationships/hyperlink" Target="https://developers.google.com/maps/documentation/android-api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my-courses@outlook.com" TargetMode="External"/><Relationship Id="rId2" Type="http://schemas.openxmlformats.org/officeDocument/2006/relationships/hyperlink" Target="mailto:malakhv@live.ru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licenses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Android2.Lesson03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03</a:t>
            </a:r>
            <a:r>
              <a:rPr lang="ru-RU" dirty="0"/>
              <a:t>. Позиционирование и карты</a:t>
            </a:r>
          </a:p>
        </p:txBody>
      </p:sp>
    </p:spTree>
    <p:extLst>
      <p:ext uri="{BB962C8B-B14F-4D97-AF65-F5344CB8AC3E}">
        <p14:creationId xmlns:p14="http://schemas.microsoft.com/office/powerpoint/2010/main" val="157882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большого количества точек </a:t>
            </a:r>
            <a:r>
              <a:rPr lang="en-US" dirty="0"/>
              <a:t>Wi-Fi (</a:t>
            </a:r>
            <a:r>
              <a:rPr lang="ru-RU" dirty="0"/>
              <a:t>особенно общедоступных</a:t>
            </a:r>
            <a:r>
              <a:rPr lang="en-US" dirty="0"/>
              <a:t>)</a:t>
            </a:r>
            <a:r>
              <a:rPr lang="ru-RU" dirty="0"/>
              <a:t> известно их достаточно точное местоположение</a:t>
            </a:r>
          </a:p>
          <a:p>
            <a:r>
              <a:rPr lang="ru-RU" dirty="0"/>
              <a:t>Некоторые сервисы (и приложения) позволяют получить информацию о местоположении точек </a:t>
            </a:r>
            <a:r>
              <a:rPr lang="en-US" dirty="0"/>
              <a:t>WI-FI</a:t>
            </a:r>
            <a:r>
              <a:rPr lang="ru-RU" dirty="0"/>
              <a:t> находящихся в области видимости мобильного устройства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00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 теме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65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 err="1"/>
              <a:t>GoogleMaps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сведения. Примеры использования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86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 err="1"/>
              <a:t>GoogleMaps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GoogleMaps – встроенное в телефон приложение, которое обеспечивает доступ к картографическому сервису компании Google</a:t>
            </a:r>
          </a:p>
          <a:p>
            <a:r>
              <a:rPr lang="ru-RU" dirty="0"/>
              <a:t>GoogleMaps доступно как обычное Android приложение</a:t>
            </a:r>
          </a:p>
          <a:p>
            <a:r>
              <a:rPr lang="ru-RU" dirty="0"/>
              <a:t>Приложение </a:t>
            </a:r>
            <a:r>
              <a:rPr lang="en-US" dirty="0" err="1"/>
              <a:t>GoogleMaps</a:t>
            </a:r>
            <a:r>
              <a:rPr lang="ru-RU" dirty="0"/>
              <a:t> доступно не во всех регионах (и устройствах)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27-747D-47C1-9257-537BA7B7B7D9}" type="datetime1">
              <a:rPr lang="ru-RU" smtClean="0"/>
              <a:pPr/>
              <a:t>21.04.2016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30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</a:t>
            </a:r>
            <a:r>
              <a:rPr lang="en-US" dirty="0" err="1"/>
              <a:t>GoogleMaps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00" y="1143000"/>
            <a:ext cx="8640000" cy="2619103"/>
          </a:xfrm>
        </p:spPr>
        <p:txBody>
          <a:bodyPr/>
          <a:lstStyle/>
          <a:p>
            <a:r>
              <a:rPr lang="en-US" dirty="0"/>
              <a:t>Intent Action - </a:t>
            </a:r>
            <a:r>
              <a:rPr lang="en-US" dirty="0" err="1"/>
              <a:t>Intent.ACTION_VIEW</a:t>
            </a:r>
            <a:endParaRPr lang="en-US" dirty="0"/>
          </a:p>
          <a:p>
            <a:r>
              <a:rPr lang="en-US" dirty="0"/>
              <a:t>URI</a:t>
            </a:r>
          </a:p>
          <a:p>
            <a:pPr lvl="1"/>
            <a:r>
              <a:rPr lang="en-US" dirty="0" err="1"/>
              <a:t>geo:latitude,longitude</a:t>
            </a:r>
            <a:r>
              <a:rPr lang="en-US" dirty="0"/>
              <a:t> – </a:t>
            </a:r>
            <a:r>
              <a:rPr lang="ru-RU" dirty="0"/>
              <a:t>широта и долгота</a:t>
            </a:r>
            <a:endParaRPr lang="en-US" dirty="0"/>
          </a:p>
          <a:p>
            <a:pPr lvl="1"/>
            <a:r>
              <a:rPr lang="en-US" dirty="0" err="1"/>
              <a:t>geo:latitude,longitude?z</a:t>
            </a:r>
            <a:r>
              <a:rPr lang="en-US" dirty="0"/>
              <a:t>=zoom</a:t>
            </a:r>
            <a:r>
              <a:rPr lang="ru-RU" dirty="0"/>
              <a:t> – широта и долгота, масштаб</a:t>
            </a:r>
            <a:endParaRPr lang="en-US" dirty="0"/>
          </a:p>
          <a:p>
            <a:pPr lvl="1"/>
            <a:r>
              <a:rPr lang="en-US" dirty="0"/>
              <a:t>geo:0,0?q=</a:t>
            </a:r>
            <a:r>
              <a:rPr lang="en-US" dirty="0" err="1"/>
              <a:t>my+street+address</a:t>
            </a:r>
            <a:r>
              <a:rPr lang="ru-RU" dirty="0"/>
              <a:t> – адрес </a:t>
            </a:r>
            <a:endParaRPr lang="en-US" dirty="0"/>
          </a:p>
          <a:p>
            <a:pPr lvl="1"/>
            <a:r>
              <a:rPr lang="en-US" dirty="0"/>
              <a:t>geo:0,0?q=</a:t>
            </a:r>
            <a:r>
              <a:rPr lang="en-US" dirty="0" err="1"/>
              <a:t>business+near+city</a:t>
            </a:r>
            <a:r>
              <a:rPr lang="ru-RU" dirty="0"/>
              <a:t> – поисковый запрос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65" y="4069150"/>
            <a:ext cx="5682467" cy="16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9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приложения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6" name="Объект 1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3" y="1275292"/>
            <a:ext cx="2879725" cy="4799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Объект 16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38" y="1268148"/>
            <a:ext cx="2879725" cy="4799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Объект 17"/>
          <p:cNvPicPr>
            <a:picLocks noGrp="1" noChangeAspect="1"/>
          </p:cNvPicPr>
          <p:nvPr>
            <p:ph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53" y="1261004"/>
            <a:ext cx="2879725" cy="4799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955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 теме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9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карт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Использование карт в своём приложении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28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Android API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Google </a:t>
            </a:r>
            <a:r>
              <a:rPr lang="ru-RU" dirty="0" err="1"/>
              <a:t>Maps</a:t>
            </a:r>
            <a:r>
              <a:rPr lang="ru-RU" dirty="0"/>
              <a:t> Android API можно добавлять в свое приложение карты на основе данных Google Карт</a:t>
            </a:r>
          </a:p>
          <a:p>
            <a:r>
              <a:rPr lang="ru-RU" dirty="0"/>
              <a:t>API-интерфейс автоматически управляет доступом к серверам Google Карт, загрузкой данных, отображением карт и реакцией на жесты, выполняемые на картах</a:t>
            </a:r>
          </a:p>
          <a:p>
            <a:r>
              <a:rPr lang="ru-RU" dirty="0"/>
              <a:t>API-интерфейс</a:t>
            </a:r>
            <a:r>
              <a:rPr lang="en-US" dirty="0"/>
              <a:t> </a:t>
            </a:r>
            <a:r>
              <a:rPr lang="ru-RU" dirty="0"/>
              <a:t>позволяет добавлять маркеры, многоугольники и наложения к основной карте, а также изменять способ отображения определенной области на карте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27-747D-47C1-9257-537BA7B7B7D9}" type="datetime1">
              <a:rPr lang="ru-RU" smtClean="0"/>
              <a:pPr/>
              <a:t>21.04.2016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59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Android 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Установка </a:t>
            </a:r>
            <a:r>
              <a:rPr lang="en-US" dirty="0"/>
              <a:t>Google Play Services SDK</a:t>
            </a:r>
            <a:r>
              <a:rPr lang="ru-RU" dirty="0"/>
              <a:t> (</a:t>
            </a:r>
            <a:r>
              <a:rPr lang="en-US" dirty="0"/>
              <a:t>SDK Manager</a:t>
            </a:r>
            <a:r>
              <a:rPr lang="ru-RU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нового проекта в </a:t>
            </a:r>
            <a:r>
              <a:rPr lang="en-US" dirty="0"/>
              <a:t>Android Studio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Установка зависимостей</a:t>
            </a:r>
          </a:p>
          <a:p>
            <a:pPr lvl="1"/>
            <a:r>
              <a:rPr lang="en-US" dirty="0"/>
              <a:t>compile 'com.google.android.gms:play-services:8.4.0‘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Получение ключа </a:t>
            </a:r>
            <a:r>
              <a:rPr lang="en-US" dirty="0"/>
              <a:t>Google Maps API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https://developers.google.com/maps/documentation/android-api/start#4_google_maps_api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ключа </a:t>
            </a:r>
            <a:r>
              <a:rPr lang="en-US" dirty="0"/>
              <a:t>Google Maps API</a:t>
            </a:r>
            <a:r>
              <a:rPr lang="ru-RU" dirty="0"/>
              <a:t> и необходимых разрешений в манифест приложения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Работа с картой из кода приложения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80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405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приложения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3" y="1275292"/>
            <a:ext cx="2879725" cy="4799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Объект 9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38" y="1268148"/>
            <a:ext cx="2879725" cy="4799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Объект 10"/>
          <p:cNvPicPr>
            <a:picLocks noGrp="1" noChangeAspect="1"/>
          </p:cNvPicPr>
          <p:nvPr>
            <p:ph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62" y="1261004"/>
            <a:ext cx="2879725" cy="4799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350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Подключение </a:t>
            </a:r>
            <a:r>
              <a:rPr lang="en-US" dirty="0"/>
              <a:t>GooglePlay Services (</a:t>
            </a:r>
            <a:r>
              <a:rPr lang="en-US" dirty="0" err="1"/>
              <a:t>build.gradle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ключа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Maps</a:t>
            </a:r>
            <a:r>
              <a:rPr lang="ru-RU" dirty="0"/>
              <a:t> API и необходимых разрешений в манифест приложения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</a:t>
            </a:r>
            <a:r>
              <a:rPr lang="en-US" dirty="0" err="1"/>
              <a:t>MapFragment</a:t>
            </a:r>
            <a:r>
              <a:rPr lang="en-US" dirty="0"/>
              <a:t> </a:t>
            </a:r>
            <a:r>
              <a:rPr lang="ru-RU" dirty="0"/>
              <a:t>в разметку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меню приложения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Получение и инициализация объекта карт в коде приложения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Изменение внешнего вида карт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Получение информации о местоположении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нового маркера на карту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76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 теме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064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Местоположение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Получение данных о местоположении без карт. Геокодирование. Отладка приложений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507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местоположения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определения местоположения в </a:t>
            </a:r>
            <a:r>
              <a:rPr lang="en-US" dirty="0"/>
              <a:t>Android </a:t>
            </a:r>
            <a:r>
              <a:rPr lang="ru-RU" dirty="0"/>
              <a:t>используется класс (сервис) </a:t>
            </a:r>
            <a:r>
              <a:rPr lang="en-US" dirty="0"/>
              <a:t>LocationManager</a:t>
            </a:r>
            <a:endParaRPr lang="ru-RU" dirty="0"/>
          </a:p>
          <a:p>
            <a:r>
              <a:rPr lang="en-US" dirty="0"/>
              <a:t>LocationManager</a:t>
            </a:r>
            <a:r>
              <a:rPr lang="ru-RU" dirty="0"/>
              <a:t> позволяет отслеживать изменение местоположения в реальном времени</a:t>
            </a:r>
          </a:p>
          <a:p>
            <a:r>
              <a:rPr lang="en-US" dirty="0"/>
              <a:t>LocationManager</a:t>
            </a:r>
            <a:r>
              <a:rPr lang="ru-RU" dirty="0"/>
              <a:t> позволяет использовать различные источники (провайдеры) для определения местоположения</a:t>
            </a:r>
          </a:p>
          <a:p>
            <a:pPr lvl="1"/>
            <a:r>
              <a:rPr lang="en-US" dirty="0"/>
              <a:t>GPS provider</a:t>
            </a:r>
          </a:p>
          <a:p>
            <a:pPr lvl="1"/>
            <a:r>
              <a:rPr lang="en-US" dirty="0"/>
              <a:t>Network provider</a:t>
            </a:r>
          </a:p>
          <a:p>
            <a:pPr lvl="1"/>
            <a:r>
              <a:rPr lang="en-US" dirty="0"/>
              <a:t>Passive provider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27-747D-47C1-9257-537BA7B7B7D9}" type="datetime1">
              <a:rPr lang="ru-RU" smtClean="0"/>
              <a:pPr/>
              <a:t>21.04.2016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1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приложения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27-747D-47C1-9257-537BA7B7B7D9}" type="datetime1">
              <a:rPr lang="ru-RU" smtClean="0"/>
              <a:pPr/>
              <a:t>21.04.2016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48" y="1157288"/>
            <a:ext cx="3021330" cy="503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Объект 1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23" y="1157288"/>
            <a:ext cx="3021330" cy="503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6600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Провайдеры местоположения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NETWORK_PROVIDER – определяет местоположение используя информацию БС и точек </a:t>
            </a:r>
            <a:r>
              <a:rPr lang="ru-RU" dirty="0" err="1"/>
              <a:t>Wi-Fi</a:t>
            </a:r>
            <a:endParaRPr lang="ru-RU" dirty="0"/>
          </a:p>
          <a:p>
            <a:r>
              <a:rPr lang="ru-RU" dirty="0"/>
              <a:t>GPS_PROVIDER – определяет местоположение с помощью системы GPS. Для получения координат требуется некоторое время</a:t>
            </a:r>
          </a:p>
          <a:p>
            <a:r>
              <a:rPr lang="ru-RU" dirty="0"/>
              <a:t>PASSIVE_PROVIDER – специальный провайдер. Не инициирует механизм получения информации о местоположении, а использует данные других провайдеров</a:t>
            </a:r>
          </a:p>
          <a:p>
            <a:r>
              <a:rPr lang="ru-RU" dirty="0"/>
              <a:t>Для получения информации о местоположении приложение должно иметь специальные разрешения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22.04.2016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015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Геокодирование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22.04.2016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251997" y="1156671"/>
            <a:ext cx="5399866" cy="5035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Геокодирование – преобразование значений широты и долготы в адрес и наоборот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en-US" dirty="0"/>
              <a:t>Android </a:t>
            </a:r>
            <a:r>
              <a:rPr lang="ru-RU" dirty="0"/>
              <a:t>для геокодирования используется класс </a:t>
            </a:r>
            <a:r>
              <a:rPr lang="en-US" dirty="0"/>
              <a:t>Geocoder.java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Для использования возможностей геокодирования приложение должно иметь специальные разрешения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49" y="1157288"/>
            <a:ext cx="3021330" cy="503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153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 местоположения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27-747D-47C1-9257-537BA7B7B7D9}" type="datetime1">
              <a:rPr lang="ru-RU" smtClean="0"/>
              <a:pPr/>
              <a:t>21.04.2016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58" y="1213939"/>
            <a:ext cx="6454684" cy="489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85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 теме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87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урока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определения местоположения</a:t>
            </a:r>
          </a:p>
          <a:p>
            <a:pPr lvl="1"/>
            <a:r>
              <a:rPr lang="ru-RU" dirty="0"/>
              <a:t>Идентификатор сотовой сети (соты)</a:t>
            </a:r>
          </a:p>
          <a:p>
            <a:pPr lvl="1"/>
            <a:r>
              <a:rPr lang="en-US" dirty="0"/>
              <a:t>GPS/</a:t>
            </a:r>
            <a:r>
              <a:rPr lang="ru-RU" dirty="0"/>
              <a:t>ГЛОНАСС</a:t>
            </a:r>
            <a:endParaRPr lang="en-US" dirty="0"/>
          </a:p>
          <a:p>
            <a:pPr lvl="1"/>
            <a:r>
              <a:rPr lang="en-US" dirty="0"/>
              <a:t>WI-FI</a:t>
            </a:r>
            <a:endParaRPr lang="ru-RU" dirty="0"/>
          </a:p>
          <a:p>
            <a:r>
              <a:rPr lang="ru-RU" dirty="0"/>
              <a:t>Работа с приложением </a:t>
            </a:r>
            <a:r>
              <a:rPr lang="en-US" dirty="0" err="1"/>
              <a:t>GoogleMaps</a:t>
            </a:r>
            <a:endParaRPr lang="ru-RU" dirty="0"/>
          </a:p>
          <a:p>
            <a:r>
              <a:rPr lang="ru-RU" dirty="0"/>
              <a:t>Использование карт в своём приложении</a:t>
            </a:r>
          </a:p>
          <a:p>
            <a:r>
              <a:rPr lang="ru-RU" dirty="0"/>
              <a:t>Определение местоположения без карт</a:t>
            </a:r>
          </a:p>
          <a:p>
            <a:r>
              <a:rPr lang="ru-RU" dirty="0"/>
              <a:t>Основные возможности геокодирования</a:t>
            </a:r>
          </a:p>
          <a:p>
            <a:r>
              <a:rPr lang="ru-RU" dirty="0"/>
              <a:t>Отладка местоположения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534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все примеры из урока</a:t>
            </a:r>
          </a:p>
          <a:p>
            <a:r>
              <a:rPr lang="ru-RU" dirty="0"/>
              <a:t>В примере </a:t>
            </a:r>
            <a:r>
              <a:rPr lang="en-US" dirty="0"/>
              <a:t>App02</a:t>
            </a:r>
            <a:r>
              <a:rPr lang="ru-RU" dirty="0"/>
              <a:t> реализовать возможность добавления произвольных точек на карту (с описанием и сохранением их между запусками приложения)</a:t>
            </a:r>
          </a:p>
          <a:p>
            <a:r>
              <a:rPr lang="ru-RU" dirty="0"/>
              <a:t>Приложение, которое отображает точки на карте по заданному поисковому запросу (возможности </a:t>
            </a:r>
            <a:r>
              <a:rPr lang="ru-RU" dirty="0" err="1"/>
              <a:t>геокодера</a:t>
            </a:r>
            <a:r>
              <a:rPr lang="ru-RU" dirty="0"/>
              <a:t>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90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1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Термины и определения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600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 и определения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Cell ID</a:t>
            </a:r>
            <a:r>
              <a:rPr lang="en-US" dirty="0"/>
              <a:t> – </a:t>
            </a:r>
            <a:r>
              <a:rPr lang="ru-RU" dirty="0"/>
              <a:t>уникальный идентификатор соты</a:t>
            </a:r>
            <a:r>
              <a:rPr lang="en-US" dirty="0"/>
              <a:t> (</a:t>
            </a:r>
            <a:r>
              <a:rPr lang="ru-RU" dirty="0"/>
              <a:t>вышки сотовой связи, базовой станции</a:t>
            </a:r>
            <a:r>
              <a:rPr lang="en-US" dirty="0"/>
              <a:t>)</a:t>
            </a:r>
            <a:endParaRPr lang="ru-RU" dirty="0"/>
          </a:p>
          <a:p>
            <a:r>
              <a:rPr lang="ru-RU" b="1" dirty="0"/>
              <a:t>GPS</a:t>
            </a:r>
            <a:r>
              <a:rPr lang="ru-RU" dirty="0"/>
              <a:t> (</a:t>
            </a:r>
            <a:r>
              <a:rPr lang="ru-RU" dirty="0" err="1"/>
              <a:t>Global</a:t>
            </a:r>
            <a:r>
              <a:rPr lang="ru-RU" dirty="0"/>
              <a:t> </a:t>
            </a:r>
            <a:r>
              <a:rPr lang="ru-RU" dirty="0" err="1"/>
              <a:t>Position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) – глобальная спутниковая система позиционирования</a:t>
            </a:r>
          </a:p>
          <a:p>
            <a:r>
              <a:rPr lang="ru-RU" b="1" dirty="0"/>
              <a:t>ГЛОНАСС</a:t>
            </a:r>
            <a:r>
              <a:rPr lang="ru-RU" dirty="0"/>
              <a:t> – Глобальная навигационная спутниковая система</a:t>
            </a:r>
          </a:p>
          <a:p>
            <a:r>
              <a:rPr lang="ru-RU" b="1" dirty="0"/>
              <a:t>Геокодирование</a:t>
            </a:r>
            <a:r>
              <a:rPr lang="ru-RU" dirty="0"/>
              <a:t> – преобразование значений широты и долготы в адрес и наоборот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27-747D-47C1-9257-537BA7B7B7D9}" type="datetime1">
              <a:rPr lang="ru-RU" smtClean="0"/>
              <a:pPr/>
              <a:t>22.04.2016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219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2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53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Назовите основные методы определения местоположения используемые в мобильных устройствах</a:t>
            </a:r>
          </a:p>
          <a:p>
            <a:r>
              <a:rPr lang="ru-RU" dirty="0"/>
              <a:t>Что такое </a:t>
            </a:r>
            <a:r>
              <a:rPr lang="en-US" dirty="0"/>
              <a:t>Cell ID?</a:t>
            </a:r>
          </a:p>
          <a:p>
            <a:r>
              <a:rPr lang="ru-RU" dirty="0"/>
              <a:t>Что такое </a:t>
            </a:r>
            <a:r>
              <a:rPr lang="en-US" dirty="0"/>
              <a:t>GPS?</a:t>
            </a:r>
          </a:p>
          <a:p>
            <a:r>
              <a:rPr lang="ru-RU" dirty="0"/>
              <a:t>Что такое ГЛОНАСС?</a:t>
            </a:r>
          </a:p>
          <a:p>
            <a:r>
              <a:rPr lang="ru-RU" dirty="0"/>
              <a:t>Назовите основные особенности (достоинства и недостатки) метода определения местоположения по средством идентификатора соты (с помощью сотовой сети)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27-747D-47C1-9257-537BA7B7B7D9}" type="datetime1">
              <a:rPr lang="ru-RU" smtClean="0"/>
              <a:pPr/>
              <a:t>21.04.2016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267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Назовите основные особенности (достоинства и недостатки) метода определения местоположения по средствам спутниковых систем навигации</a:t>
            </a:r>
          </a:p>
          <a:p>
            <a:r>
              <a:rPr lang="ru-RU" dirty="0"/>
              <a:t>Какие существуют способы для взаимодействия с приложением </a:t>
            </a:r>
            <a:r>
              <a:rPr lang="en-US" dirty="0" err="1"/>
              <a:t>GoogleMaps</a:t>
            </a:r>
            <a:r>
              <a:rPr lang="en-US" dirty="0"/>
              <a:t>?</a:t>
            </a:r>
          </a:p>
          <a:p>
            <a:r>
              <a:rPr lang="ru-RU" dirty="0"/>
              <a:t>Что нужно сделать, что бы использовать возможности </a:t>
            </a:r>
            <a:r>
              <a:rPr lang="en-US" dirty="0" err="1"/>
              <a:t>GoogleMaps</a:t>
            </a:r>
            <a:r>
              <a:rPr lang="en-US" dirty="0"/>
              <a:t> </a:t>
            </a:r>
            <a:r>
              <a:rPr lang="ru-RU" dirty="0"/>
              <a:t>в своём приложении?</a:t>
            </a:r>
          </a:p>
          <a:p>
            <a:r>
              <a:rPr lang="ru-RU" dirty="0"/>
              <a:t>Какими средствами в </a:t>
            </a:r>
            <a:r>
              <a:rPr lang="en-US" dirty="0"/>
              <a:t>Android </a:t>
            </a:r>
            <a:r>
              <a:rPr lang="ru-RU" dirty="0"/>
              <a:t>можно получить текущее местоположение?</a:t>
            </a:r>
          </a:p>
          <a:p>
            <a:r>
              <a:rPr lang="ru-RU" dirty="0"/>
              <a:t>Как в </a:t>
            </a:r>
            <a:r>
              <a:rPr lang="en-US" dirty="0"/>
              <a:t>Android </a:t>
            </a:r>
            <a:r>
              <a:rPr lang="ru-RU" dirty="0"/>
              <a:t>можно отследить изменение местоположения?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996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геокодирование</a:t>
            </a:r>
            <a:r>
              <a:rPr lang="ru-RU" dirty="0"/>
              <a:t>?</a:t>
            </a:r>
          </a:p>
          <a:p>
            <a:r>
              <a:rPr lang="ru-RU" dirty="0"/>
              <a:t>Какими средствами в </a:t>
            </a:r>
            <a:r>
              <a:rPr lang="en-US" dirty="0"/>
              <a:t>Android</a:t>
            </a:r>
            <a:r>
              <a:rPr lang="ru-RU" dirty="0"/>
              <a:t> можно преобразовать координаты в строку адреса, соответствующую этим координатам?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47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3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Краткое описание дополнительных материалов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75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материалы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 ID</a:t>
            </a:r>
          </a:p>
          <a:p>
            <a:pPr lvl="1"/>
            <a:r>
              <a:rPr lang="en-US" dirty="0">
                <a:hlinkClick r:id="rId2"/>
              </a:rPr>
              <a:t>https://habrahabr.ru/company/promwad/blog/223635/</a:t>
            </a:r>
            <a:r>
              <a:rPr lang="en-US" dirty="0"/>
              <a:t> </a:t>
            </a:r>
          </a:p>
          <a:p>
            <a:r>
              <a:rPr lang="ru-RU" dirty="0"/>
              <a:t>Объекты Intent для Google Карт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https://developers.google.com/maps/documentation/android-api/intents#_1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Google Maps Android API</a:t>
            </a:r>
            <a:endParaRPr lang="ru-RU" dirty="0"/>
          </a:p>
          <a:p>
            <a:pPr lvl="1"/>
            <a:r>
              <a:rPr lang="en-US" dirty="0">
                <a:hlinkClick r:id="rId4"/>
              </a:rPr>
              <a:t>https://developers.google.com/maps/documentation/android-api/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Making Your App Location-Aware</a:t>
            </a:r>
          </a:p>
          <a:p>
            <a:pPr lvl="1"/>
            <a:r>
              <a:rPr lang="en-US" dirty="0">
                <a:hlinkClick r:id="rId5"/>
              </a:rPr>
              <a:t>https://developer.android.com/intl/ru/training/location/index.html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27-747D-47C1-9257-537BA7B7B7D9}" type="datetime1">
              <a:rPr lang="ru-RU" smtClean="0"/>
              <a:pPr/>
              <a:t>21.04.2016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072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Сведения о презентации, авторе, условия использования и распространения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77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Местоположение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Методы определения местоположения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466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Курс: </a:t>
            </a:r>
            <a:r>
              <a:rPr lang="en-US" dirty="0"/>
              <a:t>Android Level </a:t>
            </a:r>
            <a:r>
              <a:rPr lang="ru-RU" dirty="0"/>
              <a:t>2</a:t>
            </a:r>
            <a:endParaRPr lang="en-US" dirty="0"/>
          </a:p>
          <a:p>
            <a:r>
              <a:rPr lang="ru-RU" dirty="0"/>
              <a:t>Презентация: </a:t>
            </a:r>
            <a:r>
              <a:rPr lang="en-US" dirty="0"/>
              <a:t>Android</a:t>
            </a:r>
            <a:r>
              <a:rPr lang="ru-RU" dirty="0"/>
              <a:t>2</a:t>
            </a:r>
            <a:r>
              <a:rPr lang="en-US" dirty="0"/>
              <a:t>.Lesson</a:t>
            </a:r>
            <a:r>
              <a:rPr lang="ru-RU" dirty="0"/>
              <a:t>03</a:t>
            </a:r>
            <a:endParaRPr lang="en-US" dirty="0"/>
          </a:p>
          <a:p>
            <a:r>
              <a:rPr lang="ru-RU" dirty="0"/>
              <a:t>Версия: 3.0.1</a:t>
            </a:r>
          </a:p>
          <a:p>
            <a:r>
              <a:rPr lang="ru-RU" dirty="0"/>
              <a:t>Автор: Михаил Малахов (</a:t>
            </a:r>
            <a:r>
              <a:rPr lang="en-US" dirty="0"/>
              <a:t>Mikhail Malakhov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malakhv@live.ru</a:t>
            </a:r>
            <a:endParaRPr lang="ru-RU" dirty="0"/>
          </a:p>
          <a:p>
            <a:r>
              <a:rPr lang="ru-RU" dirty="0"/>
              <a:t>Все замечания, пожелания и предложения просьба направлять по адресу: </a:t>
            </a:r>
            <a:r>
              <a:rPr lang="en-US" dirty="0">
                <a:hlinkClick r:id="rId3"/>
              </a:rPr>
              <a:t>my-courses@outlook.com</a:t>
            </a:r>
            <a:r>
              <a:rPr lang="en-US" dirty="0"/>
              <a:t> (</a:t>
            </a:r>
            <a:r>
              <a:rPr lang="ru-RU" dirty="0"/>
              <a:t>пожалуйста, указывайте в письме название курса, название презентации и версию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27-747D-47C1-9257-537BA7B7B7D9}" type="datetime1">
              <a:rPr lang="ru-RU" smtClean="0"/>
              <a:pPr/>
              <a:t>21.04.2016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865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исходные коды примеров приложений, а так же примеры кода, встречающиеся в презентации (</a:t>
            </a:r>
            <a:r>
              <a:rPr lang="en-US" dirty="0"/>
              <a:t>Java, XML, HTML, Gradle, C, C++</a:t>
            </a:r>
            <a:r>
              <a:rPr lang="ru-RU" dirty="0"/>
              <a:t>) распространяются по лицензии </a:t>
            </a:r>
            <a:r>
              <a:rPr lang="en-US" dirty="0"/>
              <a:t>Apache (Apache License). </a:t>
            </a:r>
            <a:r>
              <a:rPr lang="ru-RU" dirty="0"/>
              <a:t>Полный текст, и дополнительную информацию можно найти на сайте </a:t>
            </a:r>
            <a:r>
              <a:rPr lang="en-US" dirty="0">
                <a:hlinkClick r:id="rId2"/>
              </a:rPr>
              <a:t>http://www.apache.org/licenses/</a:t>
            </a:r>
            <a:r>
              <a:rPr lang="ru-RU" dirty="0"/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083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Copyright</a:t>
            </a:r>
            <a:r>
              <a:rPr lang="en-US" dirty="0"/>
              <a:t> (RU/EN)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Копирование и/или распространение документа или любой его части (включая сопроводительные материалы) без согласия автора запрещено</a:t>
            </a:r>
            <a:r>
              <a:rPr lang="en-US" sz="2400" dirty="0"/>
              <a:t>!</a:t>
            </a:r>
            <a:endParaRPr lang="ru-RU" sz="2400" dirty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/>
              <a:t>Copying and/or distribution of this document or any part thereof (including supporting materials) without the consent of the author </a:t>
            </a:r>
            <a:r>
              <a:rPr lang="en-US" sz="2400"/>
              <a:t>is prohibited!</a:t>
            </a: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ru-RU" sz="2400" dirty="0"/>
              <a:t>Copyright © Михаил Малахов</a:t>
            </a:r>
            <a:r>
              <a:rPr lang="en-US" sz="2400" dirty="0"/>
              <a:t> </a:t>
            </a:r>
            <a:r>
              <a:rPr lang="ru-RU" sz="2400" dirty="0"/>
              <a:t>2015  Все права защищены</a:t>
            </a:r>
            <a:endParaRPr lang="en-US" sz="2400" dirty="0"/>
          </a:p>
          <a:p>
            <a:pPr marL="0" indent="0" algn="ctr">
              <a:buNone/>
            </a:pPr>
            <a:r>
              <a:rPr lang="ru-RU" sz="2400" dirty="0"/>
              <a:t>Copyright © </a:t>
            </a:r>
            <a:r>
              <a:rPr lang="en-US" sz="2400" dirty="0"/>
              <a:t>Mikhail Malakhov </a:t>
            </a:r>
            <a:r>
              <a:rPr lang="ru-RU" sz="2400" dirty="0"/>
              <a:t>2015</a:t>
            </a:r>
            <a:r>
              <a:rPr lang="en-US" sz="2400" dirty="0"/>
              <a:t> All right reserved</a:t>
            </a: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80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 соты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Пока телефон включен (и сотовая сеть доступна), он постоянно обменивается сообщениями с ближайшими башнями (вышками) сотовой связи (базовыми станциями - БС)</a:t>
            </a:r>
          </a:p>
          <a:p>
            <a:r>
              <a:rPr lang="ru-RU" dirty="0"/>
              <a:t>Каждые несколько секунд телефон связывается с БС (с которой работал ранее), сообщает, что все еще находится в зоне её действия и фиксирует параметры сети (дата, время, уровень сигнала – </a:t>
            </a:r>
            <a:r>
              <a:rPr lang="ru-RU" dirty="0" err="1"/>
              <a:t>uplink</a:t>
            </a:r>
            <a:r>
              <a:rPr lang="ru-RU" dirty="0"/>
              <a:t> и </a:t>
            </a:r>
            <a:r>
              <a:rPr lang="ru-RU" dirty="0" err="1"/>
              <a:t>downlink</a:t>
            </a:r>
            <a:r>
              <a:rPr lang="ru-RU" dirty="0"/>
              <a:t>)</a:t>
            </a:r>
          </a:p>
          <a:p>
            <a:r>
              <a:rPr lang="ru-RU" dirty="0"/>
              <a:t>При перемещении, телефон может переключиться на другую БС (в зависимости от уровня, загруженности БС и других параметров). Переключение происходит автоматически, без участия пользователя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F27-747D-47C1-9257-537BA7B7B7D9}" type="datetime1">
              <a:rPr lang="ru-RU" smtClean="0"/>
              <a:pPr/>
              <a:t>21.04.2016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91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 соты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Каждая БС, где бы она на находилась, имеет уникальный идентификатор соты – </a:t>
            </a:r>
            <a:r>
              <a:rPr lang="ru-RU" dirty="0" err="1"/>
              <a:t>Cell</a:t>
            </a:r>
            <a:r>
              <a:rPr lang="ru-RU" dirty="0"/>
              <a:t> ID</a:t>
            </a:r>
          </a:p>
          <a:p>
            <a:r>
              <a:rPr lang="ru-RU" dirty="0"/>
              <a:t>Для каждой БС известны её широта и долгота (точные координаты)</a:t>
            </a:r>
          </a:p>
          <a:p>
            <a:r>
              <a:rPr lang="ru-RU" dirty="0"/>
              <a:t>Так как всегда известно, с какой БС телефон работает в настоящее время, существует возможность узнать «приблизительное» (размеры соты – область охвата БС – могут меняться) местоположение (по </a:t>
            </a:r>
            <a:r>
              <a:rPr lang="en-US" dirty="0"/>
              <a:t>Cell ID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73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 соты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Отсутствует необходимость наличия специальных, дополнительных аппаратных средств</a:t>
            </a:r>
          </a:p>
          <a:p>
            <a:r>
              <a:rPr lang="ru-RU" dirty="0"/>
              <a:t>Не оказывает дополнительного влияния на расход батареи</a:t>
            </a:r>
          </a:p>
          <a:p>
            <a:r>
              <a:rPr lang="ru-RU" dirty="0"/>
              <a:t>Работает в различных условиях (улица, помещение)</a:t>
            </a:r>
          </a:p>
          <a:p>
            <a:r>
              <a:rPr lang="ru-RU" dirty="0"/>
              <a:t>Необходимо наличие сотовой сети</a:t>
            </a:r>
          </a:p>
          <a:p>
            <a:r>
              <a:rPr lang="ru-RU" dirty="0"/>
              <a:t>Низкая точность определения местоположения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15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</a:t>
            </a:r>
            <a:r>
              <a:rPr lang="ru-RU" dirty="0"/>
              <a:t>/ГЛОНАСС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GPS (</a:t>
            </a:r>
            <a:r>
              <a:rPr lang="ru-RU" dirty="0" err="1"/>
              <a:t>Global</a:t>
            </a:r>
            <a:r>
              <a:rPr lang="ru-RU" dirty="0"/>
              <a:t> </a:t>
            </a:r>
            <a:r>
              <a:rPr lang="ru-RU" dirty="0" err="1"/>
              <a:t>Position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) – глобальная спутниковая система позиционирования</a:t>
            </a:r>
          </a:p>
          <a:p>
            <a:r>
              <a:rPr lang="ru-RU" dirty="0"/>
              <a:t>ГЛОНАСС – Глобальная навигационная спутниковая система</a:t>
            </a:r>
          </a:p>
          <a:p>
            <a:r>
              <a:rPr lang="ru-RU" dirty="0"/>
              <a:t>Спутниковые системы навигации позволяют очень точно определять местоположение (включая высоту над уровнем моря)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12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GPS/</a:t>
            </a:r>
            <a:r>
              <a:rPr lang="ru-RU" dirty="0"/>
              <a:t>ГЛОНАСС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наличия специальных аппаратных средств (GPS/ГЛОНАСС приёмник)</a:t>
            </a:r>
          </a:p>
          <a:p>
            <a:r>
              <a:rPr lang="ru-RU" dirty="0"/>
              <a:t>Повышенное энергопотребление</a:t>
            </a:r>
          </a:p>
          <a:p>
            <a:r>
              <a:rPr lang="ru-RU" dirty="0"/>
              <a:t>Ограниченная доступность (не всегда работает в помещении)</a:t>
            </a:r>
          </a:p>
          <a:p>
            <a:r>
              <a:rPr lang="ru-RU" dirty="0"/>
              <a:t>Очень высокая точность определения местоположения</a:t>
            </a:r>
          </a:p>
          <a:p>
            <a:r>
              <a:rPr lang="ru-RU" dirty="0"/>
              <a:t>Отсутствие зависимостей от БС и сигнала сотовой сети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D405-0778-4EB4-A0D1-E0CFF78E494F}" type="datetime1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Android2.Lesson03 – </a:t>
            </a:r>
            <a:r>
              <a:rPr lang="ru-RU" dirty="0"/>
              <a:t>Михаил Малахов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1F6F-038E-4BC6-AC95-FEABA491284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66465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1433</Words>
  <Application>Microsoft Office PowerPoint</Application>
  <PresentationFormat>Экран (4:3)</PresentationFormat>
  <Paragraphs>294</Paragraphs>
  <Slides>42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Android</vt:lpstr>
      <vt:lpstr>Android2.Lesson03</vt:lpstr>
      <vt:lpstr>Домашнее задание</vt:lpstr>
      <vt:lpstr>Структура урока</vt:lpstr>
      <vt:lpstr>Местоположение</vt:lpstr>
      <vt:lpstr>Идентификатор соты</vt:lpstr>
      <vt:lpstr>Идентификатор соты</vt:lpstr>
      <vt:lpstr>Идентификатор соты</vt:lpstr>
      <vt:lpstr>GPS/ГЛОНАСС</vt:lpstr>
      <vt:lpstr>GPS/ГЛОНАСС</vt:lpstr>
      <vt:lpstr>WI-FI</vt:lpstr>
      <vt:lpstr>Вопросы по теме</vt:lpstr>
      <vt:lpstr>Приложение GoogleMaps</vt:lpstr>
      <vt:lpstr>Приложение GoogleMaps</vt:lpstr>
      <vt:lpstr>Взаимодействие с GoogleMaps</vt:lpstr>
      <vt:lpstr>Пример приложения</vt:lpstr>
      <vt:lpstr>Вопросы по теме</vt:lpstr>
      <vt:lpstr>Использование карт</vt:lpstr>
      <vt:lpstr>Google Maps Android API</vt:lpstr>
      <vt:lpstr>Google Maps Android API</vt:lpstr>
      <vt:lpstr>Пример приложения</vt:lpstr>
      <vt:lpstr>Пример приложения</vt:lpstr>
      <vt:lpstr>Вопросы по теме</vt:lpstr>
      <vt:lpstr>Местоположение</vt:lpstr>
      <vt:lpstr>Определение местоположения</vt:lpstr>
      <vt:lpstr>Пример приложения</vt:lpstr>
      <vt:lpstr>Провайдеры местоположения</vt:lpstr>
      <vt:lpstr>Геокодирование</vt:lpstr>
      <vt:lpstr>Отладка местоположения</vt:lpstr>
      <vt:lpstr>Вопросы по теме</vt:lpstr>
      <vt:lpstr>Домашнее задание</vt:lpstr>
      <vt:lpstr>Приложение 1</vt:lpstr>
      <vt:lpstr>Термины и определения</vt:lpstr>
      <vt:lpstr>Приложение 2</vt:lpstr>
      <vt:lpstr>Вопросы для самоконтроля</vt:lpstr>
      <vt:lpstr>Вопросы для самоконтроля</vt:lpstr>
      <vt:lpstr>Вопросы для самоконтроля</vt:lpstr>
      <vt:lpstr>Приложение 3</vt:lpstr>
      <vt:lpstr>Дополнительные материалы</vt:lpstr>
      <vt:lpstr>Приложение 4</vt:lpstr>
      <vt:lpstr>About</vt:lpstr>
      <vt:lpstr>Source code</vt:lpstr>
      <vt:lpstr>Copyright (RU/EN)</vt:lpstr>
    </vt:vector>
  </TitlesOfParts>
  <Company>xDevStudio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Lessons</dc:title>
  <dc:creator>Михаил Малахов</dc:creator>
  <cp:keywords>Android</cp:keywords>
  <cp:lastModifiedBy>Михаил Малахов</cp:lastModifiedBy>
  <cp:revision>107</cp:revision>
  <dcterms:created xsi:type="dcterms:W3CDTF">2014-08-01T09:44:16Z</dcterms:created>
  <dcterms:modified xsi:type="dcterms:W3CDTF">2016-04-21T21:17:14Z</dcterms:modified>
</cp:coreProperties>
</file>