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306" r:id="rId5"/>
    <p:sldId id="307" r:id="rId6"/>
    <p:sldId id="308" r:id="rId7"/>
    <p:sldId id="310" r:id="rId8"/>
    <p:sldId id="309" r:id="rId9"/>
    <p:sldId id="311" r:id="rId10"/>
    <p:sldId id="312" r:id="rId11"/>
    <p:sldId id="259" r:id="rId12"/>
    <p:sldId id="268" r:id="rId13"/>
    <p:sldId id="269" r:id="rId14"/>
    <p:sldId id="271" r:id="rId15"/>
    <p:sldId id="270" r:id="rId16"/>
    <p:sldId id="272" r:id="rId17"/>
    <p:sldId id="296" r:id="rId18"/>
    <p:sldId id="274" r:id="rId19"/>
    <p:sldId id="273" r:id="rId20"/>
    <p:sldId id="275" r:id="rId21"/>
    <p:sldId id="298" r:id="rId22"/>
    <p:sldId id="276" r:id="rId23"/>
    <p:sldId id="277" r:id="rId24"/>
    <p:sldId id="278" r:id="rId25"/>
    <p:sldId id="279" r:id="rId26"/>
    <p:sldId id="280" r:id="rId27"/>
    <p:sldId id="295" r:id="rId28"/>
    <p:sldId id="282" r:id="rId29"/>
    <p:sldId id="281" r:id="rId30"/>
    <p:sldId id="283" r:id="rId31"/>
    <p:sldId id="300" r:id="rId32"/>
    <p:sldId id="299" r:id="rId33"/>
    <p:sldId id="284" r:id="rId34"/>
    <p:sldId id="285" r:id="rId35"/>
    <p:sldId id="288" r:id="rId36"/>
    <p:sldId id="289" r:id="rId37"/>
    <p:sldId id="290" r:id="rId38"/>
    <p:sldId id="301" r:id="rId39"/>
    <p:sldId id="286" r:id="rId40"/>
    <p:sldId id="291" r:id="rId41"/>
    <p:sldId id="303" r:id="rId42"/>
    <p:sldId id="304" r:id="rId43"/>
    <p:sldId id="262" r:id="rId44"/>
    <p:sldId id="302" r:id="rId45"/>
    <p:sldId id="313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25617D06-1FCB-4377-ACD7-263D3AA6F63A}">
          <p14:sldIdLst>
            <p14:sldId id="256"/>
            <p14:sldId id="257"/>
            <p14:sldId id="258"/>
          </p14:sldIdLst>
        </p14:section>
        <p14:section name="Broadcast Receivers" id="{95FACB2A-3D0B-40D5-8CAD-3664F332C896}">
          <p14:sldIdLst>
            <p14:sldId id="306"/>
            <p14:sldId id="307"/>
            <p14:sldId id="308"/>
            <p14:sldId id="310"/>
            <p14:sldId id="309"/>
            <p14:sldId id="311"/>
            <p14:sldId id="312"/>
          </p14:sldIdLst>
        </p14:section>
        <p14:section name="Общие сведения" id="{2C51079B-0253-449B-894D-53EA05FAA0E0}">
          <p14:sldIdLst>
            <p14:sldId id="259"/>
            <p14:sldId id="268"/>
            <p14:sldId id="269"/>
            <p14:sldId id="271"/>
            <p14:sldId id="270"/>
            <p14:sldId id="272"/>
            <p14:sldId id="296"/>
          </p14:sldIdLst>
        </p14:section>
        <p14:section name="Структура виджетов" id="{8ABB0463-075D-4217-ACAA-848A7ED8C278}">
          <p14:sldIdLst>
            <p14:sldId id="274"/>
            <p14:sldId id="273"/>
            <p14:sldId id="275"/>
            <p14:sldId id="298"/>
            <p14:sldId id="276"/>
            <p14:sldId id="277"/>
            <p14:sldId id="278"/>
            <p14:sldId id="279"/>
            <p14:sldId id="280"/>
            <p14:sldId id="295"/>
          </p14:sldIdLst>
        </p14:section>
        <p14:section name="Пример виджета" id="{127984AB-9D67-45CE-AD5D-8FDEB01EFF39}">
          <p14:sldIdLst>
            <p14:sldId id="282"/>
            <p14:sldId id="281"/>
            <p14:sldId id="283"/>
            <p14:sldId id="300"/>
            <p14:sldId id="299"/>
            <p14:sldId id="284"/>
            <p14:sldId id="285"/>
            <p14:sldId id="288"/>
            <p14:sldId id="289"/>
            <p14:sldId id="290"/>
            <p14:sldId id="301"/>
            <p14:sldId id="286"/>
            <p14:sldId id="291"/>
            <p14:sldId id="303"/>
            <p14:sldId id="304"/>
            <p14:sldId id="262"/>
          </p14:sldIdLst>
        </p14:section>
        <p14:section name="Домашнее задание" id="{6F6B91D1-EC08-480A-992D-2E5D0FDC24DA}">
          <p14:sldIdLst>
            <p14:sldId id="30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4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B280-22D4-47FD-B7EA-95868DBE0109}" type="datetimeFigureOut">
              <a:rPr lang="ru-RU" smtClean="0"/>
              <a:t>06.05.2016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B1485-BEC5-4F5C-9381-124CDF717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127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5CF9A-8A24-4120-B841-451CA76793A0}" type="datetimeFigureOut">
              <a:rPr lang="ru-RU" smtClean="0"/>
              <a:t>06.05.2016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8A194-F91C-41D8-AB8B-E5BA33F82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31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98133"/>
            <a:ext cx="7772400" cy="1511830"/>
          </a:xfrm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Android[L].Lesson[NN]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Урок </a:t>
            </a:r>
            <a:r>
              <a:rPr lang="en-US" dirty="0"/>
              <a:t>[NN]. </a:t>
            </a:r>
            <a:r>
              <a:rPr lang="ru-RU" dirty="0"/>
              <a:t>Тема урока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513417" cy="365125"/>
          </a:xfrm>
        </p:spPr>
        <p:txBody>
          <a:bodyPr/>
          <a:lstStyle/>
          <a:p>
            <a:fld id="{1F9F6767-6F2E-4D65-9A98-32FF61195315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067" y="6356351"/>
            <a:ext cx="4775199" cy="365125"/>
          </a:xfrm>
        </p:spPr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7266" y="6356351"/>
            <a:ext cx="1598083" cy="365125"/>
          </a:xfrm>
        </p:spPr>
        <p:txBody>
          <a:bodyPr/>
          <a:lstStyle/>
          <a:p>
            <a:fld id="{E2C71F6F-038E-4BC6-AC95-FEABA491284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-9719"/>
            <a:ext cx="9144000" cy="4571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178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ru-RU" dirty="0"/>
              <a:t>Заголовок слайда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" y="1143000"/>
            <a:ext cx="8640000" cy="50339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21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251997" y="1156671"/>
            <a:ext cx="414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1" name="Объект 7"/>
          <p:cNvSpPr>
            <a:spLocks noGrp="1"/>
          </p:cNvSpPr>
          <p:nvPr>
            <p:ph sz="quarter" idx="14"/>
          </p:nvPr>
        </p:nvSpPr>
        <p:spPr>
          <a:xfrm>
            <a:off x="4751996" y="1156671"/>
            <a:ext cx="414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35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251997" y="1953711"/>
            <a:ext cx="4140000" cy="423836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1" name="Объект 7"/>
          <p:cNvSpPr>
            <a:spLocks noGrp="1"/>
          </p:cNvSpPr>
          <p:nvPr>
            <p:ph sz="quarter" idx="14"/>
          </p:nvPr>
        </p:nvSpPr>
        <p:spPr>
          <a:xfrm>
            <a:off x="4751996" y="1953711"/>
            <a:ext cx="4140000" cy="423836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251997" y="1156670"/>
            <a:ext cx="4140000" cy="720000"/>
          </a:xfrm>
        </p:spPr>
        <p:txBody>
          <a:bodyPr anchor="ctr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ru-RU" dirty="0"/>
              <a:t>Объект 1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4751996" y="1156670"/>
            <a:ext cx="4140000" cy="720000"/>
          </a:xfrm>
        </p:spPr>
        <p:txBody>
          <a:bodyPr anchor="ctr"/>
          <a:lstStyle>
            <a:lvl1pPr marL="0" indent="0">
              <a:buNone/>
              <a:defRPr>
                <a:latin typeface="+mj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Объект 2</a:t>
            </a:r>
          </a:p>
        </p:txBody>
      </p:sp>
    </p:spTree>
    <p:extLst>
      <p:ext uri="{BB962C8B-B14F-4D97-AF65-F5344CB8AC3E}">
        <p14:creationId xmlns:p14="http://schemas.microsoft.com/office/powerpoint/2010/main" val="245455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251997" y="1156671"/>
            <a:ext cx="288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1" name="Объект 7"/>
          <p:cNvSpPr>
            <a:spLocks noGrp="1"/>
          </p:cNvSpPr>
          <p:nvPr>
            <p:ph sz="quarter" idx="14"/>
          </p:nvPr>
        </p:nvSpPr>
        <p:spPr>
          <a:xfrm>
            <a:off x="3131997" y="1150220"/>
            <a:ext cx="288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6011997" y="1143769"/>
            <a:ext cx="288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04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ru-RU" dirty="0"/>
              <a:t>Заголовок слайда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" y="1143000"/>
            <a:ext cx="8640000" cy="5033963"/>
          </a:xfrm>
        </p:spPr>
        <p:txBody>
          <a:bodyPr anchor="ctr"/>
          <a:lstStyle>
            <a:lvl1pPr marL="0" indent="0" algn="ctr">
              <a:buNone/>
              <a:defRPr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3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930400"/>
            <a:ext cx="7920000" cy="1498600"/>
          </a:xfrm>
        </p:spPr>
        <p:txBody>
          <a:bodyPr anchor="b"/>
          <a:lstStyle>
            <a:lvl1pPr algn="l">
              <a:defRPr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695700"/>
            <a:ext cx="7920000" cy="2393951"/>
          </a:xfr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Краткое описание раздела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174750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3D7CCF27-747D-47C1-9257-537BA7B7B7D9}" type="datetime1">
              <a:rPr lang="ru-RU" smtClean="0"/>
              <a:pPr/>
              <a:t>06.05.2016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3400" y="6356351"/>
            <a:ext cx="5427132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0532" y="6356351"/>
            <a:ext cx="1313356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23888" y="3544350"/>
            <a:ext cx="7920000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23888" y="6205001"/>
            <a:ext cx="7920000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10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98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3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70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D5C8-54F9-49C1-B5D1-EFA8A26DA320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Android1.Lesson01 – </a:t>
            </a:r>
            <a:r>
              <a:rPr lang="ru-RU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71F6F-038E-4BC6-AC95-FEABA4912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86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5" r:id="rId5"/>
    <p:sldLayoutId id="2147483668" r:id="rId6"/>
    <p:sldLayoutId id="2147483663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intl/ru/reference/android/content/BroadcastReceiv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Android2.Lesson05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05</a:t>
            </a:r>
            <a:r>
              <a:rPr lang="ru-RU" dirty="0"/>
              <a:t>. </a:t>
            </a:r>
            <a:r>
              <a:rPr lang="en-US" dirty="0"/>
              <a:t>Broadcast Receivers. </a:t>
            </a:r>
            <a:r>
              <a:rPr lang="ru-RU" dirty="0"/>
              <a:t>Виджеты начального экрана</a:t>
            </a:r>
          </a:p>
        </p:txBody>
      </p:sp>
    </p:spTree>
    <p:extLst>
      <p:ext uri="{BB962C8B-B14F-4D97-AF65-F5344CB8AC3E}">
        <p14:creationId xmlns:p14="http://schemas.microsoft.com/office/powerpoint/2010/main" val="157882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BroadcastReceiver</a:t>
            </a:r>
            <a:r>
              <a:rPr lang="ru-RU" dirty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8" y="1157288"/>
            <a:ext cx="3021330" cy="503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Объект 9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23" y="1157288"/>
            <a:ext cx="3021330" cy="503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7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виджет?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Виджеты начального экрана в </a:t>
            </a:r>
            <a:r>
              <a:rPr lang="en-US" dirty="0"/>
              <a:t>Android</a:t>
            </a:r>
            <a:r>
              <a:rPr lang="ru-RU" dirty="0"/>
              <a:t>, основные понятия и определения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46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виджет?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 – </a:t>
            </a:r>
            <a:r>
              <a:rPr lang="ru-RU" dirty="0"/>
              <a:t>это часть приложения, имеющая свой собственный интерфейс пользователя</a:t>
            </a:r>
            <a:r>
              <a:rPr lang="en-US" dirty="0"/>
              <a:t>, </a:t>
            </a:r>
            <a:r>
              <a:rPr lang="ru-RU" dirty="0"/>
              <a:t>функционал и</a:t>
            </a:r>
            <a:r>
              <a:rPr lang="en-US" dirty="0"/>
              <a:t> </a:t>
            </a:r>
            <a:r>
              <a:rPr lang="ru-RU" dirty="0"/>
              <a:t>жизненный цикл и предназначенная для встраивания в приложение начального экрана (</a:t>
            </a:r>
            <a:r>
              <a:rPr lang="en-US" dirty="0"/>
              <a:t>Home Screen</a:t>
            </a:r>
            <a:r>
              <a:rPr lang="ru-RU" dirty="0"/>
              <a:t>)</a:t>
            </a:r>
          </a:p>
          <a:p>
            <a:r>
              <a:rPr lang="ru-RU" dirty="0"/>
              <a:t>Виджеты можно перемещать в пределах начального экрана, а так же менять их размер</a:t>
            </a:r>
          </a:p>
          <a:p>
            <a:r>
              <a:rPr lang="ru-RU" dirty="0"/>
              <a:t>На начальном экране можно разместить несколько экземпляров одного виджета, при этом каждый такой экземпляр считается независимым</a:t>
            </a:r>
          </a:p>
          <a:p>
            <a:r>
              <a:rPr lang="ru-RU" dirty="0"/>
              <a:t>Для виджетов доступны действия касания (</a:t>
            </a:r>
            <a:r>
              <a:rPr lang="en-US" dirty="0"/>
              <a:t>touch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вертикальной прокрутки (</a:t>
            </a:r>
            <a:r>
              <a:rPr lang="en-US" dirty="0"/>
              <a:t>vertical swipe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06.05.2016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виджетов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widgets</a:t>
            </a:r>
            <a:r>
              <a:rPr lang="ru-RU" dirty="0"/>
              <a:t> (информационные) – обычно содержат несколько информационных элементов, которые обновляются с течением времени</a:t>
            </a:r>
          </a:p>
          <a:p>
            <a:r>
              <a:rPr lang="en-US" dirty="0"/>
              <a:t>Collection widgets</a:t>
            </a:r>
            <a:r>
              <a:rPr lang="ru-RU" dirty="0"/>
              <a:t> (коллекции) – отображают множества элементов одного типа. Позволяют просматривать коллекцию и выбирать элементы для детального просмотра в приложении. Списки можно прокручивать только по вертикали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66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виджетов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921137"/>
            <a:ext cx="4140200" cy="1480663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60" y="2258260"/>
            <a:ext cx="2339471" cy="2991455"/>
          </a:xfrm>
        </p:spPr>
      </p:pic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Information</a:t>
            </a:r>
            <a:r>
              <a:rPr lang="ru-RU" dirty="0"/>
              <a:t> </a:t>
            </a:r>
            <a:r>
              <a:rPr lang="en-US" dirty="0"/>
              <a:t>widgets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dirty="0"/>
              <a:t>Collection</a:t>
            </a:r>
            <a:r>
              <a:rPr lang="ru-RU" dirty="0"/>
              <a:t> </a:t>
            </a:r>
            <a:r>
              <a:rPr lang="en-US" dirty="0"/>
              <a:t>widgets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87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виджетов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widgets</a:t>
            </a:r>
            <a:r>
              <a:rPr lang="ru-RU" dirty="0"/>
              <a:t> (управление) – позволяют управлять параметрами системы и приложений</a:t>
            </a:r>
            <a:r>
              <a:rPr lang="en-US" dirty="0"/>
              <a:t> </a:t>
            </a:r>
            <a:r>
              <a:rPr lang="ru-RU" dirty="0"/>
              <a:t>с помощью своих элементов интерфейса пользователя</a:t>
            </a:r>
          </a:p>
          <a:p>
            <a:r>
              <a:rPr lang="en-US" dirty="0"/>
              <a:t>Hybrid widgets</a:t>
            </a:r>
            <a:r>
              <a:rPr lang="ru-RU" dirty="0"/>
              <a:t> (смешанные) – сочетают элементы и функционал различных типов виджетов (описанных выше)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42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7" y="2973007"/>
            <a:ext cx="4140200" cy="1376923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96" y="2991868"/>
            <a:ext cx="4140200" cy="1339199"/>
          </a:xfrm>
        </p:spPr>
      </p:pic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Control widgets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dirty="0"/>
              <a:t>Hybrid widgets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92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 теме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5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виджетов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Описание общей структуры виджетов в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8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виджетов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Обычно виджеты можно разделить на три основных компонента:</a:t>
            </a:r>
          </a:p>
          <a:p>
            <a:pPr lvl="1"/>
            <a:r>
              <a:rPr lang="ru-RU" dirty="0"/>
              <a:t>Ограничивающая рамка, граница </a:t>
            </a:r>
            <a:r>
              <a:rPr lang="en-US" dirty="0"/>
              <a:t>(bounding box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Внутренняя рамка виджета (</a:t>
            </a:r>
            <a:r>
              <a:rPr lang="en-US" dirty="0"/>
              <a:t>frame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Основные элементы виджета (</a:t>
            </a:r>
            <a:r>
              <a:rPr lang="en-US" dirty="0"/>
              <a:t>Widget Controls</a:t>
            </a:r>
            <a:r>
              <a:rPr lang="ru-RU" dirty="0"/>
              <a:t>)</a:t>
            </a:r>
          </a:p>
          <a:p>
            <a:pPr lvl="1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17" y="3305754"/>
            <a:ext cx="3228260" cy="265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8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405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размеров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виджет должен определить параметры </a:t>
            </a:r>
            <a:r>
              <a:rPr lang="ru-RU" i="1" dirty="0"/>
              <a:t>minWidth</a:t>
            </a:r>
            <a:r>
              <a:rPr lang="ru-RU" dirty="0"/>
              <a:t> и </a:t>
            </a:r>
            <a:r>
              <a:rPr lang="ru-RU" i="1" dirty="0"/>
              <a:t>minHeight</a:t>
            </a:r>
            <a:r>
              <a:rPr lang="ru-RU" dirty="0"/>
              <a:t>, указывающее минимальное количество места которые он должен занимать на экране по умолчанию</a:t>
            </a:r>
          </a:p>
          <a:p>
            <a:r>
              <a:rPr lang="ru-RU" dirty="0"/>
              <a:t>Главный экран </a:t>
            </a:r>
            <a:r>
              <a:rPr lang="en-US" dirty="0"/>
              <a:t>Android (Home Screen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предлагает сетку свободных мест для размещения виджетов</a:t>
            </a:r>
          </a:p>
          <a:p>
            <a:r>
              <a:rPr lang="ru-RU" dirty="0"/>
              <a:t>Сетка для виджетов может иметь различный размер в зависимости от устройства (4</a:t>
            </a:r>
            <a:r>
              <a:rPr lang="en-US" dirty="0"/>
              <a:t>x4, 8x7 </a:t>
            </a:r>
            <a:r>
              <a:rPr lang="ru-RU" dirty="0"/>
              <a:t>и т.д.)</a:t>
            </a:r>
          </a:p>
          <a:p>
            <a:r>
              <a:rPr lang="ru-RU" dirty="0"/>
              <a:t>Виджет может занимать только целое число ячеек и его размеры автоматически подгоняются под сетку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68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размеров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добавлении виджета, он пытается занять размер описанный свойствами minWidth и minHeight (с учетом выравнивания по сетке)</a:t>
            </a:r>
          </a:p>
          <a:p>
            <a:r>
              <a:rPr lang="ru-RU" dirty="0"/>
              <a:t>Для того, что бы виджет мог быть размещен н экране любого устройства, его размеры должны быть не больше чем </a:t>
            </a:r>
            <a:r>
              <a:rPr lang="en-US" dirty="0"/>
              <a:t>4x4</a:t>
            </a:r>
            <a:r>
              <a:rPr lang="ru-RU" dirty="0"/>
              <a:t> ячейки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8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размеров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добавлении виджета, он пытается занять минимальное количество клеток по горизонтали и вертикали для того, чтобы обеспечить условия размеров, описанных свойствами </a:t>
            </a:r>
            <a:r>
              <a:rPr lang="ru-RU" i="1" dirty="0"/>
              <a:t>minWidth</a:t>
            </a:r>
            <a:r>
              <a:rPr lang="ru-RU" dirty="0"/>
              <a:t> и </a:t>
            </a:r>
            <a:r>
              <a:rPr lang="ru-RU" i="1" dirty="0"/>
              <a:t>minHeight</a:t>
            </a:r>
          </a:p>
          <a:p>
            <a:r>
              <a:rPr lang="ru-RU" dirty="0"/>
              <a:t>Таблица для примерного определения минимальных размеров виджета: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22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8961"/>
              </p:ext>
            </p:extLst>
          </p:nvPr>
        </p:nvGraphicFramePr>
        <p:xfrm>
          <a:off x="1301968" y="4131655"/>
          <a:ext cx="66642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ячеек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Доступные размеры (</a:t>
                      </a:r>
                      <a:r>
                        <a:rPr lang="en-US" dirty="0" err="1"/>
                        <a:t>dp</a:t>
                      </a:r>
                      <a:r>
                        <a:rPr lang="ru-RU" dirty="0"/>
                        <a:t>)</a:t>
                      </a:r>
                      <a:r>
                        <a:rPr lang="en-US" dirty="0"/>
                        <a:t> minWidth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minHeight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  <a:r>
                        <a:rPr lang="en-US" dirty="0" err="1"/>
                        <a:t>dp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110dp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180dp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70*n</a:t>
                      </a:r>
                      <a:r>
                        <a:rPr lang="en-US" baseline="0" dirty="0"/>
                        <a:t> - 30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4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расчета размеров виджета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minWidth = 144dp + (2 × 8DP) + (2 × 56dp) = 272dp</a:t>
            </a:r>
            <a:endParaRPr lang="ru-RU" dirty="0"/>
          </a:p>
          <a:p>
            <a:r>
              <a:rPr lang="en-US" dirty="0"/>
              <a:t>minHeight = 48dp + (2 × 4DP) = 56dp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936081"/>
            <a:ext cx="5410200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87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размеров виджета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Размер виджета может быть изменен по горизонтали и/или по вертикали начиная с </a:t>
            </a:r>
            <a:r>
              <a:rPr lang="en-US" dirty="0"/>
              <a:t>Android 3.1</a:t>
            </a:r>
          </a:p>
          <a:p>
            <a:r>
              <a:rPr lang="ru-RU" dirty="0"/>
              <a:t>В связи с этим, свойства </a:t>
            </a:r>
            <a:r>
              <a:rPr lang="en-US" i="1" dirty="0"/>
              <a:t>minWidth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minHeight</a:t>
            </a:r>
            <a:r>
              <a:rPr lang="ru-RU" dirty="0"/>
              <a:t> становятся размерами по умолчанию для виджета, а для ограничений его минимального размера используются свойства </a:t>
            </a:r>
            <a:r>
              <a:rPr lang="en-US" i="1" dirty="0"/>
              <a:t>minResizeWidth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i="1" dirty="0"/>
              <a:t>minResizeHeight</a:t>
            </a:r>
            <a:r>
              <a:rPr lang="ru-RU" dirty="0"/>
              <a:t>, это и будут минимальные размеры виджета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0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виджетов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Виджеты не должны «касаться» краёв экрана и краёв других виджетов</a:t>
            </a:r>
          </a:p>
          <a:p>
            <a:r>
              <a:rPr lang="ru-RU" dirty="0"/>
              <a:t>Виджет должен иметь отступ от своей границы (</a:t>
            </a:r>
            <a:r>
              <a:rPr lang="en-US" dirty="0"/>
              <a:t>bounding box</a:t>
            </a:r>
            <a:r>
              <a:rPr lang="ru-RU" dirty="0"/>
              <a:t>) до внутренней рамки (</a:t>
            </a:r>
            <a:r>
              <a:rPr lang="en-US" dirty="0"/>
              <a:t>frame</a:t>
            </a:r>
            <a:r>
              <a:rPr lang="ru-RU" dirty="0"/>
              <a:t>) – </a:t>
            </a:r>
            <a:r>
              <a:rPr lang="en-US" dirty="0"/>
              <a:t>Widget Margins</a:t>
            </a:r>
          </a:p>
          <a:p>
            <a:r>
              <a:rPr lang="ru-RU" dirty="0"/>
              <a:t>Начиная с </a:t>
            </a:r>
            <a:r>
              <a:rPr lang="en-US" dirty="0"/>
              <a:t>Android </a:t>
            </a:r>
            <a:r>
              <a:rPr lang="ru-RU" dirty="0"/>
              <a:t>4.0 (</a:t>
            </a:r>
            <a:r>
              <a:rPr lang="en-US" dirty="0"/>
              <a:t>API 14</a:t>
            </a:r>
            <a:r>
              <a:rPr lang="ru-RU" dirty="0"/>
              <a:t>), виджет получает этот отступ автоматически, для остальных случаев отступ необходимо определить самостоятельно: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25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18176"/>
              </p:ext>
            </p:extLst>
          </p:nvPr>
        </p:nvGraphicFramePr>
        <p:xfrm>
          <a:off x="470019" y="4900777"/>
          <a:ext cx="8229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res/values/dimens.xml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res/values-v14/dimens.xml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dimen</a:t>
                      </a:r>
                      <a:r>
                        <a:rPr lang="en-US" dirty="0"/>
                        <a:t> name="</a:t>
                      </a:r>
                      <a:r>
                        <a:rPr lang="en-US" dirty="0" err="1"/>
                        <a:t>w_margin</a:t>
                      </a:r>
                      <a:r>
                        <a:rPr lang="en-US" dirty="0"/>
                        <a:t>"&gt;8dp&lt;/</a:t>
                      </a:r>
                      <a:r>
                        <a:rPr lang="en-US" dirty="0" err="1"/>
                        <a:t>dimen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dimen</a:t>
                      </a:r>
                      <a:r>
                        <a:rPr lang="en-US" dirty="0"/>
                        <a:t> name="</a:t>
                      </a:r>
                      <a:r>
                        <a:rPr lang="en-US" dirty="0" err="1"/>
                        <a:t>w_margin</a:t>
                      </a:r>
                      <a:r>
                        <a:rPr lang="en-US" dirty="0"/>
                        <a:t>"&gt;</a:t>
                      </a:r>
                      <a:r>
                        <a:rPr lang="ru-RU" dirty="0"/>
                        <a:t>0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&lt;/</a:t>
                      </a:r>
                      <a:r>
                        <a:rPr lang="en-US" dirty="0" err="1"/>
                        <a:t>dimen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176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Визуальные элементы виджета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пользовательского интерфейса виджета можно использовать только следующие элементы:</a:t>
            </a:r>
          </a:p>
          <a:p>
            <a:pPr lvl="1"/>
            <a:r>
              <a:rPr lang="en-US" dirty="0"/>
              <a:t>FrameLayout</a:t>
            </a:r>
            <a:r>
              <a:rPr lang="ru-RU" dirty="0"/>
              <a:t>, </a:t>
            </a:r>
            <a:r>
              <a:rPr lang="en-US" dirty="0"/>
              <a:t>LinearLayout</a:t>
            </a:r>
            <a:r>
              <a:rPr lang="ru-RU" dirty="0"/>
              <a:t>, </a:t>
            </a:r>
            <a:r>
              <a:rPr lang="en-US" dirty="0"/>
              <a:t>RelativeLayout</a:t>
            </a:r>
            <a:r>
              <a:rPr lang="ru-RU" dirty="0"/>
              <a:t>, </a:t>
            </a:r>
            <a:r>
              <a:rPr lang="en-US" dirty="0"/>
              <a:t>GridLayout</a:t>
            </a:r>
            <a:endParaRPr lang="ru-RU" dirty="0"/>
          </a:p>
          <a:p>
            <a:pPr lvl="1"/>
            <a:r>
              <a:rPr lang="en-US" dirty="0"/>
              <a:t>AnalogClock, Button, Chronometer, ImageButton, ImageView, ProgressBar, TextView, ViewFlipper, ListView, GridView, StackView, AdapterViewFlipper</a:t>
            </a:r>
            <a:endParaRPr lang="ru-RU" dirty="0"/>
          </a:p>
          <a:p>
            <a:r>
              <a:rPr lang="ru-RU" dirty="0"/>
              <a:t>Потомки этих классов не поддерживаются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00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 теме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83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простого виджета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виджета в </a:t>
            </a:r>
            <a:r>
              <a:rPr lang="en-US"/>
              <a:t>Android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17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виджета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AppWidgetProviderInfo</a:t>
            </a:r>
            <a:r>
              <a:rPr lang="ru-RU" dirty="0"/>
              <a:t> – объект, содержащий информацию о виджете (мета данные), которые описываются в ресурсе </a:t>
            </a:r>
            <a:r>
              <a:rPr lang="en-US" dirty="0"/>
              <a:t>XML</a:t>
            </a:r>
          </a:p>
          <a:p>
            <a:r>
              <a:rPr lang="en-US" dirty="0"/>
              <a:t>AppWidgetProvider – </a:t>
            </a:r>
            <a:r>
              <a:rPr lang="ru-RU" dirty="0"/>
              <a:t>базовый класс, который содержит методы для взаимодействия с виджетом по средством широковещательных сообщений</a:t>
            </a:r>
          </a:p>
          <a:p>
            <a:r>
              <a:rPr lang="en-US" dirty="0"/>
              <a:t>Layout – </a:t>
            </a:r>
            <a:r>
              <a:rPr lang="ru-RU" dirty="0"/>
              <a:t>разметка (макет) виджета</a:t>
            </a:r>
          </a:p>
          <a:p>
            <a:r>
              <a:rPr lang="en-US" dirty="0"/>
              <a:t>Configuration Activity – </a:t>
            </a:r>
            <a:r>
              <a:rPr lang="ru-RU" dirty="0"/>
              <a:t>активити для настройки виджета</a:t>
            </a:r>
          </a:p>
          <a:p>
            <a:r>
              <a:rPr lang="ru-RU" dirty="0"/>
              <a:t>Добавление информации в файл манифеста приложения (</a:t>
            </a:r>
            <a:r>
              <a:rPr lang="en-US" dirty="0"/>
              <a:t>AndroidManifest.xml</a:t>
            </a:r>
            <a:r>
              <a:rPr lang="ru-RU" dirty="0"/>
              <a:t>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25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урока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Broadcast Receivers</a:t>
            </a:r>
          </a:p>
          <a:p>
            <a:r>
              <a:rPr lang="ru-RU" dirty="0"/>
              <a:t>Общие сведения о виджетах</a:t>
            </a:r>
          </a:p>
          <a:p>
            <a:pPr lvl="1"/>
            <a:r>
              <a:rPr lang="ru-RU" dirty="0"/>
              <a:t>Что такое виджет?</a:t>
            </a:r>
          </a:p>
          <a:p>
            <a:pPr lvl="1"/>
            <a:r>
              <a:rPr lang="ru-RU" dirty="0"/>
              <a:t>Основные типы виджетов</a:t>
            </a:r>
          </a:p>
          <a:p>
            <a:r>
              <a:rPr lang="ru-RU" dirty="0"/>
              <a:t>Структура виджетов</a:t>
            </a:r>
          </a:p>
          <a:p>
            <a:pPr lvl="1"/>
            <a:r>
              <a:rPr lang="ru-RU" dirty="0"/>
              <a:t>Размеры, отступы и визуальные элементы</a:t>
            </a:r>
          </a:p>
          <a:p>
            <a:r>
              <a:rPr lang="ru-RU" dirty="0"/>
              <a:t>Пример простого виджета</a:t>
            </a:r>
          </a:p>
          <a:p>
            <a:pPr lvl="1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534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AppWidgetProviderInfo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Размеры по умолчанию и минимальные размеры:</a:t>
            </a:r>
          </a:p>
          <a:p>
            <a:pPr lvl="1"/>
            <a:r>
              <a:rPr lang="en-US" i="1" dirty="0"/>
              <a:t>minWidth</a:t>
            </a:r>
            <a:r>
              <a:rPr lang="ru-RU" dirty="0"/>
              <a:t> и </a:t>
            </a:r>
            <a:r>
              <a:rPr lang="en-US" i="1" dirty="0"/>
              <a:t>minHeight</a:t>
            </a:r>
            <a:endParaRPr lang="ru-RU" i="1" dirty="0"/>
          </a:p>
          <a:p>
            <a:pPr lvl="1"/>
            <a:r>
              <a:rPr lang="en-US" i="1" dirty="0"/>
              <a:t>minResizeWidth</a:t>
            </a:r>
            <a:r>
              <a:rPr lang="ru-RU" dirty="0"/>
              <a:t> и </a:t>
            </a:r>
            <a:r>
              <a:rPr lang="en-US" i="1" dirty="0"/>
              <a:t>minResizeHeight</a:t>
            </a:r>
            <a:endParaRPr lang="ru-RU" i="1" dirty="0"/>
          </a:p>
          <a:p>
            <a:r>
              <a:rPr lang="ru-RU" dirty="0"/>
              <a:t>Период обновления виджета, в миллисекундах: </a:t>
            </a:r>
            <a:r>
              <a:rPr lang="en-US" i="1" dirty="0"/>
              <a:t>updatePeriodMillis</a:t>
            </a:r>
            <a:endParaRPr lang="ru-RU" i="1" dirty="0"/>
          </a:p>
          <a:p>
            <a:r>
              <a:rPr lang="ru-RU" dirty="0"/>
              <a:t>Макет виджета: </a:t>
            </a:r>
            <a:r>
              <a:rPr lang="en-US" i="1" dirty="0"/>
              <a:t>initialLayout</a:t>
            </a:r>
            <a:endParaRPr lang="ru-RU" i="1" dirty="0"/>
          </a:p>
          <a:p>
            <a:r>
              <a:rPr lang="ru-RU" dirty="0"/>
              <a:t>Активити для настройки виджета: </a:t>
            </a:r>
            <a:r>
              <a:rPr lang="en-US" i="1" dirty="0"/>
              <a:t>configure</a:t>
            </a:r>
            <a:endParaRPr lang="ru-RU" dirty="0"/>
          </a:p>
          <a:p>
            <a:r>
              <a:rPr lang="ru-RU" dirty="0"/>
              <a:t>Изображение виджета в списке виджетов: </a:t>
            </a:r>
            <a:r>
              <a:rPr lang="en-US" i="1" dirty="0"/>
              <a:t>previewImage</a:t>
            </a:r>
            <a:endParaRPr lang="ru-RU" dirty="0"/>
          </a:p>
          <a:p>
            <a:r>
              <a:rPr lang="ru-RU" dirty="0"/>
              <a:t>Возможности изменения размера: </a:t>
            </a:r>
            <a:r>
              <a:rPr lang="en-US" i="1" dirty="0"/>
              <a:t>resizeMode</a:t>
            </a:r>
            <a:endParaRPr lang="ru-RU" i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631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AppWidgetProviderInfo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minWidth </a:t>
            </a:r>
            <a:r>
              <a:rPr lang="ru-RU" dirty="0"/>
              <a:t>и </a:t>
            </a:r>
            <a:r>
              <a:rPr lang="en-US" dirty="0"/>
              <a:t>minHeight</a:t>
            </a:r>
            <a:r>
              <a:rPr lang="ru-RU" dirty="0"/>
              <a:t> – минимальные размеры виджета по умолчанию (при добавлении виджета на домашний экран)</a:t>
            </a:r>
          </a:p>
          <a:p>
            <a:r>
              <a:rPr lang="en-US" dirty="0"/>
              <a:t>minResizeWidth </a:t>
            </a:r>
            <a:r>
              <a:rPr lang="ru-RU" dirty="0"/>
              <a:t>и </a:t>
            </a:r>
            <a:r>
              <a:rPr lang="en-US" dirty="0"/>
              <a:t>minResizeHeight</a:t>
            </a:r>
            <a:r>
              <a:rPr lang="ru-RU" dirty="0"/>
              <a:t> – минимальные размеры виджета при изменении его размеров (могут быть меньше чем </a:t>
            </a:r>
            <a:r>
              <a:rPr lang="en-US" dirty="0"/>
              <a:t>minWidth </a:t>
            </a:r>
            <a:r>
              <a:rPr lang="ru-RU" dirty="0"/>
              <a:t>и </a:t>
            </a:r>
            <a:r>
              <a:rPr lang="en-US" dirty="0"/>
              <a:t>minHeight</a:t>
            </a:r>
            <a:r>
              <a:rPr lang="ru-RU" dirty="0"/>
              <a:t>)</a:t>
            </a:r>
          </a:p>
          <a:p>
            <a:r>
              <a:rPr lang="en-US" dirty="0"/>
              <a:t>updatePeriodMillis</a:t>
            </a:r>
            <a:r>
              <a:rPr lang="ru-RU" dirty="0"/>
              <a:t> – период обновления виджета (вызов метода </a:t>
            </a:r>
            <a:r>
              <a:rPr lang="en-US" dirty="0"/>
              <a:t>onUpdate</a:t>
            </a:r>
            <a:r>
              <a:rPr lang="ru-RU" dirty="0"/>
              <a:t>), в миллисекундах (1с = 1000 </a:t>
            </a:r>
            <a:r>
              <a:rPr lang="ru-RU" dirty="0" err="1"/>
              <a:t>мс</a:t>
            </a:r>
            <a:r>
              <a:rPr lang="ru-RU" dirty="0"/>
              <a:t>)</a:t>
            </a:r>
          </a:p>
          <a:p>
            <a:r>
              <a:rPr lang="en-US" dirty="0"/>
              <a:t>previewImage</a:t>
            </a:r>
            <a:r>
              <a:rPr lang="ru-RU" dirty="0"/>
              <a:t> – изображение виджета в списке выбора виджетов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02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AppWidgetProviderInfo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resizeMode</a:t>
            </a:r>
            <a:r>
              <a:rPr lang="ru-RU" dirty="0"/>
              <a:t> – режим изменения размеров виджета (по горизонтали и/или вертикали)</a:t>
            </a:r>
          </a:p>
          <a:p>
            <a:r>
              <a:rPr lang="en-US" dirty="0"/>
              <a:t>widgetCategory</a:t>
            </a:r>
            <a:r>
              <a:rPr lang="ru-RU" dirty="0"/>
              <a:t> – категория виджета, определяет, где может отображаться виджет (начальный экран и/или экран блокировки)</a:t>
            </a:r>
          </a:p>
          <a:p>
            <a:r>
              <a:rPr lang="en-US" dirty="0"/>
              <a:t>initialKeyguardLayout</a:t>
            </a:r>
            <a:r>
              <a:rPr lang="ru-RU" dirty="0"/>
              <a:t> – макет виджета, который используется для отображения на экране блокировки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44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AppWidgetProviderInfo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07" y="2528663"/>
            <a:ext cx="7020985" cy="197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254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– </a:t>
            </a:r>
            <a:r>
              <a:rPr lang="ru-RU" dirty="0"/>
              <a:t>макет виджета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37" y="1677660"/>
            <a:ext cx="5649725" cy="3810280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32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AppWidgetProvider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Содержит методы обратного вызова для обработки событий виджета (является потомком класса </a:t>
            </a:r>
            <a:r>
              <a:rPr lang="en-US" dirty="0"/>
              <a:t>BroadcastReceive</a:t>
            </a:r>
            <a:r>
              <a:rPr lang="ru-RU" dirty="0"/>
              <a:t>)</a:t>
            </a:r>
          </a:p>
          <a:p>
            <a:r>
              <a:rPr lang="ru-RU" dirty="0"/>
              <a:t>При возникновении любого события виджета, информация о нем передаётся в метод </a:t>
            </a:r>
            <a:r>
              <a:rPr lang="en-US" dirty="0"/>
              <a:t>onReceive</a:t>
            </a:r>
            <a:r>
              <a:rPr lang="ru-RU" dirty="0"/>
              <a:t>, который в свою очередь вызывает соответствующий метод обратного вызова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20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AppWidgetProvider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onUpdate</a:t>
            </a:r>
            <a:r>
              <a:rPr lang="ru-RU" dirty="0"/>
              <a:t> – вызывается когда необходимо обновить виджет (по истечении интервала времени </a:t>
            </a:r>
            <a:r>
              <a:rPr lang="en-US" i="1" dirty="0"/>
              <a:t>updatePeriodMillis</a:t>
            </a:r>
            <a:r>
              <a:rPr lang="ru-RU" dirty="0"/>
              <a:t>) или когда виджет добавляется на начальный экран</a:t>
            </a:r>
          </a:p>
          <a:p>
            <a:r>
              <a:rPr lang="en-US" dirty="0"/>
              <a:t>onAppWidgetOptionsChanged</a:t>
            </a:r>
            <a:r>
              <a:rPr lang="ru-RU" dirty="0"/>
              <a:t> – вызывается, когда меняются параметры виджета (размеры)</a:t>
            </a:r>
          </a:p>
          <a:p>
            <a:r>
              <a:rPr lang="en-US" dirty="0"/>
              <a:t>onDelete – </a:t>
            </a:r>
            <a:r>
              <a:rPr lang="ru-RU" dirty="0"/>
              <a:t>виджет удаляется</a:t>
            </a:r>
          </a:p>
          <a:p>
            <a:r>
              <a:rPr lang="en-US" dirty="0"/>
              <a:t>onEnabled</a:t>
            </a:r>
            <a:r>
              <a:rPr lang="ru-RU" dirty="0"/>
              <a:t> – вызывается, когда виджет создаётся впервые (если пользователь добавит два экземпляра виджета, этот метод будет вызван только один раз)</a:t>
            </a:r>
          </a:p>
          <a:p>
            <a:r>
              <a:rPr lang="en-US" dirty="0"/>
              <a:t>onDisabled</a:t>
            </a:r>
            <a:r>
              <a:rPr lang="ru-RU" dirty="0"/>
              <a:t> – удаляется последний экземпляр виджета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775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AppWidgetProvider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26" y="2531527"/>
            <a:ext cx="6183548" cy="1715733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669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Изменения в файле манифеста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66" y="2364114"/>
            <a:ext cx="6938399" cy="2199341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73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Виджет на начальном экране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39</a:t>
            </a:fld>
            <a:endParaRPr lang="ru-RU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770063"/>
            <a:ext cx="2286000" cy="3810000"/>
          </a:xfrm>
        </p:spPr>
      </p:pic>
      <p:pic>
        <p:nvPicPr>
          <p:cNvPr id="17" name="Объект 1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762919"/>
            <a:ext cx="2286000" cy="3810000"/>
          </a:xfrm>
        </p:spPr>
      </p:pic>
      <p:pic>
        <p:nvPicPr>
          <p:cNvPr id="18" name="Объект 17"/>
          <p:cNvPicPr>
            <a:picLocks noGrp="1" noChangeAspect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66" y="1755509"/>
            <a:ext cx="2286319" cy="3810532"/>
          </a:xfrm>
        </p:spPr>
      </p:pic>
    </p:spTree>
    <p:extLst>
      <p:ext uri="{BB962C8B-B14F-4D97-AF65-F5344CB8AC3E}">
        <p14:creationId xmlns:p14="http://schemas.microsoft.com/office/powerpoint/2010/main" val="147312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</a:t>
            </a:r>
            <a:r>
              <a:rPr lang="en-US" dirty="0"/>
              <a:t>BroadcastReceiver</a:t>
            </a:r>
            <a:r>
              <a:rPr lang="ru-RU" dirty="0"/>
              <a:t>?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Общие сведения. Жизненный цикл.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pPr/>
              <a:t>06.05.2016</a:t>
            </a:fld>
            <a:endParaRPr lang="ru-RU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Android1.Lesson01 – </a:t>
            </a:r>
            <a:r>
              <a:rPr lang="ru-RU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Михаил Малахов</a:t>
            </a:r>
            <a:endParaRPr lang="ru-RU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pPr/>
              <a:t>4</a:t>
            </a:fld>
            <a:endParaRPr lang="ru-RU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1883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текущего времени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9" y="2118810"/>
            <a:ext cx="4902382" cy="2795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Объект 9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29" y="1611321"/>
            <a:ext cx="2286000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563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для настройки виджета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Добавляем </a:t>
            </a:r>
            <a:r>
              <a:rPr lang="en-US" dirty="0"/>
              <a:t>Activity</a:t>
            </a:r>
            <a:r>
              <a:rPr lang="ru-RU" dirty="0"/>
              <a:t>: </a:t>
            </a:r>
            <a:r>
              <a:rPr lang="en-US" dirty="0"/>
              <a:t>WidgetConfig.java</a:t>
            </a:r>
          </a:p>
          <a:p>
            <a:r>
              <a:rPr lang="ru-RU" dirty="0"/>
              <a:t>Интент фильтр в манифесте:</a:t>
            </a:r>
          </a:p>
          <a:p>
            <a:pPr lvl="1"/>
            <a:r>
              <a:rPr lang="en-US" i="1" dirty="0" err="1"/>
              <a:t>android.appwidget.action.APPWIDGET_CONFIGURE</a:t>
            </a:r>
            <a:endParaRPr lang="ru-RU" i="1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861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для настройки виджета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42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1389063"/>
            <a:ext cx="3048000" cy="4572000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88" y="1389063"/>
            <a:ext cx="3048000" cy="4572000"/>
          </a:xfrm>
        </p:spPr>
      </p:pic>
    </p:spTree>
    <p:extLst>
      <p:ext uri="{BB962C8B-B14F-4D97-AF65-F5344CB8AC3E}">
        <p14:creationId xmlns:p14="http://schemas.microsoft.com/office/powerpoint/2010/main" val="1790998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 теме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51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виджет, который отображает текущее местоположение</a:t>
            </a:r>
          </a:p>
          <a:p>
            <a:r>
              <a:rPr lang="ru-RU" dirty="0"/>
              <a:t>Создать виджет для приложения Заметки (ДЗ предыдущих уроков)</a:t>
            </a:r>
          </a:p>
          <a:p>
            <a:r>
              <a:rPr lang="ru-RU" dirty="0"/>
              <a:t>Дополнительно: коллекции </a:t>
            </a:r>
            <a:r>
              <a:rPr lang="ru-RU"/>
              <a:t>в виджетах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649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http://developer.android.com/intl/ru/reference/android/content/BroadcastReceiver.html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BroadcastReceiver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компонентов </a:t>
            </a:r>
            <a:r>
              <a:rPr lang="en-US" dirty="0"/>
              <a:t>Android </a:t>
            </a:r>
            <a:r>
              <a:rPr lang="ru-RU" dirty="0"/>
              <a:t>приложения (</a:t>
            </a:r>
            <a:r>
              <a:rPr lang="en-US" dirty="0"/>
              <a:t>Activity, ContentProvider, BroadcastReceiver, Service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BroadcastReceiver - </a:t>
            </a:r>
            <a:r>
              <a:rPr lang="ru-RU" dirty="0"/>
              <a:t>приемник широковещательных (и не только) намерений (</a:t>
            </a:r>
            <a:r>
              <a:rPr lang="en-US" dirty="0"/>
              <a:t>Intents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компонент</a:t>
            </a:r>
            <a:r>
              <a:rPr lang="en-US" dirty="0"/>
              <a:t> </a:t>
            </a:r>
            <a:r>
              <a:rPr lang="ru-RU" dirty="0"/>
              <a:t>приложения для получения и обработки внешних и/или внутренних намерений (событий)</a:t>
            </a:r>
            <a:endParaRPr lang="en-US" dirty="0"/>
          </a:p>
          <a:p>
            <a:r>
              <a:rPr lang="ru-RU" dirty="0"/>
              <a:t>Класс </a:t>
            </a:r>
            <a:r>
              <a:rPr lang="en-US" dirty="0"/>
              <a:t>BroadcastReceiver</a:t>
            </a:r>
            <a:r>
              <a:rPr lang="ru-RU" dirty="0"/>
              <a:t> - базовый класс для построения приёмников намерений</a:t>
            </a:r>
          </a:p>
          <a:p>
            <a:r>
              <a:rPr lang="ru-RU" dirty="0"/>
              <a:t>Послать намерение можно с помощью методов:</a:t>
            </a:r>
          </a:p>
          <a:p>
            <a:pPr lvl="1"/>
            <a:r>
              <a:rPr lang="en-US" dirty="0"/>
              <a:t>Context.sendBroadcast</a:t>
            </a:r>
            <a:r>
              <a:rPr lang="ru-RU" dirty="0"/>
              <a:t> - </a:t>
            </a:r>
            <a:r>
              <a:rPr lang="en-US" dirty="0"/>
              <a:t>Normal broadcasts</a:t>
            </a:r>
            <a:endParaRPr lang="ru-RU" dirty="0"/>
          </a:p>
          <a:p>
            <a:pPr lvl="1"/>
            <a:r>
              <a:rPr lang="en-US" dirty="0"/>
              <a:t>Context.sendOrderedBroadcast</a:t>
            </a:r>
            <a:r>
              <a:rPr lang="ru-RU" dirty="0"/>
              <a:t> -</a:t>
            </a:r>
            <a:r>
              <a:rPr lang="en-US" dirty="0"/>
              <a:t> Ordered broadcasts (priority)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06.05.2016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9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Normal/Ordered Broadcast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– </a:t>
            </a:r>
            <a:r>
              <a:rPr lang="ru-RU" dirty="0"/>
              <a:t>полностью асинхронное сообщение, рассылается всем соответствующим (</a:t>
            </a:r>
            <a:r>
              <a:rPr lang="en-US" dirty="0"/>
              <a:t>intent-filter</a:t>
            </a:r>
            <a:r>
              <a:rPr lang="ru-RU" dirty="0"/>
              <a:t>) приёмникам</a:t>
            </a:r>
            <a:r>
              <a:rPr lang="en-US" dirty="0"/>
              <a:t> (BroadcastReceiver), </a:t>
            </a:r>
            <a:r>
              <a:rPr lang="ru-RU" dirty="0"/>
              <a:t>порядок обработки получателями не определен (может обрабатываться разными </a:t>
            </a:r>
            <a:r>
              <a:rPr lang="en-US" dirty="0"/>
              <a:t>BroadcastReceiver</a:t>
            </a:r>
            <a:r>
              <a:rPr lang="ru-RU" dirty="0"/>
              <a:t> параллельно). Является более эффективным (не нужно заботиться о порядке обработки)</a:t>
            </a:r>
          </a:p>
          <a:p>
            <a:r>
              <a:rPr lang="en-US" dirty="0"/>
              <a:t>Ordered – </a:t>
            </a:r>
            <a:r>
              <a:rPr lang="ru-RU" dirty="0"/>
              <a:t>сообщение, которое будет выполнено в определенном порядке (по приоритету получателей), передается одному получателю за один раз (и так далее, пока все получатели его не обработают). При одинаковом приоритете – порядок произвольный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99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BroadcastReceiver</a:t>
            </a:r>
            <a:r>
              <a:rPr lang="ru-RU" dirty="0"/>
              <a:t> – </a:t>
            </a:r>
            <a:r>
              <a:rPr lang="en-US" dirty="0"/>
              <a:t>Security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намерений в </a:t>
            </a:r>
            <a:r>
              <a:rPr lang="en-US" dirty="0"/>
              <a:t>Android </a:t>
            </a:r>
            <a:r>
              <a:rPr lang="ru-RU" dirty="0"/>
              <a:t>является глобальной, поэтому нужно следить, что бы </a:t>
            </a:r>
            <a:r>
              <a:rPr lang="en-US" dirty="0"/>
              <a:t>Action (intent-filter) </a:t>
            </a:r>
            <a:r>
              <a:rPr lang="ru-RU" dirty="0"/>
              <a:t>был уникальным для приложения (что бы избежать конфликтов)</a:t>
            </a:r>
          </a:p>
          <a:p>
            <a:r>
              <a:rPr lang="ru-RU" dirty="0"/>
              <a:t>Желательно контролировать возможность отправки широковещательного намерения вашему приложению средствами разрешений (</a:t>
            </a:r>
            <a:r>
              <a:rPr lang="en-US" dirty="0"/>
              <a:t>permission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Используйте </a:t>
            </a:r>
            <a:r>
              <a:rPr lang="en-US" dirty="0"/>
              <a:t>LocalBroadcastManager</a:t>
            </a:r>
            <a:r>
              <a:rPr lang="ru-RU" dirty="0"/>
              <a:t> для отправки локальных (для вашего приложения) сообщений (там, где это возможно)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01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LocalBroadcastManager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отправлять сообщения только своему приложению (локальные) - используется, если нет необходимости отправлять сообщения о намерениях другим приложениям</a:t>
            </a:r>
          </a:p>
          <a:p>
            <a:r>
              <a:rPr lang="ru-RU" dirty="0"/>
              <a:t>Локальные сообщения более эффективны так как не требуют коммуникации между процессами (работают только в рамках текущего процесса) и позволяют не думать о проблемах безопасности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94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BroadcastReceiver </a:t>
            </a:r>
            <a:r>
              <a:rPr lang="ru-RU" dirty="0"/>
              <a:t>– </a:t>
            </a:r>
            <a:r>
              <a:rPr lang="en-US" dirty="0"/>
              <a:t>Lifecycle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BroadcastReceiver</a:t>
            </a:r>
            <a:r>
              <a:rPr lang="ru-RU" dirty="0"/>
              <a:t> имеет всего один метод обратного вызова – </a:t>
            </a:r>
            <a:r>
              <a:rPr lang="en-US" dirty="0" err="1"/>
              <a:t>onReceive</a:t>
            </a:r>
            <a:r>
              <a:rPr lang="en-US" dirty="0"/>
              <a:t>(Context, Intent):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06.05.2016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Android1.Lesson01 – </a:t>
            </a:r>
            <a:r>
              <a:rPr lang="ru-RU"/>
              <a:t>Михаил Малахов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52" y="2559955"/>
            <a:ext cx="5973893" cy="20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7317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1599</Words>
  <Application>Microsoft Office PowerPoint</Application>
  <PresentationFormat>Экран (4:3)</PresentationFormat>
  <Paragraphs>289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Android</vt:lpstr>
      <vt:lpstr>Android2.Lesson05</vt:lpstr>
      <vt:lpstr>Домашнее задание</vt:lpstr>
      <vt:lpstr>Структура урока</vt:lpstr>
      <vt:lpstr>Что такое BroadcastReceiver?</vt:lpstr>
      <vt:lpstr>BroadcastReceiver</vt:lpstr>
      <vt:lpstr>Normal/Ordered Broadcast</vt:lpstr>
      <vt:lpstr>BroadcastReceiver – Security</vt:lpstr>
      <vt:lpstr>LocalBroadcastManager</vt:lpstr>
      <vt:lpstr>BroadcastReceiver – Lifecycle</vt:lpstr>
      <vt:lpstr>Пример BroadcastReceiver </vt:lpstr>
      <vt:lpstr>Что такое виджет?</vt:lpstr>
      <vt:lpstr>Что такое виджет?</vt:lpstr>
      <vt:lpstr>Типы виджетов</vt:lpstr>
      <vt:lpstr>Типы виджетов</vt:lpstr>
      <vt:lpstr>Типы виджетов</vt:lpstr>
      <vt:lpstr>Презентация PowerPoint</vt:lpstr>
      <vt:lpstr>Вопросы по теме</vt:lpstr>
      <vt:lpstr>Структура виджетов</vt:lpstr>
      <vt:lpstr>Структура виджетов</vt:lpstr>
      <vt:lpstr>Определение размеров</vt:lpstr>
      <vt:lpstr>Определение размеров</vt:lpstr>
      <vt:lpstr>Определение размеров</vt:lpstr>
      <vt:lpstr>Пример расчета размеров виджета</vt:lpstr>
      <vt:lpstr>Изменение размеров виджета</vt:lpstr>
      <vt:lpstr>Отступы виджетов</vt:lpstr>
      <vt:lpstr>Визуальные элементы виджета</vt:lpstr>
      <vt:lpstr>Вопросы по теме</vt:lpstr>
      <vt:lpstr>Пример простого виджета</vt:lpstr>
      <vt:lpstr>Создание виджета</vt:lpstr>
      <vt:lpstr>AppWidgetProviderInfo</vt:lpstr>
      <vt:lpstr>AppWidgetProviderInfo</vt:lpstr>
      <vt:lpstr>AppWidgetProviderInfo</vt:lpstr>
      <vt:lpstr>AppWidgetProviderInfo</vt:lpstr>
      <vt:lpstr>Layout – макет виджета</vt:lpstr>
      <vt:lpstr>AppWidgetProvider</vt:lpstr>
      <vt:lpstr>AppWidgetProvider</vt:lpstr>
      <vt:lpstr>AppWidgetProvider</vt:lpstr>
      <vt:lpstr>Изменения в файле манифеста</vt:lpstr>
      <vt:lpstr>Виджет на начальном экране</vt:lpstr>
      <vt:lpstr>Отображение текущего времени</vt:lpstr>
      <vt:lpstr>Activity для настройки виджета</vt:lpstr>
      <vt:lpstr>Activity для настройки виджета</vt:lpstr>
      <vt:lpstr>Вопросы по теме</vt:lpstr>
      <vt:lpstr>Домашнее задание</vt:lpstr>
      <vt:lpstr>Презентация PowerPoint</vt:lpstr>
    </vt:vector>
  </TitlesOfParts>
  <Company>xDevStudio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Lessons</dc:title>
  <dc:creator>Михаил Малахов</dc:creator>
  <cp:keywords>Android</cp:keywords>
  <cp:lastModifiedBy>Михаил Малахов</cp:lastModifiedBy>
  <cp:revision>189</cp:revision>
  <dcterms:created xsi:type="dcterms:W3CDTF">2014-08-01T09:44:16Z</dcterms:created>
  <dcterms:modified xsi:type="dcterms:W3CDTF">2016-05-06T09:36:23Z</dcterms:modified>
</cp:coreProperties>
</file>