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Playfair Display"/>
      <p:regular r:id="rId31"/>
      <p:bold r:id="rId32"/>
      <p:italic r:id="rId33"/>
      <p:boldItalic r:id="rId34"/>
    </p:embeddedFont>
    <p:embeddedFont>
      <p:font typeface="Abril Fatface"/>
      <p:regular r:id="rId35"/>
    </p:embeddedFont>
    <p:embeddedFont>
      <p:font typeface="PT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AbrilFatface-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PTSans-bold.fntdata"/><Relationship Id="rId14" Type="http://schemas.openxmlformats.org/officeDocument/2006/relationships/slide" Target="slides/slide9.xml"/><Relationship Id="rId36" Type="http://schemas.openxmlformats.org/officeDocument/2006/relationships/font" Target="fonts/PTSans-regular.fntdata"/><Relationship Id="rId17" Type="http://schemas.openxmlformats.org/officeDocument/2006/relationships/slide" Target="slides/slide12.xml"/><Relationship Id="rId39" Type="http://schemas.openxmlformats.org/officeDocument/2006/relationships/font" Target="fonts/PTSans-boldItalic.fntdata"/><Relationship Id="rId16" Type="http://schemas.openxmlformats.org/officeDocument/2006/relationships/slide" Target="slides/slide11.xml"/><Relationship Id="rId38" Type="http://schemas.openxmlformats.org/officeDocument/2006/relationships/font" Target="fonts/PT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e493da8e0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e493da8e0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e493da8e0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e493da8e0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e493da8e0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e493da8e0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e493da8e0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e493da8e0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e493da8e0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e493da8e0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e493da8e0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e493da8e0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e493da8e0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e493da8e0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e4d43f0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e4d43f0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e493da8e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e493da8e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e493da8e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e493da8e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e493da8e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e493da8e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e493da8e0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e493da8e0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e493da8e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e493da8e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e493da8e0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e493da8e0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e493da8e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e493da8e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e493da8e0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e493da8e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243963" y="-933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13100" y="1481055"/>
            <a:ext cx="6816600" cy="24141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13100" y="3995538"/>
            <a:ext cx="452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p:nvPr/>
        </p:nvSpPr>
        <p:spPr>
          <a:xfrm rot="1103675">
            <a:off x="274406"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a:off x="-878080" y="-1048117"/>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1884779">
            <a:off x="7986089" y="-765133"/>
            <a:ext cx="2074380" cy="220204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2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
    <p:spTree>
      <p:nvGrpSpPr>
        <p:cNvPr id="70" name="Shape 70"/>
        <p:cNvGrpSpPr/>
        <p:nvPr/>
      </p:nvGrpSpPr>
      <p:grpSpPr>
        <a:xfrm>
          <a:off x="0" y="0"/>
          <a:ext cx="0" cy="0"/>
          <a:chOff x="0" y="0"/>
          <a:chExt cx="0" cy="0"/>
        </a:xfrm>
      </p:grpSpPr>
      <p:sp>
        <p:nvSpPr>
          <p:cNvPr id="71" name="Google Shape;71;p13"/>
          <p:cNvSpPr/>
          <p:nvPr/>
        </p:nvSpPr>
        <p:spPr>
          <a:xfrm flipH="1" rot="-784685">
            <a:off x="7733575"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1783285">
            <a:off x="7922631"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331801" y="-16813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13"/>
          <p:cNvSpPr txBox="1"/>
          <p:nvPr>
            <p:ph idx="1" type="subTitle"/>
          </p:nvPr>
        </p:nvSpPr>
        <p:spPr>
          <a:xfrm>
            <a:off x="5243700" y="1478750"/>
            <a:ext cx="3180300" cy="301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6" name="Shape 76"/>
        <p:cNvGrpSpPr/>
        <p:nvPr/>
      </p:nvGrpSpPr>
      <p:grpSpPr>
        <a:xfrm>
          <a:off x="0" y="0"/>
          <a:ext cx="0" cy="0"/>
          <a:chOff x="0" y="0"/>
          <a:chExt cx="0" cy="0"/>
        </a:xfrm>
      </p:grpSpPr>
      <p:sp>
        <p:nvSpPr>
          <p:cNvPr id="77" name="Google Shape;77;p14"/>
          <p:cNvSpPr/>
          <p:nvPr/>
        </p:nvSpPr>
        <p:spPr>
          <a:xfrm flipH="1">
            <a:off x="-243963" y="-1695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1" name="Google Shape;81;p14"/>
          <p:cNvSpPr txBox="1"/>
          <p:nvPr>
            <p:ph idx="2" type="subTitle"/>
          </p:nvPr>
        </p:nvSpPr>
        <p:spPr>
          <a:xfrm>
            <a:off x="1497800" y="2119128"/>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 name="Google Shape;82;p14"/>
          <p:cNvSpPr txBox="1"/>
          <p:nvPr>
            <p:ph hasCustomPrompt="1" type="title"/>
          </p:nvPr>
        </p:nvSpPr>
        <p:spPr>
          <a:xfrm>
            <a:off x="720000" y="1458160"/>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3" name="Google Shape;83;p14"/>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4" name="Google Shape;84;p14"/>
          <p:cNvSpPr txBox="1"/>
          <p:nvPr>
            <p:ph idx="4" type="subTitle"/>
          </p:nvPr>
        </p:nvSpPr>
        <p:spPr>
          <a:xfrm>
            <a:off x="1497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5" name="Google Shape;85;p14"/>
          <p:cNvSpPr txBox="1"/>
          <p:nvPr>
            <p:ph hasCustomPrompt="1" idx="5" type="title"/>
          </p:nvPr>
        </p:nvSpPr>
        <p:spPr>
          <a:xfrm>
            <a:off x="720000" y="3257135"/>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6" name="Google Shape;86;p14"/>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7" name="Google Shape;87;p14"/>
          <p:cNvSpPr txBox="1"/>
          <p:nvPr>
            <p:ph idx="7" type="subTitle"/>
          </p:nvPr>
        </p:nvSpPr>
        <p:spPr>
          <a:xfrm>
            <a:off x="5944800" y="2119127"/>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8" name="Google Shape;88;p14"/>
          <p:cNvSpPr txBox="1"/>
          <p:nvPr>
            <p:ph hasCustomPrompt="1" idx="8" type="title"/>
          </p:nvPr>
        </p:nvSpPr>
        <p:spPr>
          <a:xfrm>
            <a:off x="4986065" y="1458160"/>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9" name="Google Shape;89;p14"/>
          <p:cNvSpPr txBox="1"/>
          <p:nvPr>
            <p:ph idx="9" type="subTitle"/>
          </p:nvPr>
        </p:nvSpPr>
        <p:spPr>
          <a:xfrm>
            <a:off x="5944800" y="3288772"/>
            <a:ext cx="215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90" name="Google Shape;90;p14"/>
          <p:cNvSpPr txBox="1"/>
          <p:nvPr>
            <p:ph idx="13" type="subTitle"/>
          </p:nvPr>
        </p:nvSpPr>
        <p:spPr>
          <a:xfrm>
            <a:off x="5944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1" name="Google Shape;91;p14"/>
          <p:cNvSpPr txBox="1"/>
          <p:nvPr>
            <p:ph hasCustomPrompt="1" idx="14" type="title"/>
          </p:nvPr>
        </p:nvSpPr>
        <p:spPr>
          <a:xfrm>
            <a:off x="4986065" y="3257135"/>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92" name="Google Shape;92;p14"/>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93" name="Shape 93"/>
        <p:cNvGrpSpPr/>
        <p:nvPr/>
      </p:nvGrpSpPr>
      <p:grpSpPr>
        <a:xfrm>
          <a:off x="0" y="0"/>
          <a:ext cx="0" cy="0"/>
          <a:chOff x="0" y="0"/>
          <a:chExt cx="0" cy="0"/>
        </a:xfrm>
      </p:grpSpPr>
      <p:sp>
        <p:nvSpPr>
          <p:cNvPr id="94" name="Google Shape;94;p15"/>
          <p:cNvSpPr/>
          <p:nvPr/>
        </p:nvSpPr>
        <p:spPr>
          <a:xfrm flipH="1" rot="-784685">
            <a:off x="7733586" y="-3640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783285">
            <a:off x="8151242" y="-7860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flipH="1">
            <a:off x="-408376" y="-174026"/>
            <a:ext cx="1214376" cy="412852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8" name="Google Shape;98;p15"/>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9" name="Shape 99"/>
        <p:cNvGrpSpPr/>
        <p:nvPr/>
      </p:nvGrpSpPr>
      <p:grpSpPr>
        <a:xfrm>
          <a:off x="0" y="0"/>
          <a:ext cx="0" cy="0"/>
          <a:chOff x="0" y="0"/>
          <a:chExt cx="0" cy="0"/>
        </a:xfrm>
      </p:grpSpPr>
      <p:sp>
        <p:nvSpPr>
          <p:cNvPr id="100" name="Google Shape;100;p16"/>
          <p:cNvSpPr/>
          <p:nvPr/>
        </p:nvSpPr>
        <p:spPr>
          <a:xfrm rot="-1532380">
            <a:off x="-984785" y="2504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747850" y="-340664"/>
            <a:ext cx="2293271" cy="328371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flipH="1" rot="1315565">
            <a:off x="7997421"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type="title"/>
          </p:nvPr>
        </p:nvSpPr>
        <p:spPr>
          <a:xfrm>
            <a:off x="4070700" y="3115663"/>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4" name="Google Shape;104;p16"/>
          <p:cNvSpPr txBox="1"/>
          <p:nvPr>
            <p:ph idx="1" type="subTitle"/>
          </p:nvPr>
        </p:nvSpPr>
        <p:spPr>
          <a:xfrm>
            <a:off x="17397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05" name="Shape 105"/>
        <p:cNvGrpSpPr/>
        <p:nvPr/>
      </p:nvGrpSpPr>
      <p:grpSpPr>
        <a:xfrm>
          <a:off x="0" y="0"/>
          <a:ext cx="0" cy="0"/>
          <a:chOff x="0" y="0"/>
          <a:chExt cx="0" cy="0"/>
        </a:xfrm>
      </p:grpSpPr>
      <p:sp>
        <p:nvSpPr>
          <p:cNvPr id="106" name="Google Shape;106;p17"/>
          <p:cNvSpPr/>
          <p:nvPr/>
        </p:nvSpPr>
        <p:spPr>
          <a:xfrm flipH="1" rot="-455257">
            <a:off x="7806607" y="-318267"/>
            <a:ext cx="1246880" cy="4103824"/>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rot="-1538068">
            <a:off x="8279381" y="-585154"/>
            <a:ext cx="1048448" cy="3401387"/>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rot="654765">
            <a:off x="-453981" y="-1416413"/>
            <a:ext cx="1214384" cy="4002644"/>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4572000" y="1303638"/>
            <a:ext cx="3293700" cy="2084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7"/>
          <p:cNvSpPr txBox="1"/>
          <p:nvPr>
            <p:ph idx="1" type="subTitle"/>
          </p:nvPr>
        </p:nvSpPr>
        <p:spPr>
          <a:xfrm>
            <a:off x="4572000" y="3292363"/>
            <a:ext cx="34914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11" name="Shape 111"/>
        <p:cNvGrpSpPr/>
        <p:nvPr/>
      </p:nvGrpSpPr>
      <p:grpSpPr>
        <a:xfrm>
          <a:off x="0" y="0"/>
          <a:ext cx="0" cy="0"/>
          <a:chOff x="0" y="0"/>
          <a:chExt cx="0" cy="0"/>
        </a:xfrm>
      </p:grpSpPr>
      <p:sp>
        <p:nvSpPr>
          <p:cNvPr id="112" name="Google Shape;112;p18"/>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8"/>
          <p:cNvSpPr txBox="1"/>
          <p:nvPr>
            <p:ph idx="1" type="subTitle"/>
          </p:nvPr>
        </p:nvSpPr>
        <p:spPr>
          <a:xfrm>
            <a:off x="720000" y="221505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17" name="Shape 117"/>
        <p:cNvGrpSpPr/>
        <p:nvPr/>
      </p:nvGrpSpPr>
      <p:grpSpPr>
        <a:xfrm>
          <a:off x="0" y="0"/>
          <a:ext cx="0" cy="0"/>
          <a:chOff x="0" y="0"/>
          <a:chExt cx="0" cy="0"/>
        </a:xfrm>
      </p:grpSpPr>
      <p:sp>
        <p:nvSpPr>
          <p:cNvPr id="118" name="Google Shape;118;p19"/>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idx="1" type="body"/>
          </p:nvPr>
        </p:nvSpPr>
        <p:spPr>
          <a:xfrm>
            <a:off x="719900" y="1533450"/>
            <a:ext cx="7704000" cy="309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22" name="Google Shape;12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3" name="Shape 123"/>
        <p:cNvGrpSpPr/>
        <p:nvPr/>
      </p:nvGrpSpPr>
      <p:grpSpPr>
        <a:xfrm>
          <a:off x="0" y="0"/>
          <a:ext cx="0" cy="0"/>
          <a:chOff x="0" y="0"/>
          <a:chExt cx="0" cy="0"/>
        </a:xfrm>
      </p:grpSpPr>
      <p:sp>
        <p:nvSpPr>
          <p:cNvPr id="124" name="Google Shape;124;p20"/>
          <p:cNvSpPr/>
          <p:nvPr/>
        </p:nvSpPr>
        <p:spPr>
          <a:xfrm flipH="1" rot="1236882">
            <a:off x="7680459" y="103396"/>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8516333" y="-485412"/>
            <a:ext cx="2293271" cy="258507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rot="-1315565">
            <a:off x="-1005022"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type="title"/>
          </p:nvPr>
        </p:nvSpPr>
        <p:spPr>
          <a:xfrm>
            <a:off x="720000" y="33129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8" name="Google Shape;128;p20"/>
          <p:cNvSpPr txBox="1"/>
          <p:nvPr>
            <p:ph idx="1" type="subTitle"/>
          </p:nvPr>
        </p:nvSpPr>
        <p:spPr>
          <a:xfrm>
            <a:off x="720000"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20"/>
          <p:cNvSpPr txBox="1"/>
          <p:nvPr>
            <p:ph idx="2" type="title"/>
          </p:nvPr>
        </p:nvSpPr>
        <p:spPr>
          <a:xfrm>
            <a:off x="3484419" y="18756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0"/>
          <p:cNvSpPr txBox="1"/>
          <p:nvPr>
            <p:ph idx="3" type="subTitle"/>
          </p:nvPr>
        </p:nvSpPr>
        <p:spPr>
          <a:xfrm>
            <a:off x="3484421" y="2269788"/>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20"/>
          <p:cNvSpPr txBox="1"/>
          <p:nvPr>
            <p:ph idx="4" type="title"/>
          </p:nvPr>
        </p:nvSpPr>
        <p:spPr>
          <a:xfrm>
            <a:off x="6255596" y="33357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0"/>
          <p:cNvSpPr txBox="1"/>
          <p:nvPr>
            <p:ph idx="5" type="subTitle"/>
          </p:nvPr>
        </p:nvSpPr>
        <p:spPr>
          <a:xfrm>
            <a:off x="6255599"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20"/>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784685">
            <a:off x="-181759" y="-8212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1783285">
            <a:off x="-385508" y="-12432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8143200" y="-478825"/>
            <a:ext cx="1214376" cy="46364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000" y="2195100"/>
            <a:ext cx="4337700" cy="1466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0000" y="1178725"/>
            <a:ext cx="5067600" cy="1000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720000" y="3676775"/>
            <a:ext cx="506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34" name="Shape 134"/>
        <p:cNvGrpSpPr/>
        <p:nvPr/>
      </p:nvGrpSpPr>
      <p:grpSpPr>
        <a:xfrm>
          <a:off x="0" y="0"/>
          <a:ext cx="0" cy="0"/>
          <a:chOff x="0" y="0"/>
          <a:chExt cx="0" cy="0"/>
        </a:xfrm>
      </p:grpSpPr>
      <p:sp>
        <p:nvSpPr>
          <p:cNvPr id="135" name="Google Shape;135;p21"/>
          <p:cNvSpPr/>
          <p:nvPr/>
        </p:nvSpPr>
        <p:spPr>
          <a:xfrm flipH="1">
            <a:off x="8252620" y="-92835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844789">
            <a:off x="8256274" y="-340789"/>
            <a:ext cx="1031065" cy="343335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63905" y="-121530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type="title"/>
          </p:nvPr>
        </p:nvSpPr>
        <p:spPr>
          <a:xfrm>
            <a:off x="132337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 name="Google Shape;139;p21"/>
          <p:cNvSpPr txBox="1"/>
          <p:nvPr>
            <p:ph idx="1" type="subTitle"/>
          </p:nvPr>
        </p:nvSpPr>
        <p:spPr>
          <a:xfrm>
            <a:off x="132337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1"/>
          <p:cNvSpPr txBox="1"/>
          <p:nvPr>
            <p:ph idx="2"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txBox="1"/>
          <p:nvPr>
            <p:ph idx="3" type="title"/>
          </p:nvPr>
        </p:nvSpPr>
        <p:spPr>
          <a:xfrm>
            <a:off x="132337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1"/>
          <p:cNvSpPr txBox="1"/>
          <p:nvPr>
            <p:ph idx="4" type="subTitle"/>
          </p:nvPr>
        </p:nvSpPr>
        <p:spPr>
          <a:xfrm>
            <a:off x="132337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1"/>
          <p:cNvSpPr txBox="1"/>
          <p:nvPr>
            <p:ph idx="5" type="title"/>
          </p:nvPr>
        </p:nvSpPr>
        <p:spPr>
          <a:xfrm>
            <a:off x="132337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1"/>
          <p:cNvSpPr txBox="1"/>
          <p:nvPr>
            <p:ph idx="6" type="subTitle"/>
          </p:nvPr>
        </p:nvSpPr>
        <p:spPr>
          <a:xfrm>
            <a:off x="132337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145" name="Shape 145"/>
        <p:cNvGrpSpPr/>
        <p:nvPr/>
      </p:nvGrpSpPr>
      <p:grpSpPr>
        <a:xfrm>
          <a:off x="0" y="0"/>
          <a:ext cx="0" cy="0"/>
          <a:chOff x="0" y="0"/>
          <a:chExt cx="0" cy="0"/>
        </a:xfrm>
      </p:grpSpPr>
      <p:sp>
        <p:nvSpPr>
          <p:cNvPr id="146" name="Google Shape;146;p22"/>
          <p:cNvSpPr/>
          <p:nvPr/>
        </p:nvSpPr>
        <p:spPr>
          <a:xfrm rot="-240488">
            <a:off x="-424134" y="-626662"/>
            <a:ext cx="1244966" cy="3296515"/>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rot="758190">
            <a:off x="-566166" y="-1075222"/>
            <a:ext cx="1031062" cy="3132328"/>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8371800" y="-4667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type="title"/>
          </p:nvPr>
        </p:nvSpPr>
        <p:spPr>
          <a:xfrm>
            <a:off x="86897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22"/>
          <p:cNvSpPr txBox="1"/>
          <p:nvPr>
            <p:ph idx="1" type="subTitle"/>
          </p:nvPr>
        </p:nvSpPr>
        <p:spPr>
          <a:xfrm>
            <a:off x="83057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 name="Google Shape;151;p22"/>
          <p:cNvSpPr txBox="1"/>
          <p:nvPr>
            <p:ph idx="2" type="title"/>
          </p:nvPr>
        </p:nvSpPr>
        <p:spPr>
          <a:xfrm>
            <a:off x="3484350"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22"/>
          <p:cNvSpPr txBox="1"/>
          <p:nvPr>
            <p:ph idx="3" type="subTitle"/>
          </p:nvPr>
        </p:nvSpPr>
        <p:spPr>
          <a:xfrm>
            <a:off x="3445950"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22"/>
          <p:cNvSpPr txBox="1"/>
          <p:nvPr>
            <p:ph idx="4" type="title"/>
          </p:nvPr>
        </p:nvSpPr>
        <p:spPr>
          <a:xfrm>
            <a:off x="609972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2"/>
          <p:cNvSpPr txBox="1"/>
          <p:nvPr>
            <p:ph idx="5" type="subTitle"/>
          </p:nvPr>
        </p:nvSpPr>
        <p:spPr>
          <a:xfrm>
            <a:off x="606132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22"/>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6" name="Shape 156"/>
        <p:cNvGrpSpPr/>
        <p:nvPr/>
      </p:nvGrpSpPr>
      <p:grpSpPr>
        <a:xfrm>
          <a:off x="0" y="0"/>
          <a:ext cx="0" cy="0"/>
          <a:chOff x="0" y="0"/>
          <a:chExt cx="0" cy="0"/>
        </a:xfrm>
      </p:grpSpPr>
      <p:sp>
        <p:nvSpPr>
          <p:cNvPr id="157" name="Google Shape;157;p23"/>
          <p:cNvSpPr/>
          <p:nvPr/>
        </p:nvSpPr>
        <p:spPr>
          <a:xfrm rot="784685">
            <a:off x="-4103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flipH="1" rot="1783285">
            <a:off x="-385508"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title"/>
          </p:nvPr>
        </p:nvSpPr>
        <p:spPr>
          <a:xfrm>
            <a:off x="713100" y="155995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3"/>
          <p:cNvSpPr txBox="1"/>
          <p:nvPr>
            <p:ph idx="1" type="subTitle"/>
          </p:nvPr>
        </p:nvSpPr>
        <p:spPr>
          <a:xfrm>
            <a:off x="1046700" y="199407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23"/>
          <p:cNvSpPr txBox="1"/>
          <p:nvPr>
            <p:ph idx="2" type="title"/>
          </p:nvPr>
        </p:nvSpPr>
        <p:spPr>
          <a:xfrm>
            <a:off x="6112200" y="155995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3"/>
          <p:cNvSpPr txBox="1"/>
          <p:nvPr>
            <p:ph idx="3" type="subTitle"/>
          </p:nvPr>
        </p:nvSpPr>
        <p:spPr>
          <a:xfrm>
            <a:off x="6112200" y="199407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3"/>
          <p:cNvSpPr txBox="1"/>
          <p:nvPr>
            <p:ph idx="4" type="title"/>
          </p:nvPr>
        </p:nvSpPr>
        <p:spPr>
          <a:xfrm>
            <a:off x="713100" y="299416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3"/>
          <p:cNvSpPr txBox="1"/>
          <p:nvPr>
            <p:ph idx="5" type="subTitle"/>
          </p:nvPr>
        </p:nvSpPr>
        <p:spPr>
          <a:xfrm>
            <a:off x="1046700" y="342828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3"/>
          <p:cNvSpPr txBox="1"/>
          <p:nvPr>
            <p:ph idx="6" type="title"/>
          </p:nvPr>
        </p:nvSpPr>
        <p:spPr>
          <a:xfrm>
            <a:off x="6112200" y="299416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3"/>
          <p:cNvSpPr txBox="1"/>
          <p:nvPr>
            <p:ph idx="7" type="subTitle"/>
          </p:nvPr>
        </p:nvSpPr>
        <p:spPr>
          <a:xfrm>
            <a:off x="6112200" y="342828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3"/>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69" name="Shape 169"/>
        <p:cNvGrpSpPr/>
        <p:nvPr/>
      </p:nvGrpSpPr>
      <p:grpSpPr>
        <a:xfrm>
          <a:off x="0" y="0"/>
          <a:ext cx="0" cy="0"/>
          <a:chOff x="0" y="0"/>
          <a:chExt cx="0" cy="0"/>
        </a:xfrm>
      </p:grpSpPr>
      <p:sp>
        <p:nvSpPr>
          <p:cNvPr id="170" name="Google Shape;170;p24"/>
          <p:cNvSpPr/>
          <p:nvPr/>
        </p:nvSpPr>
        <p:spPr>
          <a:xfrm rot="784685">
            <a:off x="-2579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flipH="1" rot="1783285">
            <a:off x="-461708" y="-13194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rot="-593063">
            <a:off x="8066979" y="-555017"/>
            <a:ext cx="1214363" cy="463637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type="title"/>
          </p:nvPr>
        </p:nvSpPr>
        <p:spPr>
          <a:xfrm>
            <a:off x="1872622"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4" name="Google Shape;174;p24"/>
          <p:cNvSpPr txBox="1"/>
          <p:nvPr>
            <p:ph idx="1" type="subTitle"/>
          </p:nvPr>
        </p:nvSpPr>
        <p:spPr>
          <a:xfrm>
            <a:off x="1872622"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5" name="Google Shape;175;p24"/>
          <p:cNvSpPr txBox="1"/>
          <p:nvPr>
            <p:ph idx="2" type="title"/>
          </p:nvPr>
        </p:nvSpPr>
        <p:spPr>
          <a:xfrm>
            <a:off x="589358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6" name="Google Shape;176;p24"/>
          <p:cNvSpPr txBox="1"/>
          <p:nvPr>
            <p:ph idx="3" type="subTitle"/>
          </p:nvPr>
        </p:nvSpPr>
        <p:spPr>
          <a:xfrm>
            <a:off x="5893576"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7" name="Google Shape;177;p24"/>
          <p:cNvSpPr txBox="1"/>
          <p:nvPr>
            <p:ph idx="4" type="title"/>
          </p:nvPr>
        </p:nvSpPr>
        <p:spPr>
          <a:xfrm>
            <a:off x="1872622"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8" name="Google Shape;178;p24"/>
          <p:cNvSpPr txBox="1"/>
          <p:nvPr>
            <p:ph idx="5" type="subTitle"/>
          </p:nvPr>
        </p:nvSpPr>
        <p:spPr>
          <a:xfrm>
            <a:off x="1872622"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24"/>
          <p:cNvSpPr txBox="1"/>
          <p:nvPr>
            <p:ph idx="6" type="title"/>
          </p:nvPr>
        </p:nvSpPr>
        <p:spPr>
          <a:xfrm>
            <a:off x="5893580"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80" name="Google Shape;180;p24"/>
          <p:cNvSpPr txBox="1"/>
          <p:nvPr>
            <p:ph idx="7" type="subTitle"/>
          </p:nvPr>
        </p:nvSpPr>
        <p:spPr>
          <a:xfrm>
            <a:off x="5893576"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1" name="Google Shape;181;p24"/>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2" name="Shape 182"/>
        <p:cNvGrpSpPr/>
        <p:nvPr/>
      </p:nvGrpSpPr>
      <p:grpSpPr>
        <a:xfrm>
          <a:off x="0" y="0"/>
          <a:ext cx="0" cy="0"/>
          <a:chOff x="0" y="0"/>
          <a:chExt cx="0" cy="0"/>
        </a:xfrm>
      </p:grpSpPr>
      <p:sp>
        <p:nvSpPr>
          <p:cNvPr id="183" name="Google Shape;183;p25"/>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5"/>
          <p:cNvSpPr txBox="1"/>
          <p:nvPr>
            <p:ph idx="2" type="title"/>
          </p:nvPr>
        </p:nvSpPr>
        <p:spPr>
          <a:xfrm>
            <a:off x="128605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5"/>
          <p:cNvSpPr txBox="1"/>
          <p:nvPr>
            <p:ph idx="1" type="subTitle"/>
          </p:nvPr>
        </p:nvSpPr>
        <p:spPr>
          <a:xfrm>
            <a:off x="128605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5"/>
          <p:cNvSpPr txBox="1"/>
          <p:nvPr>
            <p:ph idx="3" type="title"/>
          </p:nvPr>
        </p:nvSpPr>
        <p:spPr>
          <a:xfrm>
            <a:off x="128605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5"/>
          <p:cNvSpPr txBox="1"/>
          <p:nvPr>
            <p:ph idx="4" type="subTitle"/>
          </p:nvPr>
        </p:nvSpPr>
        <p:spPr>
          <a:xfrm>
            <a:off x="128605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5"/>
          <p:cNvSpPr txBox="1"/>
          <p:nvPr>
            <p:ph idx="5" type="title"/>
          </p:nvPr>
        </p:nvSpPr>
        <p:spPr>
          <a:xfrm>
            <a:off x="128605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5"/>
          <p:cNvSpPr txBox="1"/>
          <p:nvPr>
            <p:ph idx="6" type="subTitle"/>
          </p:nvPr>
        </p:nvSpPr>
        <p:spPr>
          <a:xfrm>
            <a:off x="128605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5"/>
          <p:cNvSpPr txBox="1"/>
          <p:nvPr>
            <p:ph idx="7" type="title"/>
          </p:nvPr>
        </p:nvSpPr>
        <p:spPr>
          <a:xfrm>
            <a:off x="5682650" y="129759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4" name="Google Shape;194;p25"/>
          <p:cNvSpPr txBox="1"/>
          <p:nvPr>
            <p:ph idx="8" type="subTitle"/>
          </p:nvPr>
        </p:nvSpPr>
        <p:spPr>
          <a:xfrm>
            <a:off x="5682650" y="174910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25"/>
          <p:cNvSpPr txBox="1"/>
          <p:nvPr>
            <p:ph idx="9" type="title"/>
          </p:nvPr>
        </p:nvSpPr>
        <p:spPr>
          <a:xfrm>
            <a:off x="5682650" y="2422722"/>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6" name="Google Shape;196;p25"/>
          <p:cNvSpPr txBox="1"/>
          <p:nvPr>
            <p:ph idx="13" type="subTitle"/>
          </p:nvPr>
        </p:nvSpPr>
        <p:spPr>
          <a:xfrm>
            <a:off x="5682650" y="2874231"/>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7" name="Google Shape;197;p25"/>
          <p:cNvSpPr txBox="1"/>
          <p:nvPr>
            <p:ph idx="14" type="title"/>
          </p:nvPr>
        </p:nvSpPr>
        <p:spPr>
          <a:xfrm>
            <a:off x="5682650" y="354784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8" name="Google Shape;198;p25"/>
          <p:cNvSpPr txBox="1"/>
          <p:nvPr>
            <p:ph idx="15" type="subTitle"/>
          </p:nvPr>
        </p:nvSpPr>
        <p:spPr>
          <a:xfrm>
            <a:off x="5682650" y="399935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9" name="Shape 199"/>
        <p:cNvGrpSpPr/>
        <p:nvPr/>
      </p:nvGrpSpPr>
      <p:grpSpPr>
        <a:xfrm>
          <a:off x="0" y="0"/>
          <a:ext cx="0" cy="0"/>
          <a:chOff x="0" y="0"/>
          <a:chExt cx="0" cy="0"/>
        </a:xfrm>
      </p:grpSpPr>
      <p:sp>
        <p:nvSpPr>
          <p:cNvPr id="200" name="Google Shape;200;p26"/>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1" name="Google Shape;201;p26"/>
          <p:cNvSpPr txBox="1"/>
          <p:nvPr>
            <p:ph idx="1" type="subTitle"/>
          </p:nvPr>
        </p:nvSpPr>
        <p:spPr>
          <a:xfrm>
            <a:off x="2223600" y="12348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2" name="Google Shape;202;p26"/>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3" name="Google Shape;203;p26"/>
          <p:cNvSpPr txBox="1"/>
          <p:nvPr>
            <p:ph idx="3" type="subTitle"/>
          </p:nvPr>
        </p:nvSpPr>
        <p:spPr>
          <a:xfrm>
            <a:off x="2223600" y="2554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4" name="Google Shape;204;p26"/>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5" name="Google Shape;205;p26"/>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6" name="Google Shape;206;p26"/>
          <p:cNvSpPr/>
          <p:nvPr/>
        </p:nvSpPr>
        <p:spPr>
          <a:xfrm flipH="1" rot="-1103675">
            <a:off x="8084800"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8322223" y="-561604"/>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flipH="1" rot="1040920">
            <a:off x="-826208" y="-506959"/>
            <a:ext cx="2074408" cy="220207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09" name="Shape 209"/>
        <p:cNvGrpSpPr/>
        <p:nvPr/>
      </p:nvGrpSpPr>
      <p:grpSpPr>
        <a:xfrm>
          <a:off x="0" y="0"/>
          <a:ext cx="0" cy="0"/>
          <a:chOff x="0" y="0"/>
          <a:chExt cx="0" cy="0"/>
        </a:xfrm>
      </p:grpSpPr>
      <p:sp>
        <p:nvSpPr>
          <p:cNvPr id="210" name="Google Shape;210;p2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7"/>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14" name="Shape 214"/>
        <p:cNvGrpSpPr/>
        <p:nvPr/>
      </p:nvGrpSpPr>
      <p:grpSpPr>
        <a:xfrm>
          <a:off x="0" y="0"/>
          <a:ext cx="0" cy="0"/>
          <a:chOff x="0" y="0"/>
          <a:chExt cx="0" cy="0"/>
        </a:xfrm>
      </p:grpSpPr>
      <p:sp>
        <p:nvSpPr>
          <p:cNvPr id="215" name="Google Shape;215;p28"/>
          <p:cNvSpPr/>
          <p:nvPr/>
        </p:nvSpPr>
        <p:spPr>
          <a:xfrm flipH="1">
            <a:off x="7874419" y="-137976"/>
            <a:ext cx="2481131" cy="294392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rot="2700000">
            <a:off x="94776" y="-643730"/>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8576741" y="-658300"/>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8"/>
          <p:cNvSpPr txBox="1"/>
          <p:nvPr>
            <p:ph idx="1" type="subTitle"/>
          </p:nvPr>
        </p:nvSpPr>
        <p:spPr>
          <a:xfrm>
            <a:off x="713100" y="1394019"/>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28"/>
          <p:cNvSpPr txBox="1"/>
          <p:nvPr/>
        </p:nvSpPr>
        <p:spPr>
          <a:xfrm>
            <a:off x="720000" y="2966252"/>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dk1"/>
                </a:solidFill>
                <a:latin typeface="Nunito"/>
                <a:ea typeface="Nunito"/>
                <a:cs typeface="Nunito"/>
                <a:sym typeface="Nunito"/>
              </a:rPr>
              <a:t>, including icons by </a:t>
            </a:r>
            <a:r>
              <a:rPr lang="en"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dk1"/>
                </a:solidFill>
                <a:latin typeface="Nunito"/>
                <a:ea typeface="Nunito"/>
                <a:cs typeface="Nunito"/>
                <a:sym typeface="Nunito"/>
              </a:rPr>
              <a:t> &amp; images by </a:t>
            </a:r>
            <a:r>
              <a:rPr lang="en"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10800000">
            <a:off x="7641225" y="-691372"/>
            <a:ext cx="1756619" cy="207607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145456" y="-66021"/>
            <a:ext cx="1756619" cy="232279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794915">
            <a:off x="-1502546" y="-638410"/>
            <a:ext cx="2293282" cy="258508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8555291" y="-912025"/>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7852681" y="-293879"/>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291314"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2" type="title"/>
          </p:nvPr>
        </p:nvSpPr>
        <p:spPr>
          <a:xfrm>
            <a:off x="5110086"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5"/>
          <p:cNvSpPr txBox="1"/>
          <p:nvPr>
            <p:ph idx="1" type="subTitle"/>
          </p:nvPr>
        </p:nvSpPr>
        <p:spPr>
          <a:xfrm>
            <a:off x="5110088"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1291312"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4"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rot="-1236882">
            <a:off x="-992836" y="-201404"/>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2700000">
            <a:off x="-1671654" y="-637784"/>
            <a:ext cx="2293212" cy="2585006"/>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flipH="1" rot="1315565">
            <a:off x="7821221" y="-111650"/>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p:nvPr/>
        </p:nvSpPr>
        <p:spPr>
          <a:xfrm flipH="1">
            <a:off x="-243963" y="-2457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flipH="1">
            <a:off x="80715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flipH="1">
            <a:off x="77173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 type="body"/>
          </p:nvPr>
        </p:nvSpPr>
        <p:spPr>
          <a:xfrm>
            <a:off x="720000" y="1650200"/>
            <a:ext cx="3876000" cy="23361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46" name="Google Shape;46;p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p:nvPr/>
        </p:nvSpPr>
        <p:spPr>
          <a:xfrm rot="-3419928">
            <a:off x="-1702337" y="601789"/>
            <a:ext cx="2807434" cy="1193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1401600">
            <a:off x="8049665" y="111206"/>
            <a:ext cx="2374221" cy="280599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rot="-836192">
            <a:off x="-1327580" y="-192083"/>
            <a:ext cx="2334065" cy="2880761"/>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type="title"/>
          </p:nvPr>
        </p:nvSpPr>
        <p:spPr>
          <a:xfrm>
            <a:off x="1896900" y="1307100"/>
            <a:ext cx="6534000" cy="2529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p:nvPr/>
        </p:nvSpPr>
        <p:spPr>
          <a:xfrm rot="880749">
            <a:off x="-109876" y="-360103"/>
            <a:ext cx="1253609" cy="3696848"/>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flipH="1" rot="1966325">
            <a:off x="-97652" y="-885201"/>
            <a:ext cx="1064941" cy="343815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720000" y="124018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 name="Google Shape;57;p9"/>
          <p:cNvSpPr txBox="1"/>
          <p:nvPr>
            <p:ph idx="1" type="subTitle"/>
          </p:nvPr>
        </p:nvSpPr>
        <p:spPr>
          <a:xfrm>
            <a:off x="2241550" y="2221513"/>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flipH="1">
            <a:off x="-331799" y="-846185"/>
            <a:ext cx="855913" cy="35275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flipH="1" rot="894957">
            <a:off x="8570322" y="26143"/>
            <a:ext cx="1383968" cy="1264504"/>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flipH="1" rot="894957">
            <a:off x="8014872" y="-268356"/>
            <a:ext cx="1730081" cy="277377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ph type="title"/>
          </p:nvPr>
        </p:nvSpPr>
        <p:spPr>
          <a:xfrm>
            <a:off x="3245625" y="1913850"/>
            <a:ext cx="5050500" cy="131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635525" y="993300"/>
            <a:ext cx="8055600" cy="24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200"/>
              <a:t>Natural Language Processing</a:t>
            </a:r>
            <a:endParaRPr sz="6200"/>
          </a:p>
        </p:txBody>
      </p:sp>
      <p:sp>
        <p:nvSpPr>
          <p:cNvPr id="227" name="Google Shape;227;p30"/>
          <p:cNvSpPr txBox="1"/>
          <p:nvPr>
            <p:ph idx="1" type="subTitle"/>
          </p:nvPr>
        </p:nvSpPr>
        <p:spPr>
          <a:xfrm>
            <a:off x="713100" y="3807088"/>
            <a:ext cx="4528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Malak Amr &amp; Dina Tamer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2: Using a pretrained model</a:t>
            </a:r>
            <a:endParaRPr sz="2900"/>
          </a:p>
        </p:txBody>
      </p:sp>
      <p:sp>
        <p:nvSpPr>
          <p:cNvPr id="307" name="Google Shape;307;p39"/>
          <p:cNvSpPr txBox="1"/>
          <p:nvPr>
            <p:ph idx="1" type="body"/>
          </p:nvPr>
        </p:nvSpPr>
        <p:spPr>
          <a:xfrm>
            <a:off x="720000" y="949725"/>
            <a:ext cx="7704000" cy="40728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400"/>
              <a:t>For this approach, we focused on using the 'description', 'brand', and 'price/value' columns.</a:t>
            </a:r>
            <a:endParaRPr sz="1400"/>
          </a:p>
          <a:p>
            <a:pPr indent="-317500" lvl="0" marL="457200" rtl="0" algn="l">
              <a:spcBef>
                <a:spcPts val="1600"/>
              </a:spcBef>
              <a:spcAft>
                <a:spcPts val="0"/>
              </a:spcAft>
              <a:buSzPts val="1400"/>
              <a:buChar char="➔"/>
            </a:pPr>
            <a:r>
              <a:rPr lang="en" sz="1400"/>
              <a:t>The preprocessing steps included:</a:t>
            </a:r>
            <a:endParaRPr sz="1400"/>
          </a:p>
          <a:p>
            <a:pPr indent="-311150" lvl="1" marL="914400" rtl="0" algn="l">
              <a:spcBef>
                <a:spcPts val="1600"/>
              </a:spcBef>
              <a:spcAft>
                <a:spcPts val="0"/>
              </a:spcAft>
              <a:buSzPts val="1300"/>
              <a:buChar char="◆"/>
            </a:pPr>
            <a:r>
              <a:rPr lang="en" sz="1300"/>
              <a:t>Text Cleaning: Although BERT's tokenizer can handle a variety of textual formats, basic cleaning was performed to remove any extraneous whitespace and ensure consistency in the data.</a:t>
            </a:r>
            <a:endParaRPr sz="1300"/>
          </a:p>
          <a:p>
            <a:pPr indent="-298450" lvl="1" marL="914400" rtl="0" algn="l">
              <a:spcBef>
                <a:spcPts val="1600"/>
              </a:spcBef>
              <a:spcAft>
                <a:spcPts val="0"/>
              </a:spcAft>
              <a:buSzPts val="1100"/>
              <a:buChar char="◆"/>
            </a:pPr>
            <a:r>
              <a:rPr lang="en" sz="1300"/>
              <a:t>Tokenization: The BERT tokenizer was used to convert the product descriptions and brands into sequences of tokens. This involved concatenating the brand and description into a single input string, splitting the text into subwords, and mapping them to integer indices based on BERT's vocabulary.</a:t>
            </a:r>
            <a:endParaRPr sz="1300"/>
          </a:p>
          <a:p>
            <a:pPr indent="-298450" lvl="1" marL="914400" rtl="0" algn="l">
              <a:spcBef>
                <a:spcPts val="1600"/>
              </a:spcBef>
              <a:spcAft>
                <a:spcPts val="0"/>
              </a:spcAft>
              <a:buSzPts val="1100"/>
              <a:buChar char="◆"/>
            </a:pPr>
            <a:r>
              <a:rPr lang="en" sz="1300"/>
              <a:t>Padding and Truncation: The tokenized sequences were padded to a maximum length of 300 tokens to ensure uniform input size. Sequences longer than 300 tokens were truncated.</a:t>
            </a:r>
            <a:endParaRPr sz="1300"/>
          </a:p>
          <a:p>
            <a:pPr indent="0" lvl="0" marL="45720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2: Using a pretrained model</a:t>
            </a:r>
            <a:endParaRPr sz="2900"/>
          </a:p>
        </p:txBody>
      </p:sp>
      <p:sp>
        <p:nvSpPr>
          <p:cNvPr id="313" name="Google Shape;313;p40"/>
          <p:cNvSpPr txBox="1"/>
          <p:nvPr>
            <p:ph idx="1" type="body"/>
          </p:nvPr>
        </p:nvSpPr>
        <p:spPr>
          <a:xfrm>
            <a:off x="720000" y="949725"/>
            <a:ext cx="7704000" cy="4072800"/>
          </a:xfrm>
          <a:prstGeom prst="rect">
            <a:avLst/>
          </a:prstGeom>
        </p:spPr>
        <p:txBody>
          <a:bodyPr anchorCtr="0" anchor="t" bIns="91425" lIns="91425" spcFirstLastPara="1" rIns="91425" wrap="square" tIns="91425">
            <a:noAutofit/>
          </a:bodyPr>
          <a:lstStyle/>
          <a:p>
            <a:pPr indent="0" lvl="0" marL="457200" rtl="0" algn="l">
              <a:spcBef>
                <a:spcPts val="1000"/>
              </a:spcBef>
              <a:spcAft>
                <a:spcPts val="0"/>
              </a:spcAft>
              <a:buNone/>
            </a:pPr>
            <a:r>
              <a:rPr lang="en" sz="1700">
                <a:latin typeface="Abril Fatface"/>
                <a:ea typeface="Abril Fatface"/>
                <a:cs typeface="Abril Fatface"/>
                <a:sym typeface="Abril Fatface"/>
              </a:rPr>
              <a:t>BERT ( </a:t>
            </a:r>
            <a:r>
              <a:rPr lang="en" sz="1700">
                <a:latin typeface="Abril Fatface"/>
                <a:ea typeface="Abril Fatface"/>
                <a:cs typeface="Abril Fatface"/>
                <a:sym typeface="Abril Fatface"/>
              </a:rPr>
              <a:t>Bidirectional</a:t>
            </a:r>
            <a:r>
              <a:rPr lang="en" sz="1700">
                <a:latin typeface="Abril Fatface"/>
                <a:ea typeface="Abril Fatface"/>
                <a:cs typeface="Abril Fatface"/>
                <a:sym typeface="Abril Fatface"/>
              </a:rPr>
              <a:t> Encoder Representations from Transformers</a:t>
            </a:r>
            <a:r>
              <a:rPr lang="en" sz="1700">
                <a:latin typeface="Abril Fatface"/>
                <a:ea typeface="Abril Fatface"/>
                <a:cs typeface="Abril Fatface"/>
                <a:sym typeface="Abril Fatface"/>
              </a:rPr>
              <a:t>)</a:t>
            </a:r>
            <a:endParaRPr sz="1300"/>
          </a:p>
          <a:p>
            <a:pPr indent="-311150" lvl="1" marL="914400" rtl="0" algn="l">
              <a:lnSpc>
                <a:spcPct val="100000"/>
              </a:lnSpc>
              <a:spcBef>
                <a:spcPts val="1600"/>
              </a:spcBef>
              <a:spcAft>
                <a:spcPts val="0"/>
              </a:spcAft>
              <a:buSzPts val="1300"/>
              <a:buChar char="◆"/>
            </a:pPr>
            <a:r>
              <a:rPr lang="en" sz="1300"/>
              <a:t>BERT is a pre-trained language model developed by Google that has the ability to understand the context of words in a sentence by considering the words that come before and after them. </a:t>
            </a:r>
            <a:endParaRPr sz="1300"/>
          </a:p>
          <a:p>
            <a:pPr indent="-311150" lvl="1" marL="914400" rtl="0" algn="l">
              <a:lnSpc>
                <a:spcPct val="100000"/>
              </a:lnSpc>
              <a:spcBef>
                <a:spcPts val="1600"/>
              </a:spcBef>
              <a:spcAft>
                <a:spcPts val="0"/>
              </a:spcAft>
              <a:buSzPts val="1300"/>
              <a:buChar char="◆"/>
            </a:pPr>
            <a:r>
              <a:rPr lang="en" sz="1300"/>
              <a:t>BERT is based on the Transformer architecture, which utilizes self-attention mechanisms to process input text in parallel, making it highly efficient. </a:t>
            </a:r>
            <a:endParaRPr sz="1300"/>
          </a:p>
          <a:p>
            <a:pPr indent="-311150" lvl="1" marL="914400" rtl="0" algn="l">
              <a:lnSpc>
                <a:spcPct val="100000"/>
              </a:lnSpc>
              <a:spcBef>
                <a:spcPts val="1600"/>
              </a:spcBef>
              <a:spcAft>
                <a:spcPts val="0"/>
              </a:spcAft>
              <a:buSzPts val="1300"/>
              <a:buChar char="◆"/>
            </a:pPr>
            <a:r>
              <a:rPr lang="en" sz="1300"/>
              <a:t>Takes tokenized text as input and processes it through multiple layers of transformers. Each word is represented as a token </a:t>
            </a:r>
            <a:endParaRPr sz="1300"/>
          </a:p>
          <a:p>
            <a:pPr indent="-311150" lvl="1" marL="914400" rtl="0" algn="l">
              <a:lnSpc>
                <a:spcPct val="100000"/>
              </a:lnSpc>
              <a:spcBef>
                <a:spcPts val="1600"/>
              </a:spcBef>
              <a:spcAft>
                <a:spcPts val="0"/>
              </a:spcAft>
              <a:buSzPts val="1300"/>
              <a:buChar char="◆"/>
            </a:pPr>
            <a:r>
              <a:rPr lang="en" sz="1300"/>
              <a:t>Reads text bidirectionally, meaning it considers both the left and right context of each word to understand its meaning. </a:t>
            </a:r>
            <a:endParaRPr sz="1300"/>
          </a:p>
          <a:p>
            <a:pPr indent="-298450" lvl="1" marL="914400" rtl="0" algn="l">
              <a:lnSpc>
                <a:spcPct val="100000"/>
              </a:lnSpc>
              <a:spcBef>
                <a:spcPts val="1600"/>
              </a:spcBef>
              <a:spcAft>
                <a:spcPts val="0"/>
              </a:spcAft>
              <a:buSzPts val="1100"/>
              <a:buChar char="◆"/>
            </a:pPr>
            <a:r>
              <a:rPr lang="en" sz="1300"/>
              <a:t>Uses multiple layers of transformers, which apply self-attention mechanisms to weigh the importance of each word in the context of others. The output is a set of contextualized word embeddings that capture the nuanced meaning of each word in the given context.</a:t>
            </a:r>
            <a:endParaRPr sz="1300"/>
          </a:p>
          <a:p>
            <a:pPr indent="0" lvl="0" marL="914400" rtl="0" algn="l">
              <a:spcBef>
                <a:spcPts val="1600"/>
              </a:spcBef>
              <a:spcAft>
                <a:spcPts val="0"/>
              </a:spcAft>
              <a:buNone/>
            </a:pPr>
            <a:r>
              <a:t/>
            </a:r>
            <a:endParaRPr sz="1300"/>
          </a:p>
          <a:p>
            <a:pPr indent="0" lvl="0" marL="45720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2: Using a pretrained model</a:t>
            </a:r>
            <a:endParaRPr sz="2900"/>
          </a:p>
        </p:txBody>
      </p:sp>
      <p:sp>
        <p:nvSpPr>
          <p:cNvPr id="319" name="Google Shape;319;p41"/>
          <p:cNvSpPr/>
          <p:nvPr/>
        </p:nvSpPr>
        <p:spPr>
          <a:xfrm>
            <a:off x="3478425" y="2565563"/>
            <a:ext cx="594300" cy="369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41"/>
          <p:cNvGrpSpPr/>
          <p:nvPr/>
        </p:nvGrpSpPr>
        <p:grpSpPr>
          <a:xfrm>
            <a:off x="2293631" y="2274600"/>
            <a:ext cx="1184785" cy="594300"/>
            <a:chOff x="594504" y="1957150"/>
            <a:chExt cx="1570500" cy="594300"/>
          </a:xfrm>
        </p:grpSpPr>
        <p:sp>
          <p:nvSpPr>
            <p:cNvPr id="321" name="Google Shape;321;p41"/>
            <p:cNvSpPr/>
            <p:nvPr/>
          </p:nvSpPr>
          <p:spPr>
            <a:xfrm>
              <a:off x="594504" y="1957150"/>
              <a:ext cx="15705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txBox="1"/>
            <p:nvPr/>
          </p:nvSpPr>
          <p:spPr>
            <a:xfrm>
              <a:off x="698306" y="2087825"/>
              <a:ext cx="13629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A7291E"/>
                  </a:solidFill>
                  <a:latin typeface="Roboto"/>
                  <a:ea typeface="Roboto"/>
                  <a:cs typeface="Roboto"/>
                  <a:sym typeface="Roboto"/>
                </a:rPr>
                <a:t>Bert Model</a:t>
              </a:r>
              <a:endParaRPr b="1" sz="800">
                <a:solidFill>
                  <a:srgbClr val="A7291E"/>
                </a:solidFill>
                <a:latin typeface="Roboto"/>
                <a:ea typeface="Roboto"/>
                <a:cs typeface="Roboto"/>
                <a:sym typeface="Roboto"/>
              </a:endParaRPr>
            </a:p>
          </p:txBody>
        </p:sp>
      </p:grpSp>
      <p:grpSp>
        <p:nvGrpSpPr>
          <p:cNvPr id="323" name="Google Shape;323;p41"/>
          <p:cNvGrpSpPr/>
          <p:nvPr/>
        </p:nvGrpSpPr>
        <p:grpSpPr>
          <a:xfrm>
            <a:off x="4072728" y="2274600"/>
            <a:ext cx="1091848" cy="594300"/>
            <a:chOff x="3256823" y="1957150"/>
            <a:chExt cx="594300" cy="594300"/>
          </a:xfrm>
        </p:grpSpPr>
        <p:sp>
          <p:nvSpPr>
            <p:cNvPr id="324" name="Google Shape;324;p41"/>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txBox="1"/>
            <p:nvPr/>
          </p:nvSpPr>
          <p:spPr>
            <a:xfrm>
              <a:off x="3325983" y="2049450"/>
              <a:ext cx="472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A7291E"/>
                  </a:solidFill>
                  <a:latin typeface="Roboto"/>
                  <a:ea typeface="Roboto"/>
                  <a:cs typeface="Roboto"/>
                  <a:sym typeface="Roboto"/>
                </a:rPr>
                <a:t>Droupout Layer</a:t>
              </a:r>
              <a:endParaRPr b="1" sz="800">
                <a:solidFill>
                  <a:srgbClr val="A7291E"/>
                </a:solidFill>
                <a:latin typeface="Roboto"/>
                <a:ea typeface="Roboto"/>
                <a:cs typeface="Roboto"/>
                <a:sym typeface="Roboto"/>
              </a:endParaRPr>
            </a:p>
          </p:txBody>
        </p:sp>
      </p:grpSp>
      <p:grpSp>
        <p:nvGrpSpPr>
          <p:cNvPr id="326" name="Google Shape;326;p41"/>
          <p:cNvGrpSpPr/>
          <p:nvPr/>
        </p:nvGrpSpPr>
        <p:grpSpPr>
          <a:xfrm>
            <a:off x="5758520" y="2274600"/>
            <a:ext cx="1091848" cy="594300"/>
            <a:chOff x="5338808" y="1957150"/>
            <a:chExt cx="594300" cy="594300"/>
          </a:xfrm>
        </p:grpSpPr>
        <p:sp>
          <p:nvSpPr>
            <p:cNvPr id="327" name="Google Shape;327;p41"/>
            <p:cNvSpPr/>
            <p:nvPr/>
          </p:nvSpPr>
          <p:spPr>
            <a:xfrm>
              <a:off x="5338808" y="1957150"/>
              <a:ext cx="594300" cy="594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txBox="1"/>
            <p:nvPr/>
          </p:nvSpPr>
          <p:spPr>
            <a:xfrm>
              <a:off x="5379606" y="2093800"/>
              <a:ext cx="5127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Regression Layer</a:t>
              </a:r>
              <a:endParaRPr b="1" sz="800">
                <a:solidFill>
                  <a:srgbClr val="858585"/>
                </a:solidFill>
                <a:latin typeface="Roboto"/>
                <a:ea typeface="Roboto"/>
                <a:cs typeface="Roboto"/>
                <a:sym typeface="Roboto"/>
              </a:endParaRPr>
            </a:p>
          </p:txBody>
        </p:sp>
      </p:grpSp>
      <p:sp>
        <p:nvSpPr>
          <p:cNvPr id="329" name="Google Shape;329;p41"/>
          <p:cNvSpPr/>
          <p:nvPr/>
        </p:nvSpPr>
        <p:spPr>
          <a:xfrm>
            <a:off x="5164588" y="2565563"/>
            <a:ext cx="594300" cy="36900"/>
          </a:xfrm>
          <a:prstGeom prst="roundRect">
            <a:avLst>
              <a:gd fmla="val 50000" name="adj"/>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txBox="1"/>
          <p:nvPr/>
        </p:nvSpPr>
        <p:spPr>
          <a:xfrm>
            <a:off x="940650" y="1278750"/>
            <a:ext cx="72627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In this approach, an additional regression layer was added on top of the BERT model to predict the price based on the contextualized embeddings generated by BERT. The architecture of the model is as follows:</a:t>
            </a:r>
            <a:endParaRPr>
              <a:solidFill>
                <a:schemeClr val="dk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2: Using a pretrained model</a:t>
            </a:r>
            <a:endParaRPr sz="2900"/>
          </a:p>
        </p:txBody>
      </p:sp>
      <p:sp>
        <p:nvSpPr>
          <p:cNvPr id="336" name="Google Shape;336;p42"/>
          <p:cNvSpPr txBox="1"/>
          <p:nvPr>
            <p:ph idx="1" type="body"/>
          </p:nvPr>
        </p:nvSpPr>
        <p:spPr>
          <a:xfrm>
            <a:off x="652950" y="985875"/>
            <a:ext cx="7838100" cy="410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500"/>
              <a:t>A detailed description of how the model works with any input:</a:t>
            </a:r>
            <a:endParaRPr sz="1500"/>
          </a:p>
          <a:p>
            <a:pPr indent="-317500" lvl="1" marL="914400" rtl="0" algn="l">
              <a:spcBef>
                <a:spcPts val="2100"/>
              </a:spcBef>
              <a:spcAft>
                <a:spcPts val="0"/>
              </a:spcAft>
              <a:buClr>
                <a:srgbClr val="191919"/>
              </a:buClr>
              <a:buSzPts val="1400"/>
              <a:buFont typeface="Nunito"/>
              <a:buChar char="◆"/>
            </a:pPr>
            <a:r>
              <a:rPr lang="en">
                <a:solidFill>
                  <a:srgbClr val="191919"/>
                </a:solidFill>
              </a:rPr>
              <a:t>Tokenization and Encoding: The input description and brand are combined into a single text string. This string is then tokenized using the BERT tokenizer, which splits the text into subwords and maps them to unique integer indices. The tokenizer also adds special tokens ([CLS] at the beginning and [SEP] at the end) to the input sequence.</a:t>
            </a:r>
            <a:endParaRPr>
              <a:solidFill>
                <a:srgbClr val="191919"/>
              </a:solidFill>
            </a:endParaRPr>
          </a:p>
          <a:p>
            <a:pPr indent="-317500" lvl="1" marL="914400" rtl="0" algn="l">
              <a:spcBef>
                <a:spcPts val="1000"/>
              </a:spcBef>
              <a:spcAft>
                <a:spcPts val="0"/>
              </a:spcAft>
              <a:buClr>
                <a:srgbClr val="191919"/>
              </a:buClr>
              <a:buSzPts val="1400"/>
              <a:buFont typeface="Nunito"/>
              <a:buChar char="◆"/>
            </a:pPr>
            <a:r>
              <a:rPr lang="en">
                <a:solidFill>
                  <a:srgbClr val="191919"/>
                </a:solidFill>
              </a:rPr>
              <a:t>Padded Sequences: The tokenized sequence is padded to a fixed length of 300 tokens to ensure uniformity in the input size. </a:t>
            </a:r>
            <a:endParaRPr>
              <a:solidFill>
                <a:srgbClr val="191919"/>
              </a:solidFill>
            </a:endParaRPr>
          </a:p>
          <a:p>
            <a:pPr indent="-317500" lvl="1" marL="914400" rtl="0" algn="l">
              <a:spcBef>
                <a:spcPts val="2100"/>
              </a:spcBef>
              <a:spcAft>
                <a:spcPts val="0"/>
              </a:spcAft>
              <a:buClr>
                <a:srgbClr val="191919"/>
              </a:buClr>
              <a:buSzPts val="1400"/>
              <a:buFont typeface="Nunito"/>
              <a:buChar char="◆"/>
            </a:pPr>
            <a:r>
              <a:rPr lang="en">
                <a:solidFill>
                  <a:srgbClr val="191919"/>
                </a:solidFill>
              </a:rPr>
              <a:t>BERT Embeddings: The padded and tokenized input sequence is fed into the BERT model. BERT processes the input through its multiple transformer layers, generating embeddings for each token in the sequence. These embeddings capture the contextual meaning of each token, taking into account the surrounding words in the input text.</a:t>
            </a:r>
            <a:endParaRPr>
              <a:solidFill>
                <a:srgbClr val="191919"/>
              </a:solidFill>
            </a:endParaRPr>
          </a:p>
          <a:p>
            <a:pPr indent="0" lvl="0" marL="457200" rtl="0" algn="l">
              <a:spcBef>
                <a:spcPts val="10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2: Using a pretrained model</a:t>
            </a:r>
            <a:endParaRPr sz="2900"/>
          </a:p>
        </p:txBody>
      </p:sp>
      <p:sp>
        <p:nvSpPr>
          <p:cNvPr id="342" name="Google Shape;342;p43"/>
          <p:cNvSpPr txBox="1"/>
          <p:nvPr>
            <p:ph idx="1" type="body"/>
          </p:nvPr>
        </p:nvSpPr>
        <p:spPr>
          <a:xfrm>
            <a:off x="652950" y="1045225"/>
            <a:ext cx="7838100" cy="363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t>A detailed description of how the model works with any input:</a:t>
            </a:r>
            <a:endParaRPr sz="1400"/>
          </a:p>
          <a:p>
            <a:pPr indent="-317500" lvl="1" marL="914400" rtl="0" algn="l">
              <a:spcBef>
                <a:spcPts val="2100"/>
              </a:spcBef>
              <a:spcAft>
                <a:spcPts val="0"/>
              </a:spcAft>
              <a:buClr>
                <a:srgbClr val="191919"/>
              </a:buClr>
              <a:buSzPts val="1400"/>
              <a:buFont typeface="Nunito"/>
              <a:buChar char="◆"/>
            </a:pPr>
            <a:r>
              <a:rPr lang="en">
                <a:solidFill>
                  <a:srgbClr val="191919"/>
                </a:solidFill>
              </a:rPr>
              <a:t>Pooled Output: BERT produces an output embedding for each token, as well as a special pooled output that represents the entire input sequence. This pooled output is typically the embedding of the [CLS] token, which is designed to capture the aggregate meaning of the sequence.</a:t>
            </a:r>
            <a:endParaRPr>
              <a:solidFill>
                <a:srgbClr val="191919"/>
              </a:solidFill>
            </a:endParaRPr>
          </a:p>
          <a:p>
            <a:pPr indent="-317500" lvl="1" marL="914400" rtl="0" algn="l">
              <a:spcBef>
                <a:spcPts val="1000"/>
              </a:spcBef>
              <a:spcAft>
                <a:spcPts val="0"/>
              </a:spcAft>
              <a:buClr>
                <a:srgbClr val="191919"/>
              </a:buClr>
              <a:buSzPts val="1400"/>
              <a:buFont typeface="Nunito"/>
              <a:buChar char="◆"/>
            </a:pPr>
            <a:r>
              <a:rPr lang="en">
                <a:solidFill>
                  <a:srgbClr val="191919"/>
                </a:solidFill>
              </a:rPr>
              <a:t>Dropout Layer: The pooled output from BERT is passed through a dropout layer. Dropout is a regularization technique that randomly sets a fraction of the input units to zero during training, helping to prevent overfitting.</a:t>
            </a:r>
            <a:endParaRPr>
              <a:solidFill>
                <a:srgbClr val="191919"/>
              </a:solidFill>
            </a:endParaRPr>
          </a:p>
          <a:p>
            <a:pPr indent="-317500" lvl="1" marL="914400" rtl="0" algn="l">
              <a:spcBef>
                <a:spcPts val="1000"/>
              </a:spcBef>
              <a:spcAft>
                <a:spcPts val="0"/>
              </a:spcAft>
              <a:buClr>
                <a:srgbClr val="191919"/>
              </a:buClr>
              <a:buSzPts val="1400"/>
              <a:buFont typeface="Nunito"/>
              <a:buChar char="◆"/>
            </a:pPr>
            <a:r>
              <a:rPr lang="en">
                <a:solidFill>
                  <a:srgbClr val="191919"/>
                </a:solidFill>
              </a:rPr>
              <a:t>Regression Layer: The output from the dropout layer is fed into a linear regression layer. This layer is a simple fully connected layer that maps the high-dimensional BERT embeddings to a single continuous value, which represents the predicted price of the product.</a:t>
            </a:r>
            <a:endParaRPr>
              <a:solidFill>
                <a:srgbClr val="191919"/>
              </a:solidFill>
            </a:endParaRPr>
          </a:p>
          <a:p>
            <a:pPr indent="0" lvl="0" marL="914400" rtl="0" algn="l">
              <a:spcBef>
                <a:spcPts val="2100"/>
              </a:spcBef>
              <a:spcAft>
                <a:spcPts val="0"/>
              </a:spcAft>
              <a:buNone/>
            </a:pPr>
            <a:r>
              <a:t/>
            </a:r>
            <a:endParaRPr>
              <a:solidFill>
                <a:srgbClr val="191919"/>
              </a:solidFill>
            </a:endParaRPr>
          </a:p>
          <a:p>
            <a:pPr indent="0" lvl="0" marL="914400" rtl="0" algn="l">
              <a:spcBef>
                <a:spcPts val="2100"/>
              </a:spcBef>
              <a:spcAft>
                <a:spcPts val="0"/>
              </a:spcAft>
              <a:buNone/>
            </a:pPr>
            <a:r>
              <a:t/>
            </a:r>
            <a:endParaRPr>
              <a:solidFill>
                <a:srgbClr val="191919"/>
              </a:solidFill>
            </a:endParaRPr>
          </a:p>
          <a:p>
            <a:pPr indent="0" lvl="0" marL="457200" rtl="0" algn="l">
              <a:spcBef>
                <a:spcPts val="21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2: Using a pretrained model</a:t>
            </a:r>
            <a:endParaRPr sz="2900"/>
          </a:p>
        </p:txBody>
      </p:sp>
      <p:sp>
        <p:nvSpPr>
          <p:cNvPr id="348" name="Google Shape;348;p44"/>
          <p:cNvSpPr txBox="1"/>
          <p:nvPr>
            <p:ph idx="1" type="body"/>
          </p:nvPr>
        </p:nvSpPr>
        <p:spPr>
          <a:xfrm>
            <a:off x="652950" y="1093025"/>
            <a:ext cx="7838100" cy="363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t>A detailed description of how the model works with any input:</a:t>
            </a:r>
            <a:endParaRPr sz="1400"/>
          </a:p>
          <a:p>
            <a:pPr indent="-317500" lvl="1" marL="914400" rtl="0" algn="l">
              <a:spcBef>
                <a:spcPts val="2100"/>
              </a:spcBef>
              <a:spcAft>
                <a:spcPts val="0"/>
              </a:spcAft>
              <a:buClr>
                <a:srgbClr val="191919"/>
              </a:buClr>
              <a:buSzPts val="1400"/>
              <a:buFont typeface="Nunito"/>
              <a:buChar char="◆"/>
            </a:pPr>
            <a:r>
              <a:rPr lang="en">
                <a:solidFill>
                  <a:srgbClr val="191919"/>
                </a:solidFill>
              </a:rPr>
              <a:t>Prediction: During inference, the model processes new input text in the same way as during training. The final output of the regression layer is the predicted price, which can be compared to the actual price for evaluation.</a:t>
            </a:r>
            <a:endParaRPr>
              <a:solidFill>
                <a:srgbClr val="191919"/>
              </a:solidFill>
            </a:endParaRPr>
          </a:p>
          <a:p>
            <a:pPr indent="0" lvl="0" marL="914400" rtl="0" algn="l">
              <a:spcBef>
                <a:spcPts val="2100"/>
              </a:spcBef>
              <a:spcAft>
                <a:spcPts val="0"/>
              </a:spcAft>
              <a:buNone/>
            </a:pPr>
            <a:r>
              <a:t/>
            </a:r>
            <a:endParaRPr>
              <a:solidFill>
                <a:srgbClr val="191919"/>
              </a:solidFill>
            </a:endParaRPr>
          </a:p>
          <a:p>
            <a:pPr indent="0" lvl="0" marL="914400" rtl="0" algn="l">
              <a:spcBef>
                <a:spcPts val="2100"/>
              </a:spcBef>
              <a:spcAft>
                <a:spcPts val="0"/>
              </a:spcAft>
              <a:buNone/>
            </a:pPr>
            <a:r>
              <a:t/>
            </a:r>
            <a:endParaRPr>
              <a:solidFill>
                <a:srgbClr val="191919"/>
              </a:solidFill>
            </a:endParaRPr>
          </a:p>
          <a:p>
            <a:pPr indent="0" lvl="0" marL="457200" rtl="0" algn="l">
              <a:spcBef>
                <a:spcPts val="21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354" name="Google Shape;354;p45"/>
          <p:cNvSpPr txBox="1"/>
          <p:nvPr>
            <p:ph idx="1" type="body"/>
          </p:nvPr>
        </p:nvSpPr>
        <p:spPr>
          <a:xfrm>
            <a:off x="720000" y="1248200"/>
            <a:ext cx="7704000" cy="35790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sz="1400"/>
              <a:t>For approach 1, t</a:t>
            </a:r>
            <a:r>
              <a:rPr lang="en" sz="1400"/>
              <a:t>he model achieved a mean squared error of 9.1 on the test set. This metric indicates the average absolute difference between the predicted and actual prices.</a:t>
            </a:r>
            <a:endParaRPr sz="1400"/>
          </a:p>
          <a:p>
            <a:pPr indent="-317500" lvl="0" marL="457200" rtl="0" algn="l">
              <a:spcBef>
                <a:spcPts val="1600"/>
              </a:spcBef>
              <a:spcAft>
                <a:spcPts val="0"/>
              </a:spcAft>
              <a:buSzPts val="1400"/>
              <a:buChar char="➔"/>
            </a:pPr>
            <a:r>
              <a:rPr lang="en" sz="1400"/>
              <a:t>For approach 2, the model achieved a mean squared error of 28.18 on the test set, indicating the average squared difference between the predicted and actual prices.</a:t>
            </a:r>
            <a:endParaRPr sz="1400"/>
          </a:p>
          <a:p>
            <a:pPr indent="-317500" lvl="0" marL="457200" rtl="0" algn="l">
              <a:spcBef>
                <a:spcPts val="1000"/>
              </a:spcBef>
              <a:spcAft>
                <a:spcPts val="0"/>
              </a:spcAft>
              <a:buSzPts val="1400"/>
              <a:buChar char="➔"/>
            </a:pPr>
            <a:r>
              <a:rPr lang="en" sz="1400"/>
              <a:t>Both approaches demonstrated the ability to predict product prices based on textual information, but although the first approach had less loss function output, BERT will a better option if trained on more epochs, as it has better contextual understanding of the input text. </a:t>
            </a:r>
            <a:endParaRPr sz="1400"/>
          </a:p>
          <a:p>
            <a:pPr indent="-317500" lvl="0" marL="457200" rtl="0" algn="l">
              <a:spcBef>
                <a:spcPts val="1600"/>
              </a:spcBef>
              <a:spcAft>
                <a:spcPts val="1600"/>
              </a:spcAft>
              <a:buSzPts val="1400"/>
              <a:buChar char="➔"/>
            </a:pPr>
            <a:r>
              <a:rPr lang="en" sz="1400"/>
              <a:t>The custom model from scratch, although simpler in architecture and requiring fewer training epochs, showed strong performance and can be considered a viable approach for similar tasks.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100"/>
              <a:t>Thank You </a:t>
            </a:r>
            <a:endParaRPr sz="9100"/>
          </a:p>
        </p:txBody>
      </p:sp>
      <p:sp>
        <p:nvSpPr>
          <p:cNvPr id="360" name="Google Shape;360;p46"/>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Abril Fatface"/>
                <a:ea typeface="Abril Fatface"/>
                <a:cs typeface="Abril Fatface"/>
                <a:sym typeface="Abril Fatface"/>
              </a:rPr>
              <a:t>Questions?</a:t>
            </a:r>
            <a:endParaRPr b="1" sz="3600">
              <a:latin typeface="Abril Fatface"/>
              <a:ea typeface="Abril Fatface"/>
              <a:cs typeface="Abril Fatface"/>
              <a:sym typeface="Abril Fatfac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33" name="Google Shape;233;p31"/>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34" name="Google Shape;234;p31"/>
          <p:cNvSpPr txBox="1"/>
          <p:nvPr>
            <p:ph type="title"/>
          </p:nvPr>
        </p:nvSpPr>
        <p:spPr>
          <a:xfrm>
            <a:off x="720000" y="1458160"/>
            <a:ext cx="798900" cy="35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35" name="Google Shape;235;p31"/>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and Conclusion</a:t>
            </a:r>
            <a:endParaRPr/>
          </a:p>
          <a:p>
            <a:pPr indent="0" lvl="0" marL="0" rtl="0" algn="l">
              <a:spcBef>
                <a:spcPts val="0"/>
              </a:spcBef>
              <a:spcAft>
                <a:spcPts val="0"/>
              </a:spcAft>
              <a:buNone/>
            </a:pPr>
            <a:r>
              <a:t/>
            </a:r>
            <a:endParaRPr/>
          </a:p>
        </p:txBody>
      </p:sp>
      <p:sp>
        <p:nvSpPr>
          <p:cNvPr id="236" name="Google Shape;236;p31"/>
          <p:cNvSpPr txBox="1"/>
          <p:nvPr>
            <p:ph idx="5" type="title"/>
          </p:nvPr>
        </p:nvSpPr>
        <p:spPr>
          <a:xfrm>
            <a:off x="720000" y="3257135"/>
            <a:ext cx="798900" cy="35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37" name="Google Shape;237;p31"/>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38" name="Google Shape;238;p31"/>
          <p:cNvSpPr txBox="1"/>
          <p:nvPr>
            <p:ph idx="8" type="title"/>
          </p:nvPr>
        </p:nvSpPr>
        <p:spPr>
          <a:xfrm>
            <a:off x="4986065" y="1458160"/>
            <a:ext cx="989700" cy="357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239" name="Google Shape;239;p31"/>
          <p:cNvCxnSpPr>
            <a:endCxn id="240" idx="1"/>
          </p:cNvCxnSpPr>
          <p:nvPr/>
        </p:nvCxnSpPr>
        <p:spPr>
          <a:xfrm>
            <a:off x="-331800" y="4868547"/>
            <a:ext cx="66633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6" name="Google Shape;246;p3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sz="1400"/>
              <a:t>Question answering is a critical NLP problem and a long-standing artificial intelligence milestone. QA systems allow a user to express a question in natural language and get an immediate and brief response. </a:t>
            </a:r>
            <a:endParaRPr sz="1400"/>
          </a:p>
          <a:p>
            <a:pPr indent="-317500" lvl="0" marL="457200" rtl="0" algn="l">
              <a:spcBef>
                <a:spcPts val="1600"/>
              </a:spcBef>
              <a:spcAft>
                <a:spcPts val="0"/>
              </a:spcAft>
              <a:buSzPts val="1400"/>
              <a:buChar char="➔"/>
            </a:pPr>
            <a:r>
              <a:rPr lang="en" sz="1400"/>
              <a:t>QA systems are now found in search engines and phone conversational interfaces, and they’re fairly good at answering simple snippets of information. On more hard questions, however, these normally only go as far as returning a list of snippets that we, the users, must then browse through to find the answer to our question.</a:t>
            </a:r>
            <a:endParaRPr sz="1400"/>
          </a:p>
          <a:p>
            <a:pPr indent="-317500" lvl="0" marL="457200" rtl="0" algn="l">
              <a:spcBef>
                <a:spcPts val="1000"/>
              </a:spcBef>
              <a:spcAft>
                <a:spcPts val="1600"/>
              </a:spcAft>
              <a:buSzPts val="1400"/>
              <a:buChar char="➔"/>
            </a:pPr>
            <a:r>
              <a:rPr lang="en" sz="1400"/>
              <a:t>In response to this problem, our project introduces a groundbreaking Question Answering System (QAS) empowered by the latest advancements in Natural Language Processing (NLP). Our QAS aims to understand and interpret user queries in natural language, enabling seamless communication between the user asking about a product and the system.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52" name="Google Shape;252;p33"/>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SzPts val="1200"/>
              <a:buChar char="➔"/>
            </a:pPr>
            <a:r>
              <a:rPr lang="en" sz="1400"/>
              <a:t>I</a:t>
            </a:r>
            <a:r>
              <a:rPr lang="en" sz="1500"/>
              <a:t>n this section, we outline the comprehensive methodology employed to predict the price of products based on their descriptions and brands. The methodology comprises three primary phases: data analysis, data preprocessing, and model implementation.</a:t>
            </a:r>
            <a:endParaRPr sz="1500"/>
          </a:p>
          <a:p>
            <a:pPr indent="-323850" lvl="0" marL="457200" rtl="0" algn="l">
              <a:spcBef>
                <a:spcPts val="1600"/>
              </a:spcBef>
              <a:spcAft>
                <a:spcPts val="0"/>
              </a:spcAft>
              <a:buSzPts val="1500"/>
              <a:buChar char="➔"/>
            </a:pPr>
            <a:r>
              <a:rPr lang="en" sz="1500"/>
              <a:t>Our approach to solving the problem involved two distinct strategies: creating a custom model from scratch and leveraging a pre-trained BERT model.</a:t>
            </a:r>
            <a:endParaRPr sz="1500"/>
          </a:p>
          <a:p>
            <a:pPr indent="0" lvl="0" marL="457200" rtl="0" algn="l">
              <a:spcBef>
                <a:spcPts val="1600"/>
              </a:spcBef>
              <a:spcAft>
                <a:spcPts val="16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Pre-Data Analysis</a:t>
            </a:r>
            <a:endParaRPr sz="2900"/>
          </a:p>
        </p:txBody>
      </p:sp>
      <p:sp>
        <p:nvSpPr>
          <p:cNvPr id="258" name="Google Shape;258;p34"/>
          <p:cNvSpPr txBox="1"/>
          <p:nvPr>
            <p:ph idx="1" type="body"/>
          </p:nvPr>
        </p:nvSpPr>
        <p:spPr>
          <a:xfrm>
            <a:off x="720000" y="1215750"/>
            <a:ext cx="7704000" cy="37203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400"/>
              <a:t>Before conducting the data analysis, some data preprocessing had to be done on the dataset , as there were null values in several rows which might have caused inaccurate results.</a:t>
            </a:r>
            <a:endParaRPr sz="1400"/>
          </a:p>
          <a:p>
            <a:pPr indent="-317500" lvl="0" marL="457200" rtl="0" algn="l">
              <a:spcBef>
                <a:spcPts val="1600"/>
              </a:spcBef>
              <a:spcAft>
                <a:spcPts val="0"/>
              </a:spcAft>
              <a:buSzPts val="1400"/>
              <a:buChar char="➔"/>
            </a:pPr>
            <a:r>
              <a:rPr lang="en" sz="1400"/>
              <a:t>Initially, missing descriptions were filled by leveraging the corresponding titles, as the titles section contain some sort of description of the product.</a:t>
            </a:r>
            <a:endParaRPr sz="1400"/>
          </a:p>
          <a:p>
            <a:pPr indent="-317500" lvl="0" marL="457200" rtl="0" algn="l">
              <a:spcBef>
                <a:spcPts val="1600"/>
              </a:spcBef>
              <a:spcAft>
                <a:spcPts val="0"/>
              </a:spcAft>
              <a:buSzPts val="1400"/>
              <a:buChar char="➔"/>
            </a:pPr>
            <a:r>
              <a:rPr lang="en" sz="1400"/>
              <a:t>Next, missing values in the price/value column were imputed using a K-nearest neighbors (KNN) approach, where the model was trained on the entire dataset to predict missing prices based on other relevant features.</a:t>
            </a:r>
            <a:endParaRPr sz="1400"/>
          </a:p>
          <a:p>
            <a:pPr indent="-317500" lvl="0" marL="457200" rtl="0" algn="l">
              <a:spcBef>
                <a:spcPts val="1600"/>
              </a:spcBef>
              <a:spcAft>
                <a:spcPts val="0"/>
              </a:spcAft>
              <a:buSzPts val="1400"/>
              <a:buChar char="➔"/>
            </a:pPr>
            <a:r>
              <a:rPr lang="en" sz="1400"/>
              <a:t>Similarly, missing stars ratings were imputed using KNN imputation, ensuring that the imputed values were rounded to two decimal places for consistency. Additionally, missing reviewsCount values were imputed using KNN imputation and subsequently rounded to the nearest integer. Finally, any missing entries in the price/currency column were filled with the string '$'.</a:t>
            </a:r>
            <a:endParaRPr sz="1400"/>
          </a:p>
          <a:p>
            <a:pPr indent="0" lvl="0" marL="45720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Data Analysis</a:t>
            </a:r>
            <a:endParaRPr sz="2900"/>
          </a:p>
        </p:txBody>
      </p:sp>
      <p:sp>
        <p:nvSpPr>
          <p:cNvPr id="264" name="Google Shape;264;p35"/>
          <p:cNvSpPr txBox="1"/>
          <p:nvPr>
            <p:ph idx="1" type="body"/>
          </p:nvPr>
        </p:nvSpPr>
        <p:spPr>
          <a:xfrm>
            <a:off x="720000" y="1138175"/>
            <a:ext cx="7704000" cy="37203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400"/>
              <a:t>After applying the data preprocessing, We started our analysis by extracting the main keywords in the products' descriptions.</a:t>
            </a:r>
            <a:endParaRPr sz="1400"/>
          </a:p>
          <a:p>
            <a:pPr indent="-317500" lvl="0" marL="457200" rtl="0" algn="l">
              <a:spcBef>
                <a:spcPts val="1600"/>
              </a:spcBef>
              <a:spcAft>
                <a:spcPts val="0"/>
              </a:spcAft>
              <a:buSzPts val="1400"/>
              <a:buChar char="➔"/>
            </a:pPr>
            <a:r>
              <a:rPr lang="en" sz="1400"/>
              <a:t>Then we checked the star ratings of all the products in the amazon dataset and here are the results.</a:t>
            </a:r>
            <a:endParaRPr sz="1400"/>
          </a:p>
          <a:p>
            <a:pPr indent="-317500" lvl="0" marL="457200" rtl="0" algn="l">
              <a:spcBef>
                <a:spcPts val="1600"/>
              </a:spcBef>
              <a:spcAft>
                <a:spcPts val="0"/>
              </a:spcAft>
              <a:buSzPts val="1400"/>
              <a:buChar char="➔"/>
            </a:pPr>
            <a:r>
              <a:rPr lang="en" sz="1400"/>
              <a:t>Then we imported wordcloud to generate a word cloud of the most frequently used words in the description column.</a:t>
            </a:r>
            <a:endParaRPr sz="1400"/>
          </a:p>
          <a:p>
            <a:pPr indent="-317500" lvl="0" marL="457200" rtl="0" algn="l">
              <a:spcBef>
                <a:spcPts val="1600"/>
              </a:spcBef>
              <a:spcAft>
                <a:spcPts val="0"/>
              </a:spcAft>
              <a:buSzPts val="1400"/>
              <a:buChar char="➔"/>
            </a:pPr>
            <a:r>
              <a:rPr lang="en" sz="1400"/>
              <a:t>Furthermore, we downloaded all of nltk files and conducted sentiment analysis to show the sentiment scores of the different descriptions.</a:t>
            </a:r>
            <a:endParaRPr sz="1400"/>
          </a:p>
          <a:p>
            <a:pPr indent="-317500" lvl="0" marL="457200" rtl="0" algn="l">
              <a:spcBef>
                <a:spcPts val="1600"/>
              </a:spcBef>
              <a:spcAft>
                <a:spcPts val="0"/>
              </a:spcAft>
              <a:buSzPts val="1400"/>
              <a:buChar char="➔"/>
            </a:pPr>
            <a:r>
              <a:rPr lang="en" sz="1400"/>
              <a:t>Moreover, we conducted a price analysis which shows us the frequency of the prices and the price distribution among all products.</a:t>
            </a:r>
            <a:endParaRPr sz="1400"/>
          </a:p>
          <a:p>
            <a:pPr indent="-317500" lvl="0" marL="457200" rtl="0" algn="l">
              <a:spcBef>
                <a:spcPts val="1600"/>
              </a:spcBef>
              <a:spcAft>
                <a:spcPts val="0"/>
              </a:spcAft>
              <a:buSzPts val="1400"/>
              <a:buChar char="➔"/>
            </a:pPr>
            <a:r>
              <a:rPr lang="en" sz="1400"/>
              <a:t>We also conducted an analysis by grouping the brands and the number of descriptions of each brand.</a:t>
            </a:r>
            <a:endParaRPr sz="1400"/>
          </a:p>
          <a:p>
            <a:pPr indent="0" lvl="0" marL="45720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1: Custom Model from Scratch</a:t>
            </a:r>
            <a:endParaRPr sz="2900"/>
          </a:p>
        </p:txBody>
      </p:sp>
      <p:sp>
        <p:nvSpPr>
          <p:cNvPr id="270" name="Google Shape;270;p36"/>
          <p:cNvSpPr txBox="1"/>
          <p:nvPr>
            <p:ph idx="1" type="body"/>
          </p:nvPr>
        </p:nvSpPr>
        <p:spPr>
          <a:xfrm>
            <a:off x="720000" y="949725"/>
            <a:ext cx="7704000" cy="46239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sz="1300"/>
              <a:t>For this approach, only the 'title' and 'price/value' columns were retained, while the rest were discarded. This decision was made to focus on predicting the price based solely on the product title. After that, some data preprocessing was made as it is essential for preparing the text data for modeling.</a:t>
            </a:r>
            <a:endParaRPr sz="1300"/>
          </a:p>
          <a:p>
            <a:pPr indent="-311150" lvl="0" marL="457200" rtl="0" algn="l">
              <a:spcBef>
                <a:spcPts val="1600"/>
              </a:spcBef>
              <a:spcAft>
                <a:spcPts val="0"/>
              </a:spcAft>
              <a:buSzPts val="1300"/>
              <a:buChar char="➔"/>
            </a:pPr>
            <a:r>
              <a:rPr lang="en" sz="1300"/>
              <a:t>The preprocessing steps included:</a:t>
            </a:r>
            <a:endParaRPr sz="1300"/>
          </a:p>
          <a:p>
            <a:pPr indent="-311150" lvl="1" marL="914400" rtl="0" algn="l">
              <a:spcBef>
                <a:spcPts val="1600"/>
              </a:spcBef>
              <a:spcAft>
                <a:spcPts val="0"/>
              </a:spcAft>
              <a:buSzPts val="1300"/>
              <a:buChar char="◆"/>
            </a:pPr>
            <a:r>
              <a:rPr lang="en" sz="1300"/>
              <a:t>Text Cleaning where the product titles were cleaned by removing stopwords and punctuation. This was achieved using NLTK's stopwords list and tokenization functions. Custom functions were created to automate this process for the 'title' column.</a:t>
            </a:r>
            <a:endParaRPr sz="1300"/>
          </a:p>
          <a:p>
            <a:pPr indent="-298450" lvl="1" marL="914400" rtl="0" algn="l">
              <a:spcBef>
                <a:spcPts val="1600"/>
              </a:spcBef>
              <a:spcAft>
                <a:spcPts val="0"/>
              </a:spcAft>
              <a:buSzPts val="1100"/>
              <a:buChar char="◆"/>
            </a:pPr>
            <a:r>
              <a:rPr lang="en" sz="1300"/>
              <a:t>Rounding Prices where the 'price/value' column was rounded to two decimal places to ensure consistency in the price values.</a:t>
            </a:r>
            <a:endParaRPr sz="1300"/>
          </a:p>
          <a:p>
            <a:pPr indent="-298450" lvl="1" marL="914400" rtl="0" algn="l">
              <a:spcBef>
                <a:spcPts val="1600"/>
              </a:spcBef>
              <a:spcAft>
                <a:spcPts val="0"/>
              </a:spcAft>
              <a:buSzPts val="1100"/>
              <a:buChar char="◆"/>
            </a:pPr>
            <a:r>
              <a:rPr lang="en" sz="1300"/>
              <a:t>Tokenization and Padding where the cleaned text data was tokenized using TensorFlow's Tokenizer, converting the text into sequences of integers. These sequences were then padded to a fixed length of 50 which is the maximum length we assigned for the titles to ensure uniform input size for the neural network.</a:t>
            </a:r>
            <a:endParaRPr sz="1300"/>
          </a:p>
          <a:p>
            <a:pPr indent="0" lvl="0" marL="45720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1: Custom Model from Scratch</a:t>
            </a:r>
            <a:endParaRPr sz="2900"/>
          </a:p>
        </p:txBody>
      </p:sp>
      <p:sp>
        <p:nvSpPr>
          <p:cNvPr id="276" name="Google Shape;276;p37"/>
          <p:cNvSpPr txBox="1"/>
          <p:nvPr>
            <p:ph idx="1" type="body"/>
          </p:nvPr>
        </p:nvSpPr>
        <p:spPr>
          <a:xfrm>
            <a:off x="250275" y="2031400"/>
            <a:ext cx="8893800" cy="318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t>A detailed description of how the model works with any input:</a:t>
            </a:r>
            <a:endParaRPr sz="1400"/>
          </a:p>
          <a:p>
            <a:pPr indent="-317500" lvl="1" marL="914400" rtl="0" algn="l">
              <a:spcBef>
                <a:spcPts val="1600"/>
              </a:spcBef>
              <a:spcAft>
                <a:spcPts val="0"/>
              </a:spcAft>
              <a:buSzPts val="1400"/>
              <a:buChar char="◆"/>
            </a:pPr>
            <a:r>
              <a:rPr lang="en"/>
              <a:t>Input Processing: When a new product title is provided, it undergoes the same preprocessing steps as the training data. This involves cleaning the text, removing stopwords and punctuation, tokenizing the text, and padding the token sequences to the fixed length of 50.</a:t>
            </a:r>
            <a:endParaRPr/>
          </a:p>
          <a:p>
            <a:pPr indent="-317500" lvl="1" marL="914400" rtl="0" algn="l">
              <a:spcBef>
                <a:spcPts val="1600"/>
              </a:spcBef>
              <a:spcAft>
                <a:spcPts val="0"/>
              </a:spcAft>
              <a:buSzPts val="1400"/>
              <a:buChar char="◆"/>
            </a:pPr>
            <a:r>
              <a:rPr lang="en"/>
              <a:t>Embedding: The preprocessed input sequence is then fed into the embedding layer of the model. This layer converts the sequence into dense vectors.</a:t>
            </a:r>
            <a:endParaRPr/>
          </a:p>
          <a:p>
            <a:pPr indent="-317500" lvl="1" marL="914400" rtl="0" algn="l">
              <a:spcBef>
                <a:spcPts val="1600"/>
              </a:spcBef>
              <a:spcAft>
                <a:spcPts val="0"/>
              </a:spcAft>
              <a:buSzPts val="1400"/>
              <a:buChar char="◆"/>
            </a:pPr>
            <a:r>
              <a:rPr lang="en"/>
              <a:t>Contextual Understanding: The embedded vectors are then passed through the bidirectional LSTM layers, which captures contextual information from both directions of the text. This enables the model to understand the relationship between words in the title.</a:t>
            </a:r>
            <a:endParaRPr/>
          </a:p>
          <a:p>
            <a:pPr indent="0" lvl="0" marL="457200" rtl="0" algn="l">
              <a:spcBef>
                <a:spcPts val="1600"/>
              </a:spcBef>
              <a:spcAft>
                <a:spcPts val="1600"/>
              </a:spcAft>
              <a:buNone/>
            </a:pPr>
            <a:r>
              <a:t/>
            </a:r>
            <a:endParaRPr sz="1400"/>
          </a:p>
        </p:txBody>
      </p:sp>
      <p:sp>
        <p:nvSpPr>
          <p:cNvPr id="277" name="Google Shape;277;p37"/>
          <p:cNvSpPr/>
          <p:nvPr/>
        </p:nvSpPr>
        <p:spPr>
          <a:xfrm>
            <a:off x="1820638" y="1649513"/>
            <a:ext cx="594300" cy="369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37"/>
          <p:cNvGrpSpPr/>
          <p:nvPr/>
        </p:nvGrpSpPr>
        <p:grpSpPr>
          <a:xfrm>
            <a:off x="635844" y="1358550"/>
            <a:ext cx="1184785" cy="594300"/>
            <a:chOff x="594504" y="1957150"/>
            <a:chExt cx="1570500" cy="594300"/>
          </a:xfrm>
        </p:grpSpPr>
        <p:sp>
          <p:nvSpPr>
            <p:cNvPr id="279" name="Google Shape;279;p37"/>
            <p:cNvSpPr/>
            <p:nvPr/>
          </p:nvSpPr>
          <p:spPr>
            <a:xfrm>
              <a:off x="594504" y="1957150"/>
              <a:ext cx="15705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txBox="1"/>
            <p:nvPr/>
          </p:nvSpPr>
          <p:spPr>
            <a:xfrm>
              <a:off x="698306" y="2087825"/>
              <a:ext cx="13629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A7291E"/>
                  </a:solidFill>
                  <a:latin typeface="Roboto"/>
                  <a:ea typeface="Roboto"/>
                  <a:cs typeface="Roboto"/>
                  <a:sym typeface="Roboto"/>
                </a:rPr>
                <a:t>Embedding layer</a:t>
              </a:r>
              <a:endParaRPr b="1" sz="800">
                <a:solidFill>
                  <a:srgbClr val="A7291E"/>
                </a:solidFill>
                <a:latin typeface="Roboto"/>
                <a:ea typeface="Roboto"/>
                <a:cs typeface="Roboto"/>
                <a:sym typeface="Roboto"/>
              </a:endParaRPr>
            </a:p>
          </p:txBody>
        </p:sp>
      </p:grpSp>
      <p:grpSp>
        <p:nvGrpSpPr>
          <p:cNvPr id="281" name="Google Shape;281;p37"/>
          <p:cNvGrpSpPr/>
          <p:nvPr/>
        </p:nvGrpSpPr>
        <p:grpSpPr>
          <a:xfrm>
            <a:off x="2414941" y="1358550"/>
            <a:ext cx="1091848" cy="594300"/>
            <a:chOff x="3256823" y="1957150"/>
            <a:chExt cx="594300" cy="594300"/>
          </a:xfrm>
        </p:grpSpPr>
        <p:sp>
          <p:nvSpPr>
            <p:cNvPr id="282" name="Google Shape;282;p37"/>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txBox="1"/>
            <p:nvPr/>
          </p:nvSpPr>
          <p:spPr>
            <a:xfrm>
              <a:off x="3335579" y="2049449"/>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A7291E"/>
                  </a:solidFill>
                  <a:latin typeface="Roboto"/>
                  <a:ea typeface="Roboto"/>
                  <a:cs typeface="Roboto"/>
                  <a:sym typeface="Roboto"/>
                </a:rPr>
                <a:t>Bidirectional LSTM layer</a:t>
              </a:r>
              <a:endParaRPr b="1" sz="800">
                <a:solidFill>
                  <a:srgbClr val="A7291E"/>
                </a:solidFill>
                <a:latin typeface="Roboto"/>
                <a:ea typeface="Roboto"/>
                <a:cs typeface="Roboto"/>
                <a:sym typeface="Roboto"/>
              </a:endParaRPr>
            </a:p>
          </p:txBody>
        </p:sp>
      </p:grpSp>
      <p:grpSp>
        <p:nvGrpSpPr>
          <p:cNvPr id="284" name="Google Shape;284;p37"/>
          <p:cNvGrpSpPr/>
          <p:nvPr/>
        </p:nvGrpSpPr>
        <p:grpSpPr>
          <a:xfrm>
            <a:off x="4100733" y="1358550"/>
            <a:ext cx="1091848" cy="594300"/>
            <a:chOff x="5338808" y="1957150"/>
            <a:chExt cx="594300" cy="594300"/>
          </a:xfrm>
        </p:grpSpPr>
        <p:sp>
          <p:nvSpPr>
            <p:cNvPr id="285" name="Google Shape;285;p37"/>
            <p:cNvSpPr/>
            <p:nvPr/>
          </p:nvSpPr>
          <p:spPr>
            <a:xfrm>
              <a:off x="5338808" y="1957150"/>
              <a:ext cx="594300" cy="594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txBox="1"/>
            <p:nvPr/>
          </p:nvSpPr>
          <p:spPr>
            <a:xfrm>
              <a:off x="5379606" y="2093800"/>
              <a:ext cx="5127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Dropout Layers</a:t>
              </a:r>
              <a:endParaRPr b="1" sz="800">
                <a:solidFill>
                  <a:srgbClr val="858585"/>
                </a:solidFill>
                <a:latin typeface="Roboto"/>
                <a:ea typeface="Roboto"/>
                <a:cs typeface="Roboto"/>
                <a:sym typeface="Roboto"/>
              </a:endParaRPr>
            </a:p>
          </p:txBody>
        </p:sp>
      </p:grpSp>
      <p:grpSp>
        <p:nvGrpSpPr>
          <p:cNvPr id="287" name="Google Shape;287;p37"/>
          <p:cNvGrpSpPr/>
          <p:nvPr/>
        </p:nvGrpSpPr>
        <p:grpSpPr>
          <a:xfrm>
            <a:off x="5787410" y="1370825"/>
            <a:ext cx="1044839" cy="594300"/>
            <a:chOff x="7420786" y="1957150"/>
            <a:chExt cx="594300" cy="594300"/>
          </a:xfrm>
        </p:grpSpPr>
        <p:sp>
          <p:nvSpPr>
            <p:cNvPr id="288" name="Google Shape;288;p37"/>
            <p:cNvSpPr/>
            <p:nvPr/>
          </p:nvSpPr>
          <p:spPr>
            <a:xfrm>
              <a:off x="7420786" y="1957150"/>
              <a:ext cx="594300" cy="594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Dense Layer</a:t>
              </a:r>
              <a:endParaRPr b="1" sz="800">
                <a:solidFill>
                  <a:srgbClr val="858585"/>
                </a:solidFill>
                <a:latin typeface="Roboto"/>
                <a:ea typeface="Roboto"/>
                <a:cs typeface="Roboto"/>
                <a:sym typeface="Roboto"/>
              </a:endParaRPr>
            </a:p>
          </p:txBody>
        </p:sp>
      </p:grpSp>
      <p:sp>
        <p:nvSpPr>
          <p:cNvPr id="290" name="Google Shape;290;p37"/>
          <p:cNvSpPr/>
          <p:nvPr/>
        </p:nvSpPr>
        <p:spPr>
          <a:xfrm>
            <a:off x="3506800" y="1649513"/>
            <a:ext cx="594300" cy="36900"/>
          </a:xfrm>
          <a:prstGeom prst="roundRect">
            <a:avLst>
              <a:gd fmla="val 50000" name="adj"/>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5192950" y="1637238"/>
            <a:ext cx="594300" cy="369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7"/>
          <p:cNvGrpSpPr/>
          <p:nvPr/>
        </p:nvGrpSpPr>
        <p:grpSpPr>
          <a:xfrm>
            <a:off x="7427064" y="1370825"/>
            <a:ext cx="1081091" cy="594300"/>
            <a:chOff x="7420786" y="1957150"/>
            <a:chExt cx="594300" cy="594300"/>
          </a:xfrm>
        </p:grpSpPr>
        <p:sp>
          <p:nvSpPr>
            <p:cNvPr id="293" name="Google Shape;293;p37"/>
            <p:cNvSpPr/>
            <p:nvPr/>
          </p:nvSpPr>
          <p:spPr>
            <a:xfrm>
              <a:off x="7420786" y="1957150"/>
              <a:ext cx="594300" cy="594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Output Layer</a:t>
              </a:r>
              <a:endParaRPr b="1" sz="800">
                <a:solidFill>
                  <a:srgbClr val="858585"/>
                </a:solidFill>
                <a:latin typeface="Roboto"/>
                <a:ea typeface="Roboto"/>
                <a:cs typeface="Roboto"/>
                <a:sym typeface="Roboto"/>
              </a:endParaRPr>
            </a:p>
          </p:txBody>
        </p:sp>
      </p:grpSp>
      <p:sp>
        <p:nvSpPr>
          <p:cNvPr id="295" name="Google Shape;295;p37"/>
          <p:cNvSpPr/>
          <p:nvPr/>
        </p:nvSpPr>
        <p:spPr>
          <a:xfrm>
            <a:off x="6832251" y="1637238"/>
            <a:ext cx="615000" cy="36900"/>
          </a:xfrm>
          <a:prstGeom prst="roundRect">
            <a:avLst>
              <a:gd fmla="val 50000"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Approach 1: Custom Model from Scratch</a:t>
            </a:r>
            <a:endParaRPr sz="2900"/>
          </a:p>
        </p:txBody>
      </p:sp>
      <p:sp>
        <p:nvSpPr>
          <p:cNvPr id="301" name="Google Shape;301;p38"/>
          <p:cNvSpPr txBox="1"/>
          <p:nvPr>
            <p:ph idx="1" type="body"/>
          </p:nvPr>
        </p:nvSpPr>
        <p:spPr>
          <a:xfrm>
            <a:off x="720000" y="1232500"/>
            <a:ext cx="7704000" cy="295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sz="1300"/>
          </a:p>
          <a:p>
            <a:pPr indent="-317500" lvl="1" marL="914400" rtl="0" algn="l">
              <a:spcBef>
                <a:spcPts val="1600"/>
              </a:spcBef>
              <a:spcAft>
                <a:spcPts val="0"/>
              </a:spcAft>
              <a:buSzPts val="1400"/>
              <a:buChar char="◆"/>
            </a:pPr>
            <a:r>
              <a:rPr lang="en"/>
              <a:t>Pattern Learning: The output from the LSTM layers is processed through dense layers with ReLU activation functions, allowing the model to learn complex patterns and relationships in the data. Dropout layers are used to prevent overfitting during this process.</a:t>
            </a:r>
            <a:endParaRPr/>
          </a:p>
          <a:p>
            <a:pPr indent="-304800" lvl="1" marL="914400" rtl="0" algn="l">
              <a:spcBef>
                <a:spcPts val="1600"/>
              </a:spcBef>
              <a:spcAft>
                <a:spcPts val="0"/>
              </a:spcAft>
              <a:buSzPts val="1200"/>
              <a:buChar char="◆"/>
            </a:pPr>
            <a:r>
              <a:rPr lang="en"/>
              <a:t>Price Prediction: Finally, the processed data reaches the output layer, which consists of a single neuron. This neuron produces a continuous value representing the predicted price of the product. The linear activation function ensures that the output is suitable for regression tasks.</a:t>
            </a:r>
            <a:endParaRPr/>
          </a:p>
          <a:p>
            <a:pPr indent="0" lvl="0" marL="914400" rtl="0" algn="l">
              <a:spcBef>
                <a:spcPts val="1600"/>
              </a:spcBef>
              <a:spcAft>
                <a:spcPts val="0"/>
              </a:spcAft>
              <a:buNone/>
            </a:pPr>
            <a:r>
              <a:t/>
            </a:r>
            <a:endParaRPr sz="1300"/>
          </a:p>
          <a:p>
            <a:pPr indent="0" lvl="0" marL="45720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