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10"/>
  </p:normalViewPr>
  <p:slideViewPr>
    <p:cSldViewPr snapToGrid="0" snapToObjects="1">
      <p:cViewPr varScale="1">
        <p:scale>
          <a:sx n="101" d="100"/>
          <a:sy n="101" d="100"/>
        </p:scale>
        <p:origin x="232"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4032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EG"/>
          </a:p>
        </p:txBody>
      </p:sp>
      <p:sp>
        <p:nvSpPr>
          <p:cNvPr id="3" name="Shape 1"/>
          <p:cNvSpPr/>
          <p:nvPr/>
        </p:nvSpPr>
        <p:spPr>
          <a:xfrm>
            <a:off x="0" y="0"/>
            <a:ext cx="14630400" cy="8229600"/>
          </a:xfrm>
          <a:prstGeom prst="rect">
            <a:avLst/>
          </a:prstGeom>
          <a:solidFill>
            <a:srgbClr val="EFECE6"/>
          </a:solidFill>
          <a:ln/>
        </p:spPr>
        <p:txBody>
          <a:bodyPr/>
          <a:lstStyle/>
          <a:p>
            <a:endParaRPr lang="en-EG"/>
          </a:p>
        </p:txBody>
      </p:sp>
      <p:sp>
        <p:nvSpPr>
          <p:cNvPr id="4" name="Text 2"/>
          <p:cNvSpPr/>
          <p:nvPr/>
        </p:nvSpPr>
        <p:spPr>
          <a:xfrm>
            <a:off x="2037993" y="2155388"/>
            <a:ext cx="10554414" cy="2874645"/>
          </a:xfrm>
          <a:prstGeom prst="rect">
            <a:avLst/>
          </a:prstGeom>
          <a:noFill/>
          <a:ln/>
        </p:spPr>
        <p:txBody>
          <a:bodyPr wrap="square" rtlCol="0" anchor="t"/>
          <a:lstStyle/>
          <a:p>
            <a:pPr marL="0" indent="0">
              <a:lnSpc>
                <a:spcPts val="7545"/>
              </a:lnSpc>
              <a:buNone/>
            </a:pPr>
            <a:r>
              <a:rPr lang="en-US" sz="6036" b="1" dirty="0">
                <a:solidFill>
                  <a:srgbClr val="282824"/>
                </a:solidFill>
                <a:latin typeface="Lato" pitchFamily="34" charset="0"/>
                <a:ea typeface="Lato" pitchFamily="34" charset="-122"/>
                <a:cs typeface="Lato" pitchFamily="34" charset="-120"/>
              </a:rPr>
              <a:t>Analyzing the Unemployment Rates Between Males and Females</a:t>
            </a:r>
            <a:endParaRPr lang="en-US" sz="6036" dirty="0"/>
          </a:p>
        </p:txBody>
      </p:sp>
      <p:sp>
        <p:nvSpPr>
          <p:cNvPr id="5" name="Text 3"/>
          <p:cNvSpPr/>
          <p:nvPr/>
        </p:nvSpPr>
        <p:spPr>
          <a:xfrm>
            <a:off x="2037993" y="5363289"/>
            <a:ext cx="10554414"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This presentation will delve into the pressing issue of gender-based differences in unemployment rates, shedding light on the challenges faced by various genders in the job market.</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EG"/>
          </a:p>
        </p:txBody>
      </p:sp>
      <p:sp>
        <p:nvSpPr>
          <p:cNvPr id="3" name="Shape 1"/>
          <p:cNvSpPr/>
          <p:nvPr/>
        </p:nvSpPr>
        <p:spPr>
          <a:xfrm>
            <a:off x="0" y="0"/>
            <a:ext cx="14630400" cy="8229600"/>
          </a:xfrm>
          <a:prstGeom prst="rect">
            <a:avLst/>
          </a:prstGeom>
          <a:solidFill>
            <a:srgbClr val="EFECE6"/>
          </a:solidFill>
          <a:ln/>
        </p:spPr>
        <p:txBody>
          <a:bodyPr/>
          <a:lstStyle/>
          <a:p>
            <a:endParaRPr lang="en-EG"/>
          </a:p>
        </p:txBody>
      </p:sp>
      <p:sp>
        <p:nvSpPr>
          <p:cNvPr id="4" name="Text 2"/>
          <p:cNvSpPr/>
          <p:nvPr/>
        </p:nvSpPr>
        <p:spPr>
          <a:xfrm>
            <a:off x="2037993" y="3245525"/>
            <a:ext cx="7680008"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Understanding the Labor Force</a:t>
            </a:r>
            <a:endParaRPr lang="en-US" sz="4374" dirty="0"/>
          </a:p>
        </p:txBody>
      </p:sp>
      <p:sp>
        <p:nvSpPr>
          <p:cNvPr id="5" name="Text 3"/>
          <p:cNvSpPr/>
          <p:nvPr/>
        </p:nvSpPr>
        <p:spPr>
          <a:xfrm>
            <a:off x="2037993" y="4273153"/>
            <a:ext cx="10554414" cy="710803"/>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The labor force refers to the total number of people who are either employed or actively seeking employment. It includes individuals who are currently working as well as those who are looking for job opportunities. </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EG"/>
          </a:p>
        </p:txBody>
      </p:sp>
      <p:sp>
        <p:nvSpPr>
          <p:cNvPr id="3" name="Shape 1"/>
          <p:cNvSpPr/>
          <p:nvPr/>
        </p:nvSpPr>
        <p:spPr>
          <a:xfrm>
            <a:off x="0" y="0"/>
            <a:ext cx="14630400" cy="8229600"/>
          </a:xfrm>
          <a:prstGeom prst="rect">
            <a:avLst/>
          </a:prstGeom>
          <a:solidFill>
            <a:srgbClr val="EFECE6"/>
          </a:solidFill>
          <a:ln/>
        </p:spPr>
        <p:txBody>
          <a:bodyPr/>
          <a:lstStyle/>
          <a:p>
            <a:endParaRPr lang="en-EG"/>
          </a:p>
        </p:txBody>
      </p:sp>
      <p:sp>
        <p:nvSpPr>
          <p:cNvPr id="4" name="Text 2"/>
          <p:cNvSpPr/>
          <p:nvPr/>
        </p:nvSpPr>
        <p:spPr>
          <a:xfrm>
            <a:off x="1905001" y="886420"/>
            <a:ext cx="8453676"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                Labor Force Participation</a:t>
            </a:r>
            <a:endParaRPr lang="en-US" sz="4374" dirty="0"/>
          </a:p>
        </p:txBody>
      </p:sp>
      <p:pic>
        <p:nvPicPr>
          <p:cNvPr id="5" name="Image 0" descr="preencoded.png"/>
          <p:cNvPicPr>
            <a:picLocks noChangeAspect="1"/>
          </p:cNvPicPr>
          <p:nvPr/>
        </p:nvPicPr>
        <p:blipFill>
          <a:blip r:embed="rId3"/>
          <a:stretch>
            <a:fillRect/>
          </a:stretch>
        </p:blipFill>
        <p:spPr>
          <a:xfrm>
            <a:off x="2760107" y="1914049"/>
            <a:ext cx="9110067" cy="542913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EG"/>
          </a:p>
        </p:txBody>
      </p:sp>
      <p:sp>
        <p:nvSpPr>
          <p:cNvPr id="3" name="Shape 1"/>
          <p:cNvSpPr/>
          <p:nvPr/>
        </p:nvSpPr>
        <p:spPr>
          <a:xfrm>
            <a:off x="0" y="0"/>
            <a:ext cx="14630400" cy="8229600"/>
          </a:xfrm>
          <a:prstGeom prst="rect">
            <a:avLst/>
          </a:prstGeom>
          <a:solidFill>
            <a:srgbClr val="EFECE6"/>
          </a:solidFill>
          <a:ln/>
        </p:spPr>
        <p:txBody>
          <a:bodyPr/>
          <a:lstStyle/>
          <a:p>
            <a:endParaRPr lang="en-EG"/>
          </a:p>
        </p:txBody>
      </p:sp>
      <p:sp>
        <p:nvSpPr>
          <p:cNvPr id="4" name="Text 2"/>
          <p:cNvSpPr/>
          <p:nvPr/>
        </p:nvSpPr>
        <p:spPr>
          <a:xfrm>
            <a:off x="2635925" y="719495"/>
            <a:ext cx="9358551" cy="315278"/>
          </a:xfrm>
          <a:prstGeom prst="rect">
            <a:avLst/>
          </a:prstGeom>
          <a:noFill/>
          <a:ln/>
        </p:spPr>
        <p:txBody>
          <a:bodyPr wrap="none" rtlCol="0" anchor="t"/>
          <a:lstStyle/>
          <a:p>
            <a:pPr marL="0" indent="0">
              <a:lnSpc>
                <a:spcPts val="2482"/>
              </a:lnSpc>
              <a:buNone/>
            </a:pPr>
            <a:endParaRPr lang="en-US" sz="1551" dirty="0"/>
          </a:p>
        </p:txBody>
      </p:sp>
      <p:sp>
        <p:nvSpPr>
          <p:cNvPr id="5" name="Text 3"/>
          <p:cNvSpPr/>
          <p:nvPr/>
        </p:nvSpPr>
        <p:spPr>
          <a:xfrm>
            <a:off x="2635925" y="1231702"/>
            <a:ext cx="8765738" cy="615672"/>
          </a:xfrm>
          <a:prstGeom prst="rect">
            <a:avLst/>
          </a:prstGeom>
          <a:noFill/>
          <a:ln/>
        </p:spPr>
        <p:txBody>
          <a:bodyPr wrap="none" rtlCol="0" anchor="t"/>
          <a:lstStyle/>
          <a:p>
            <a:pPr marL="0" indent="0">
              <a:lnSpc>
                <a:spcPts val="4848"/>
              </a:lnSpc>
              <a:buNone/>
            </a:pPr>
            <a:r>
              <a:rPr lang="en-US" sz="3878" b="1" dirty="0">
                <a:solidFill>
                  <a:srgbClr val="282824"/>
                </a:solidFill>
                <a:latin typeface="Lato" pitchFamily="34" charset="0"/>
                <a:ea typeface="Lato" pitchFamily="34" charset="-122"/>
                <a:cs typeface="Lato" pitchFamily="34" charset="-120"/>
              </a:rPr>
              <a:t>     Exploring Unemployment Disparities</a:t>
            </a:r>
            <a:endParaRPr lang="en-US" sz="3878" dirty="0"/>
          </a:p>
        </p:txBody>
      </p:sp>
      <p:pic>
        <p:nvPicPr>
          <p:cNvPr id="6" name="Image 0" descr="preencoded.png"/>
          <p:cNvPicPr>
            <a:picLocks noChangeAspect="1"/>
          </p:cNvPicPr>
          <p:nvPr/>
        </p:nvPicPr>
        <p:blipFill>
          <a:blip r:embed="rId3"/>
          <a:stretch>
            <a:fillRect/>
          </a:stretch>
        </p:blipFill>
        <p:spPr>
          <a:xfrm>
            <a:off x="3210520" y="2142887"/>
            <a:ext cx="8209240" cy="554438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EG"/>
          </a:p>
        </p:txBody>
      </p:sp>
      <p:sp>
        <p:nvSpPr>
          <p:cNvPr id="3" name="Shape 1"/>
          <p:cNvSpPr/>
          <p:nvPr/>
        </p:nvSpPr>
        <p:spPr>
          <a:xfrm>
            <a:off x="0" y="0"/>
            <a:ext cx="14630400" cy="8229600"/>
          </a:xfrm>
          <a:prstGeom prst="rect">
            <a:avLst/>
          </a:prstGeom>
          <a:solidFill>
            <a:srgbClr val="EFECE6"/>
          </a:solidFill>
          <a:ln/>
        </p:spPr>
        <p:txBody>
          <a:bodyPr/>
          <a:lstStyle/>
          <a:p>
            <a:endParaRPr lang="en-EG"/>
          </a:p>
        </p:txBody>
      </p:sp>
      <p:sp>
        <p:nvSpPr>
          <p:cNvPr id="4" name="Text 2"/>
          <p:cNvSpPr/>
          <p:nvPr/>
        </p:nvSpPr>
        <p:spPr>
          <a:xfrm>
            <a:off x="2037993" y="3767614"/>
            <a:ext cx="9529524"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Reasons Of Unemployment Difference</a:t>
            </a:r>
            <a:endParaRPr lang="en-US" sz="437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EG"/>
          </a:p>
        </p:txBody>
      </p:sp>
      <p:sp>
        <p:nvSpPr>
          <p:cNvPr id="3" name="Shape 1"/>
          <p:cNvSpPr/>
          <p:nvPr/>
        </p:nvSpPr>
        <p:spPr>
          <a:xfrm>
            <a:off x="0" y="0"/>
            <a:ext cx="14630400" cy="8229600"/>
          </a:xfrm>
          <a:prstGeom prst="rect">
            <a:avLst/>
          </a:prstGeom>
          <a:solidFill>
            <a:srgbClr val="EFECE6"/>
          </a:solidFill>
          <a:ln/>
        </p:spPr>
        <p:txBody>
          <a:bodyPr/>
          <a:lstStyle/>
          <a:p>
            <a:endParaRPr lang="en-EG"/>
          </a:p>
        </p:txBody>
      </p:sp>
      <p:sp>
        <p:nvSpPr>
          <p:cNvPr id="4" name="Text 2"/>
          <p:cNvSpPr/>
          <p:nvPr/>
        </p:nvSpPr>
        <p:spPr>
          <a:xfrm>
            <a:off x="2037993" y="1048583"/>
            <a:ext cx="6111002" cy="694373"/>
          </a:xfrm>
          <a:prstGeom prst="rect">
            <a:avLst/>
          </a:prstGeom>
          <a:noFill/>
          <a:ln/>
        </p:spPr>
        <p:txBody>
          <a:bodyPr wrap="none" rtlCol="0" anchor="t"/>
          <a:lstStyle/>
          <a:p>
            <a:pPr marL="0" indent="0">
              <a:lnSpc>
                <a:spcPts val="5468"/>
              </a:lnSpc>
              <a:buNone/>
            </a:pPr>
            <a:r>
              <a:rPr lang="en-US" sz="4374" b="1" dirty="0">
                <a:solidFill>
                  <a:srgbClr val="282824"/>
                </a:solidFill>
                <a:latin typeface="Lato" pitchFamily="34" charset="0"/>
                <a:ea typeface="Lato" pitchFamily="34" charset="-122"/>
                <a:cs typeface="Lato" pitchFamily="34" charset="-120"/>
              </a:rPr>
              <a:t>   Industrial Composition </a:t>
            </a:r>
            <a:endParaRPr lang="en-US" sz="4374" dirty="0"/>
          </a:p>
        </p:txBody>
      </p:sp>
      <p:pic>
        <p:nvPicPr>
          <p:cNvPr id="5" name="Image 0" descr="preencoded.png"/>
          <p:cNvPicPr>
            <a:picLocks noChangeAspect="1"/>
          </p:cNvPicPr>
          <p:nvPr/>
        </p:nvPicPr>
        <p:blipFill>
          <a:blip r:embed="rId3"/>
          <a:stretch>
            <a:fillRect/>
          </a:stretch>
        </p:blipFill>
        <p:spPr>
          <a:xfrm>
            <a:off x="3544014" y="2076212"/>
            <a:ext cx="7542371" cy="4499491"/>
          </a:xfrm>
          <a:prstGeom prst="rect">
            <a:avLst/>
          </a:prstGeom>
        </p:spPr>
      </p:pic>
      <p:sp>
        <p:nvSpPr>
          <p:cNvPr id="6" name="Text 3"/>
          <p:cNvSpPr/>
          <p:nvPr/>
        </p:nvSpPr>
        <p:spPr>
          <a:xfrm>
            <a:off x="2037993" y="6825615"/>
            <a:ext cx="10554414"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EG"/>
          </a:p>
        </p:txBody>
      </p:sp>
      <p:sp>
        <p:nvSpPr>
          <p:cNvPr id="3" name="Shape 1"/>
          <p:cNvSpPr/>
          <p:nvPr/>
        </p:nvSpPr>
        <p:spPr>
          <a:xfrm>
            <a:off x="0" y="0"/>
            <a:ext cx="14630400" cy="8229600"/>
          </a:xfrm>
          <a:prstGeom prst="rect">
            <a:avLst/>
          </a:prstGeom>
          <a:solidFill>
            <a:srgbClr val="EFECE6"/>
          </a:solidFill>
          <a:ln/>
        </p:spPr>
        <p:txBody>
          <a:bodyPr/>
          <a:lstStyle/>
          <a:p>
            <a:endParaRPr lang="en-EG"/>
          </a:p>
        </p:txBody>
      </p:sp>
      <p:sp>
        <p:nvSpPr>
          <p:cNvPr id="4" name="Text 2"/>
          <p:cNvSpPr/>
          <p:nvPr/>
        </p:nvSpPr>
        <p:spPr>
          <a:xfrm>
            <a:off x="2108201" y="550664"/>
            <a:ext cx="8123436" cy="624483"/>
          </a:xfrm>
          <a:prstGeom prst="rect">
            <a:avLst/>
          </a:prstGeom>
          <a:noFill/>
          <a:ln/>
        </p:spPr>
        <p:txBody>
          <a:bodyPr wrap="none" rtlCol="0" anchor="t"/>
          <a:lstStyle/>
          <a:p>
            <a:pPr marL="0" indent="0">
              <a:lnSpc>
                <a:spcPts val="4917"/>
              </a:lnSpc>
              <a:buNone/>
            </a:pPr>
            <a:r>
              <a:rPr lang="en-US" sz="3933" b="1" dirty="0">
                <a:solidFill>
                  <a:srgbClr val="282824"/>
                </a:solidFill>
                <a:latin typeface="Lato" pitchFamily="34" charset="0"/>
                <a:ea typeface="Lato" pitchFamily="34" charset="-122"/>
                <a:cs typeface="Lato" pitchFamily="34" charset="-120"/>
              </a:rPr>
              <a:t>Marriage And Labor Participation</a:t>
            </a:r>
            <a:endParaRPr lang="en-US" sz="3933" dirty="0"/>
          </a:p>
        </p:txBody>
      </p:sp>
      <p:pic>
        <p:nvPicPr>
          <p:cNvPr id="5" name="Image 0" descr="preencoded.png"/>
          <p:cNvPicPr>
            <a:picLocks noChangeAspect="1"/>
          </p:cNvPicPr>
          <p:nvPr/>
        </p:nvPicPr>
        <p:blipFill>
          <a:blip r:embed="rId3"/>
          <a:stretch>
            <a:fillRect/>
          </a:stretch>
        </p:blipFill>
        <p:spPr>
          <a:xfrm>
            <a:off x="3035856" y="1574721"/>
            <a:ext cx="8558570" cy="5559981"/>
          </a:xfrm>
          <a:prstGeom prst="rect">
            <a:avLst/>
          </a:prstGeom>
        </p:spPr>
      </p:pic>
      <p:sp>
        <p:nvSpPr>
          <p:cNvPr id="6" name="Text 3"/>
          <p:cNvSpPr/>
          <p:nvPr/>
        </p:nvSpPr>
        <p:spPr>
          <a:xfrm>
            <a:off x="2569607" y="7359372"/>
            <a:ext cx="9491067" cy="319564"/>
          </a:xfrm>
          <a:prstGeom prst="rect">
            <a:avLst/>
          </a:prstGeom>
          <a:noFill/>
          <a:ln/>
        </p:spPr>
        <p:txBody>
          <a:bodyPr wrap="none" rtlCol="0" anchor="t"/>
          <a:lstStyle/>
          <a:p>
            <a:pPr marL="0" indent="0">
              <a:lnSpc>
                <a:spcPts val="2517"/>
              </a:lnSpc>
              <a:buNone/>
            </a:pPr>
            <a:endParaRPr lang="en-US" sz="1573"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txBody>
          <a:bodyPr/>
          <a:lstStyle/>
          <a:p>
            <a:endParaRPr lang="en-EG"/>
          </a:p>
        </p:txBody>
      </p:sp>
      <p:sp>
        <p:nvSpPr>
          <p:cNvPr id="3" name="Shape 1"/>
          <p:cNvSpPr/>
          <p:nvPr/>
        </p:nvSpPr>
        <p:spPr>
          <a:xfrm>
            <a:off x="0" y="0"/>
            <a:ext cx="14630400" cy="8229600"/>
          </a:xfrm>
          <a:prstGeom prst="rect">
            <a:avLst/>
          </a:prstGeom>
          <a:solidFill>
            <a:srgbClr val="EFECE6"/>
          </a:solidFill>
          <a:ln/>
        </p:spPr>
        <p:txBody>
          <a:bodyPr/>
          <a:lstStyle/>
          <a:p>
            <a:endParaRPr lang="en-EG"/>
          </a:p>
        </p:txBody>
      </p:sp>
      <p:sp>
        <p:nvSpPr>
          <p:cNvPr id="4" name="Text 2"/>
          <p:cNvSpPr/>
          <p:nvPr/>
        </p:nvSpPr>
        <p:spPr>
          <a:xfrm>
            <a:off x="2037993" y="2580561"/>
            <a:ext cx="7665839" cy="958215"/>
          </a:xfrm>
          <a:prstGeom prst="rect">
            <a:avLst/>
          </a:prstGeom>
          <a:noFill/>
          <a:ln/>
        </p:spPr>
        <p:txBody>
          <a:bodyPr wrap="none" rtlCol="0" anchor="t"/>
          <a:lstStyle/>
          <a:p>
            <a:pPr marL="0" indent="0">
              <a:lnSpc>
                <a:spcPts val="7545"/>
              </a:lnSpc>
              <a:buNone/>
            </a:pPr>
            <a:r>
              <a:rPr lang="en-US" sz="6036" b="1" dirty="0">
                <a:solidFill>
                  <a:srgbClr val="282824"/>
                </a:solidFill>
                <a:latin typeface="Lato" pitchFamily="34" charset="0"/>
                <a:ea typeface="Lato" pitchFamily="34" charset="-122"/>
                <a:cs typeface="Lato" pitchFamily="34" charset="-120"/>
              </a:rPr>
              <a:t>              Conclusion </a:t>
            </a:r>
            <a:endParaRPr lang="en-US" sz="6036" dirty="0"/>
          </a:p>
        </p:txBody>
      </p:sp>
      <p:sp>
        <p:nvSpPr>
          <p:cNvPr id="5" name="Text 3"/>
          <p:cNvSpPr/>
          <p:nvPr/>
        </p:nvSpPr>
        <p:spPr>
          <a:xfrm>
            <a:off x="2037993" y="3872032"/>
            <a:ext cx="10554414" cy="1777008"/>
          </a:xfrm>
          <a:prstGeom prst="rect">
            <a:avLst/>
          </a:prstGeom>
          <a:noFill/>
          <a:ln/>
        </p:spPr>
        <p:txBody>
          <a:bodyPr wrap="square" rtlCol="0" anchor="t"/>
          <a:lstStyle/>
          <a:p>
            <a:pPr marL="0" indent="0">
              <a:lnSpc>
                <a:spcPts val="2799"/>
              </a:lnSpc>
              <a:buNone/>
            </a:pPr>
            <a:r>
              <a:rPr lang="en-US" sz="1750" dirty="0">
                <a:solidFill>
                  <a:srgbClr val="4A4A45"/>
                </a:solidFill>
                <a:latin typeface="Lato" pitchFamily="34" charset="0"/>
                <a:ea typeface="Lato" pitchFamily="34" charset="-122"/>
                <a:cs typeface="Lato" pitchFamily="34" charset="-120"/>
              </a:rPr>
              <a:t>In conclusion, our analysis underscores the critical importance of addressing gender disparities in unemployment rates as a fundamental step towards achieving economic and social equality. Despite encountering challenges related to data availability and granularity, our findings highlight a significant correlation between gender and unemployment rates, emphasizing the need for targeted interventions to promote gender equity in the labor market.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171</Words>
  <Application>Microsoft Macintosh PowerPoint</Application>
  <PresentationFormat>Custom</PresentationFormat>
  <Paragraphs>19</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Russell Mohamed Tamer Ismail El Shafey</cp:lastModifiedBy>
  <cp:revision>3</cp:revision>
  <dcterms:created xsi:type="dcterms:W3CDTF">2024-05-26T20:10:32Z</dcterms:created>
  <dcterms:modified xsi:type="dcterms:W3CDTF">2024-05-26T20:24:34Z</dcterms:modified>
</cp:coreProperties>
</file>