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62" r:id="rId8"/>
    <p:sldId id="274" r:id="rId9"/>
    <p:sldId id="268" r:id="rId10"/>
    <p:sldId id="272" r:id="rId11"/>
    <p:sldId id="273" r:id="rId12"/>
    <p:sldId id="265" r:id="rId13"/>
    <p:sldId id="269" r:id="rId14"/>
    <p:sldId id="270" r:id="rId15"/>
    <p:sldId id="259" r:id="rId16"/>
    <p:sldId id="260" r:id="rId17"/>
    <p:sldId id="266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2484F0-37AF-42D0-AD70-FBD9C598DD4A}" v="37" dt="2022-11-14T05:12:30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704" autoAdjust="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ak Mosly" userId="71cd6e505db26f54" providerId="LiveId" clId="{9EDA72CB-2ADB-49F6-AF6B-E431EC4ABAF1}"/>
    <pc:docChg chg="custSel modSld">
      <pc:chgData name="Malak Mosly" userId="71cd6e505db26f54" providerId="LiveId" clId="{9EDA72CB-2ADB-49F6-AF6B-E431EC4ABAF1}" dt="2022-11-14T05:53:05.053" v="52" actId="478"/>
      <pc:docMkLst>
        <pc:docMk/>
      </pc:docMkLst>
      <pc:sldChg chg="delSp modSp mod">
        <pc:chgData name="Malak Mosly" userId="71cd6e505db26f54" providerId="LiveId" clId="{9EDA72CB-2ADB-49F6-AF6B-E431EC4ABAF1}" dt="2022-11-14T05:52:54.161" v="31" actId="478"/>
        <pc:sldMkLst>
          <pc:docMk/>
          <pc:sldMk cId="1742861620" sldId="266"/>
        </pc:sldMkLst>
        <pc:spChg chg="del">
          <ac:chgData name="Malak Mosly" userId="71cd6e505db26f54" providerId="LiveId" clId="{9EDA72CB-2ADB-49F6-AF6B-E431EC4ABAF1}" dt="2022-11-14T05:52:54.161" v="31" actId="478"/>
          <ac:spMkLst>
            <pc:docMk/>
            <pc:sldMk cId="1742861620" sldId="266"/>
            <ac:spMk id="4" creationId="{00560550-EE65-43CE-B899-F421E74287A1}"/>
          </ac:spMkLst>
        </pc:spChg>
        <pc:spChg chg="mod">
          <ac:chgData name="Malak Mosly" userId="71cd6e505db26f54" providerId="LiveId" clId="{9EDA72CB-2ADB-49F6-AF6B-E431EC4ABAF1}" dt="2022-11-14T05:52:50.919" v="30" actId="20577"/>
          <ac:spMkLst>
            <pc:docMk/>
            <pc:sldMk cId="1742861620" sldId="266"/>
            <ac:spMk id="5" creationId="{4135E32A-1A8C-43D2-9C6E-12887B4DEDFB}"/>
          </ac:spMkLst>
        </pc:spChg>
      </pc:sldChg>
      <pc:sldChg chg="delSp modSp mod">
        <pc:chgData name="Malak Mosly" userId="71cd6e505db26f54" providerId="LiveId" clId="{9EDA72CB-2ADB-49F6-AF6B-E431EC4ABAF1}" dt="2022-11-14T05:53:05.053" v="52" actId="478"/>
        <pc:sldMkLst>
          <pc:docMk/>
          <pc:sldMk cId="1969787568" sldId="271"/>
        </pc:sldMkLst>
        <pc:spChg chg="del">
          <ac:chgData name="Malak Mosly" userId="71cd6e505db26f54" providerId="LiveId" clId="{9EDA72CB-2ADB-49F6-AF6B-E431EC4ABAF1}" dt="2022-11-14T05:53:05.053" v="52" actId="478"/>
          <ac:spMkLst>
            <pc:docMk/>
            <pc:sldMk cId="1969787568" sldId="271"/>
            <ac:spMk id="4" creationId="{A47C7382-18E7-4821-8C61-461D6BBE08FC}"/>
          </ac:spMkLst>
        </pc:spChg>
        <pc:spChg chg="mod">
          <ac:chgData name="Malak Mosly" userId="71cd6e505db26f54" providerId="LiveId" clId="{9EDA72CB-2ADB-49F6-AF6B-E431EC4ABAF1}" dt="2022-11-14T05:53:01.065" v="51" actId="20577"/>
          <ac:spMkLst>
            <pc:docMk/>
            <pc:sldMk cId="1969787568" sldId="271"/>
            <ac:spMk id="5" creationId="{3990FA1B-5022-47AB-A0AE-8F5C5797997C}"/>
          </ac:spMkLst>
        </pc:spChg>
      </pc:sldChg>
      <pc:sldChg chg="modSp mod">
        <pc:chgData name="Malak Mosly" userId="71cd6e505db26f54" providerId="LiveId" clId="{9EDA72CB-2ADB-49F6-AF6B-E431EC4ABAF1}" dt="2022-11-14T05:52:37.857" v="10" actId="20577"/>
        <pc:sldMkLst>
          <pc:docMk/>
          <pc:sldMk cId="4074070544" sldId="274"/>
        </pc:sldMkLst>
        <pc:spChg chg="mod">
          <ac:chgData name="Malak Mosly" userId="71cd6e505db26f54" providerId="LiveId" clId="{9EDA72CB-2ADB-49F6-AF6B-E431EC4ABAF1}" dt="2022-11-14T05:52:37.857" v="10" actId="20577"/>
          <ac:spMkLst>
            <pc:docMk/>
            <pc:sldMk cId="4074070544" sldId="274"/>
            <ac:spMk id="4" creationId="{8257B707-AFCA-03C4-D0AF-21F18ABEBE2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lakmosly/Attrition-Case-Study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avansubhasht/ibm-hr-analytics-attrition-dataset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Employee Attrition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By Malak Mosly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Model performances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0E7E75-E57A-4FF0-A0E4-A4DBCF6EA89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456995756"/>
              </p:ext>
            </p:extLst>
          </p:nvPr>
        </p:nvGraphicFramePr>
        <p:xfrm>
          <a:off x="838200" y="1974214"/>
          <a:ext cx="10515600" cy="355259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</a:tblGrid>
              <a:tr h="717067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Logistic Regression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Gradient Boosting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</a:t>
                      </a:r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706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Accuracy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/>
                        <a:t>85.71%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86.39%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86.39%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84.81%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706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Avg. CV score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85.22%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86.6%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85.5%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85.7%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68432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Avg. f1 score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84%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84%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84%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82%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717067"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</a:tbl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Attrition Case Study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Most important factors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Attrition Case Study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 descr="Chart, bar chart, histogram&#10;&#10;Description automatically generated">
            <a:extLst>
              <a:ext uri="{FF2B5EF4-FFF2-40B4-BE49-F238E27FC236}">
                <a16:creationId xmlns:a16="http://schemas.microsoft.com/office/drawing/2014/main" id="{E25C641F-B01C-9554-6709-81C8D12F6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003" y="1850351"/>
            <a:ext cx="4830842" cy="42031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0A71EE-FA70-DCDF-4AF1-73607743D711}"/>
              </a:ext>
            </a:extLst>
          </p:cNvPr>
          <p:cNvSpPr txBox="1"/>
          <p:nvPr/>
        </p:nvSpPr>
        <p:spPr>
          <a:xfrm>
            <a:off x="454152" y="1590061"/>
            <a:ext cx="3797808" cy="3888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critical features: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Monthly Income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Age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Overtime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Distance from home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Stock option level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97ADE3-CDCC-065A-674D-63971B100202}"/>
              </a:ext>
            </a:extLst>
          </p:cNvPr>
          <p:cNvSpPr txBox="1"/>
          <p:nvPr/>
        </p:nvSpPr>
        <p:spPr>
          <a:xfrm>
            <a:off x="454152" y="5550356"/>
            <a:ext cx="4830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Most relevant satisfaction metric was environment satisfaction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Interpretations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Monthly income critical incentive for retention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Mid-Senior level employees most likely to stay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Time and resources for commute important factor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Additional benefits (e.g., stock options) can increase retention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 dirty="0"/>
              <a:t>Attrition Case Study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KEY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/>
          <a:lstStyle/>
          <a:p>
            <a:r>
              <a:rPr lang="en-US" dirty="0"/>
              <a:t>COMPETITIVE MONETARY INCENTIVES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 fontScale="92500"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Prioritize up-to-date salaries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​Drive compensation satisfaction via benefits      </a:t>
            </a:r>
          </a:p>
          <a:p>
            <a:r>
              <a:rPr lang="en-US" dirty="0"/>
              <a:t>​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/>
          <a:lstStyle/>
          <a:p>
            <a:r>
              <a:rPr lang="en-US" dirty="0"/>
              <a:t>FLEXIBILITY IN THE WORKPLACE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 fontScale="92500"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Offer more hybrid/remote opportunities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Focus on employee recognition ​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Attrition Case Study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r>
              <a:rPr lang="en-US" dirty="0"/>
              <a:t>Being able to accurately predict attrition brings a variety of benefits. It allows the company to confidently carry out Workforce Planning, which leads to more effective budgeting, and drives employee morale and productivity. This will drive long-term profitability and innovation and will simultaneously increase employee’s quality of life. ​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Attrition Case Study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Malak Mosly</a:t>
            </a:r>
          </a:p>
          <a:p>
            <a:r>
              <a:rPr lang="en-US" dirty="0"/>
              <a:t>malakmosly@hotmail.com</a:t>
            </a:r>
          </a:p>
          <a:p>
            <a:r>
              <a:rPr lang="en-US" dirty="0">
                <a:hlinkClick r:id="rId2"/>
              </a:rPr>
              <a:t>Code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Attrition Case Study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>
            <a:normAutofit/>
          </a:bodyPr>
          <a:lstStyle/>
          <a:p>
            <a:r>
              <a:rPr lang="en-US" dirty="0"/>
              <a:t>Predicting attrition…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Important for Workforce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efficient budgeting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Improving productivity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Enriching employee’s lives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5022" y="6356350"/>
            <a:ext cx="2482842" cy="365125"/>
          </a:xfrm>
        </p:spPr>
        <p:txBody>
          <a:bodyPr/>
          <a:lstStyle/>
          <a:p>
            <a:r>
              <a:rPr lang="en-US" dirty="0"/>
              <a:t>Attrition Case Study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Employee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Obtained from </a:t>
            </a:r>
            <a:r>
              <a:rPr lang="en-US" dirty="0">
                <a:hlinkClick r:id="rId2"/>
              </a:rPr>
              <a:t>Kaggle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29 factors accounted for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Attrition Case Study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PRIMARY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118966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 attrition accurately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Highlight critical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7B707-AFCA-03C4-D0AF-21F18ABE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Attrition 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BA196-FAEE-FC26-4D4B-485FCD9F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AB3E7FE3-5C40-C3BC-6EA1-D1556EB41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821" y="2037519"/>
            <a:ext cx="5118357" cy="4081728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B63611FD-9759-33F0-902C-023C7796A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look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407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032" y="438706"/>
            <a:ext cx="10515600" cy="1325563"/>
          </a:xfrm>
        </p:spPr>
        <p:txBody>
          <a:bodyPr/>
          <a:lstStyle/>
          <a:p>
            <a:r>
              <a:rPr lang="en-US" dirty="0"/>
              <a:t>First look (cont.)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Attrition Case Study</a:t>
            </a:r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4" name="Picture 13" descr="Chart, bar chart, histogram&#10;&#10;Description automatically generated">
            <a:extLst>
              <a:ext uri="{FF2B5EF4-FFF2-40B4-BE49-F238E27FC236}">
                <a16:creationId xmlns:a16="http://schemas.microsoft.com/office/drawing/2014/main" id="{2B61FAA1-8A40-1D3A-094A-43C04680AC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72601"/>
            <a:ext cx="5980107" cy="38931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138FEC7B-0C42-2C9E-1974-FE30BCDD1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672601"/>
            <a:ext cx="6096000" cy="38931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E0EB-659D-C3A7-AAC0-95544280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456405"/>
            <a:ext cx="10515600" cy="1325563"/>
          </a:xfrm>
        </p:spPr>
        <p:txBody>
          <a:bodyPr/>
          <a:lstStyle/>
          <a:p>
            <a:r>
              <a:rPr lang="en-US" dirty="0"/>
              <a:t>First Look (cont.)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BC098-633D-0BC3-C544-5F7FAEC6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Attrition 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B8092-E25F-0097-14B3-55E3E993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3BF49035-E6BA-D397-A674-5415F43E1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4" y="1690688"/>
            <a:ext cx="6055236" cy="4048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88EF61D3-FFB4-E6A0-F7DD-4167A8A40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6055236" cy="4048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1061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5CC34-7479-E4AA-3181-528DFF37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Look (cont.)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7C969-A092-800D-9E4C-400A5A24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Attrition 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341E0-66CC-C46A-C95F-62BF7C95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 descr="Chart, bar chart, histogram&#10;&#10;Description automatically generated">
            <a:extLst>
              <a:ext uri="{FF2B5EF4-FFF2-40B4-BE49-F238E27FC236}">
                <a16:creationId xmlns:a16="http://schemas.microsoft.com/office/drawing/2014/main" id="{D03F9486-74CB-5A75-7EB1-67164672B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840" y="1369465"/>
            <a:ext cx="7704319" cy="48789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6030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948" y="773430"/>
            <a:ext cx="6696075" cy="619125"/>
          </a:xfrm>
        </p:spPr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63539" y="6356349"/>
            <a:ext cx="2543175" cy="365125"/>
          </a:xfrm>
        </p:spPr>
        <p:txBody>
          <a:bodyPr/>
          <a:lstStyle/>
          <a:p>
            <a:r>
              <a:rPr lang="en-US" dirty="0"/>
              <a:t>Attrition Case Study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39673-A22B-3094-8FBF-F5F97D4AEDBE}"/>
              </a:ext>
            </a:extLst>
          </p:cNvPr>
          <p:cNvSpPr txBox="1"/>
          <p:nvPr/>
        </p:nvSpPr>
        <p:spPr>
          <a:xfrm>
            <a:off x="5266944" y="1975104"/>
            <a:ext cx="6473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 ML models chosen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One basic 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Three classification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Model performance tested and compared</a:t>
            </a: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{EECF4FB5-F9B8-496C-AC1C-DD639C1ECF92}tf67328976_win32</Template>
  <TotalTime>85</TotalTime>
  <Words>328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Tenorite</vt:lpstr>
      <vt:lpstr>Office Theme</vt:lpstr>
      <vt:lpstr>Employee Attrition Case Study</vt:lpstr>
      <vt:lpstr>Predicting attrition…</vt:lpstr>
      <vt:lpstr>Employee data</vt:lpstr>
      <vt:lpstr>PRIMARY GOALS</vt:lpstr>
      <vt:lpstr>First look</vt:lpstr>
      <vt:lpstr>First look (cont.)</vt:lpstr>
      <vt:lpstr>First Look (cont.)</vt:lpstr>
      <vt:lpstr>First Look (cont.)</vt:lpstr>
      <vt:lpstr>Modeling</vt:lpstr>
      <vt:lpstr>Model performances</vt:lpstr>
      <vt:lpstr>Most important factors</vt:lpstr>
      <vt:lpstr>Interpretations</vt:lpstr>
      <vt:lpstr>KEY Recommendations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Case Study</dc:title>
  <dc:creator>Malak M</dc:creator>
  <cp:lastModifiedBy>Malak M</cp:lastModifiedBy>
  <cp:revision>2</cp:revision>
  <dcterms:created xsi:type="dcterms:W3CDTF">2022-11-14T04:00:09Z</dcterms:created>
  <dcterms:modified xsi:type="dcterms:W3CDTF">2022-11-14T05:53:06Z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