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sldIdLst>
    <p:sldId id="256" r:id="rId2"/>
    <p:sldId id="257" r:id="rId3"/>
    <p:sldId id="26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AA136-A884-4AC8-BA0D-A4319F02CCC9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8F257-28AA-4050-B143-91A27A1C4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257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AA136-A884-4AC8-BA0D-A4319F02CCC9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8F257-28AA-4050-B143-91A27A1C4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298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AA136-A884-4AC8-BA0D-A4319F02CCC9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8F257-28AA-4050-B143-91A27A1C4D7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170062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AA136-A884-4AC8-BA0D-A4319F02CCC9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8F257-28AA-4050-B143-91A27A1C4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5028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AA136-A884-4AC8-BA0D-A4319F02CCC9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8F257-28AA-4050-B143-91A27A1C4D7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596602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AA136-A884-4AC8-BA0D-A4319F02CCC9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8F257-28AA-4050-B143-91A27A1C4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726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AA136-A884-4AC8-BA0D-A4319F02CCC9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8F257-28AA-4050-B143-91A27A1C4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9335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AA136-A884-4AC8-BA0D-A4319F02CCC9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8F257-28AA-4050-B143-91A27A1C4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022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AA136-A884-4AC8-BA0D-A4319F02CCC9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8F257-28AA-4050-B143-91A27A1C4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834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AA136-A884-4AC8-BA0D-A4319F02CCC9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8F257-28AA-4050-B143-91A27A1C4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355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AA136-A884-4AC8-BA0D-A4319F02CCC9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8F257-28AA-4050-B143-91A27A1C4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536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AA136-A884-4AC8-BA0D-A4319F02CCC9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8F257-28AA-4050-B143-91A27A1C4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734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AA136-A884-4AC8-BA0D-A4319F02CCC9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8F257-28AA-4050-B143-91A27A1C4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28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AA136-A884-4AC8-BA0D-A4319F02CCC9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8F257-28AA-4050-B143-91A27A1C4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669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AA136-A884-4AC8-BA0D-A4319F02CCC9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8F257-28AA-4050-B143-91A27A1C4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799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8F257-28AA-4050-B143-91A27A1C4D7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AA136-A884-4AC8-BA0D-A4319F02CCC9}" type="datetimeFigureOut">
              <a:rPr lang="en-US" smtClean="0"/>
              <a:t>7/13/2025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805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AA136-A884-4AC8-BA0D-A4319F02CCC9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438F257-28AA-4050-B143-91A27A1C4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599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  <p:sldLayoutId id="2147483761" r:id="rId13"/>
    <p:sldLayoutId id="2147483762" r:id="rId14"/>
    <p:sldLayoutId id="2147483763" r:id="rId15"/>
    <p:sldLayoutId id="21474837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53DD4ED-9E32-EA6C-692C-24B64DFC2F7B}"/>
              </a:ext>
            </a:extLst>
          </p:cNvPr>
          <p:cNvSpPr txBox="1"/>
          <p:nvPr/>
        </p:nvSpPr>
        <p:spPr>
          <a:xfrm>
            <a:off x="1724608" y="1783721"/>
            <a:ext cx="9004041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cap="small" dirty="0"/>
              <a:t>DISEASE OUTBREAK SIMULATION</a:t>
            </a:r>
            <a:endParaRPr lang="en-US" sz="3600" dirty="0"/>
          </a:p>
          <a:p>
            <a:pPr algn="ctr"/>
            <a:r>
              <a:rPr lang="en-US" sz="3600" b="1" cap="small" dirty="0"/>
              <a:t>(MONTE CARLO SIMULATION)</a:t>
            </a:r>
          </a:p>
          <a:p>
            <a:pPr algn="ctr"/>
            <a:endParaRPr lang="en-US" sz="3600" b="1" cap="small" dirty="0"/>
          </a:p>
          <a:p>
            <a:pPr algn="ctr"/>
            <a:endParaRPr lang="en-US" sz="4000" cap="small" dirty="0"/>
          </a:p>
          <a:p>
            <a:r>
              <a:rPr lang="en-US" sz="2000" dirty="0"/>
              <a:t>Presented by: Malak Srour (6142) </a:t>
            </a:r>
          </a:p>
          <a:p>
            <a:r>
              <a:rPr lang="en-US" sz="2000" dirty="0"/>
              <a:t> </a:t>
            </a:r>
          </a:p>
          <a:p>
            <a:r>
              <a:rPr lang="en-US" sz="2000" dirty="0"/>
              <a:t> </a:t>
            </a:r>
          </a:p>
          <a:p>
            <a:r>
              <a:rPr lang="en-US" sz="2000" dirty="0"/>
              <a:t>Presented for : Dr. Mohammad Aoude </a:t>
            </a:r>
          </a:p>
          <a:p>
            <a:pPr algn="ctr"/>
            <a:endParaRPr lang="en-US" sz="3600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370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52B6C6-33BB-BB71-94F4-6EBB330C79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35C28FE-5F97-7CB4-AC55-00FEB46B3F2E}"/>
              </a:ext>
            </a:extLst>
          </p:cNvPr>
          <p:cNvSpPr txBox="1"/>
          <p:nvPr/>
        </p:nvSpPr>
        <p:spPr>
          <a:xfrm>
            <a:off x="595604" y="505037"/>
            <a:ext cx="113926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RESULTS</a:t>
            </a:r>
          </a:p>
          <a:p>
            <a:endParaRPr lang="en-US" sz="2400" b="1" u="sng" dirty="0"/>
          </a:p>
          <a:p>
            <a:r>
              <a:rPr lang="en-US" b="1" dirty="0"/>
              <a:t>Visual VM:</a:t>
            </a:r>
            <a:r>
              <a:rPr lang="en-US" dirty="0"/>
              <a:t>  CPU and MEMORY usages</a:t>
            </a:r>
          </a:p>
          <a:p>
            <a:endParaRPr lang="en-US" sz="2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A079A3-307A-8A51-3F1E-7FF968B10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473" y="1909275"/>
            <a:ext cx="9663093" cy="363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637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441FF4-BB51-F310-FF18-A3E6DB7ABF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44DF86B-8AAB-3838-A13C-4EE8841667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0630234"/>
              </p:ext>
            </p:extLst>
          </p:nvPr>
        </p:nvGraphicFramePr>
        <p:xfrm>
          <a:off x="846306" y="1498060"/>
          <a:ext cx="10009763" cy="386187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77319">
                  <a:extLst>
                    <a:ext uri="{9D8B030D-6E8A-4147-A177-3AD203B41FA5}">
                      <a16:colId xmlns:a16="http://schemas.microsoft.com/office/drawing/2014/main" val="2016415662"/>
                    </a:ext>
                  </a:extLst>
                </a:gridCol>
                <a:gridCol w="2224508">
                  <a:extLst>
                    <a:ext uri="{9D8B030D-6E8A-4147-A177-3AD203B41FA5}">
                      <a16:colId xmlns:a16="http://schemas.microsoft.com/office/drawing/2014/main" val="1669941704"/>
                    </a:ext>
                  </a:extLst>
                </a:gridCol>
                <a:gridCol w="5307936">
                  <a:extLst>
                    <a:ext uri="{9D8B030D-6E8A-4147-A177-3AD203B41FA5}">
                      <a16:colId xmlns:a16="http://schemas.microsoft.com/office/drawing/2014/main" val="1987100545"/>
                    </a:ext>
                  </a:extLst>
                </a:gridCol>
              </a:tblGrid>
              <a:tr h="546413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2000" kern="0" spc="25" dirty="0">
                          <a:effectLst/>
                        </a:rPr>
                        <a:t>ASPECT</a:t>
                      </a:r>
                      <a:endParaRPr lang="en-US" sz="20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2000" kern="0" spc="25">
                          <a:effectLst/>
                        </a:rPr>
                        <a:t>SEQUENTIAL</a:t>
                      </a:r>
                      <a:endParaRPr lang="en-US" sz="20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2000" kern="0" spc="25">
                          <a:effectLst/>
                        </a:rPr>
                        <a:t>PARALLEL</a:t>
                      </a:r>
                      <a:endParaRPr lang="en-US" sz="20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16445537"/>
                  </a:ext>
                </a:extLst>
              </a:tr>
              <a:tr h="546413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2000" kern="0" spc="25">
                          <a:effectLst/>
                        </a:rPr>
                        <a:t>TIME</a:t>
                      </a:r>
                      <a:endParaRPr lang="en-US" sz="20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2000" kern="0" spc="25" dirty="0">
                          <a:effectLst/>
                        </a:rPr>
                        <a:t>~100 s</a:t>
                      </a:r>
                      <a:endParaRPr lang="en-US" sz="20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2000" kern="0" spc="25">
                          <a:effectLst/>
                        </a:rPr>
                        <a:t>Decreased by more than 3x</a:t>
                      </a:r>
                      <a:endParaRPr lang="en-US" sz="20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23230278"/>
                  </a:ext>
                </a:extLst>
              </a:tr>
              <a:tr h="546413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2000" kern="0" spc="25">
                          <a:effectLst/>
                        </a:rPr>
                        <a:t>CPU Utilization</a:t>
                      </a:r>
                      <a:endParaRPr lang="en-US" sz="20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2000" kern="0" spc="25" dirty="0">
                          <a:effectLst/>
                        </a:rPr>
                        <a:t>~1 core</a:t>
                      </a:r>
                      <a:endParaRPr lang="en-US" sz="20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914400" marR="0" indent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2000" kern="0" spc="25">
                          <a:effectLst/>
                        </a:rPr>
                        <a:t>&gt;85% for 8 core</a:t>
                      </a:r>
                      <a:endParaRPr lang="en-US" sz="20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43408130"/>
                  </a:ext>
                </a:extLst>
              </a:tr>
              <a:tr h="546413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2000" kern="0" spc="25" dirty="0">
                          <a:effectLst/>
                        </a:rPr>
                        <a:t>Memory Usage</a:t>
                      </a:r>
                      <a:endParaRPr lang="en-US" sz="20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2000" kern="0" spc="25">
                          <a:effectLst/>
                        </a:rPr>
                        <a:t>Low</a:t>
                      </a:r>
                      <a:endParaRPr lang="en-US" sz="20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2000" kern="0" spc="25">
                          <a:effectLst/>
                        </a:rPr>
                        <a:t>Moderate increase due to thread stack</a:t>
                      </a:r>
                      <a:endParaRPr lang="en-US" sz="20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28498448"/>
                  </a:ext>
                </a:extLst>
              </a:tr>
              <a:tr h="546413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2000" kern="0" spc="25">
                          <a:effectLst/>
                        </a:rPr>
                        <a:t>Correctness</a:t>
                      </a:r>
                      <a:endParaRPr lang="en-US" sz="20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2000" kern="0" spc="25">
                          <a:effectLst/>
                        </a:rPr>
                        <a:t>Guaranteed</a:t>
                      </a:r>
                      <a:endParaRPr lang="en-US" sz="20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2000" kern="0" spc="25" dirty="0">
                          <a:effectLst/>
                        </a:rPr>
                        <a:t>Maintained via thread-local RNG</a:t>
                      </a:r>
                      <a:endParaRPr lang="en-US" sz="20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25284415"/>
                  </a:ext>
                </a:extLst>
              </a:tr>
              <a:tr h="1129814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2000" kern="0" spc="25">
                          <a:effectLst/>
                        </a:rPr>
                        <a:t>Complexity</a:t>
                      </a:r>
                      <a:endParaRPr lang="en-US" sz="20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2000" kern="0" spc="25">
                          <a:effectLst/>
                        </a:rPr>
                        <a:t>Simple</a:t>
                      </a:r>
                      <a:endParaRPr lang="en-US" sz="20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2000" kern="0" spc="25" dirty="0">
                          <a:effectLst/>
                        </a:rPr>
                        <a:t>Increased coordination and tuning needed</a:t>
                      </a:r>
                      <a:endParaRPr lang="en-US" sz="20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79489096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3018733E-07E1-D641-15F8-2AB1A06C21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37" y="445640"/>
            <a:ext cx="15148694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Comparison with Sequential (Wins &amp; Trade-offs)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4200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EFD7DF-D722-EF32-8115-A2F54CACEF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D895CB7-6F17-1D0B-791B-FF9C2B3615E6}"/>
              </a:ext>
            </a:extLst>
          </p:cNvPr>
          <p:cNvSpPr txBox="1"/>
          <p:nvPr/>
        </p:nvSpPr>
        <p:spPr>
          <a:xfrm>
            <a:off x="690466" y="494521"/>
            <a:ext cx="11140751" cy="6663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INTRODUCTION:</a:t>
            </a:r>
            <a:endParaRPr lang="en-US" sz="2400" u="sng" dirty="0"/>
          </a:p>
          <a:p>
            <a:r>
              <a:rPr lang="en-US" sz="2400" dirty="0"/>
              <a:t>Monte Carlo simulation is a computational technique that uses random sampling to model the probability of different outcomes in a process that cannot easily be predicted due to the presence of random variables.</a:t>
            </a:r>
          </a:p>
          <a:p>
            <a:endParaRPr lang="en-US" sz="2400" dirty="0"/>
          </a:p>
          <a:p>
            <a:r>
              <a:rPr lang="en-US" sz="2400" dirty="0"/>
              <a:t>Epidemiological modeling plays a crucial role in understanding how infectious diseases spread within populations. Simulating these outbreaks using Monte Carlo methods allows researchers to explore different scenarios and prepare public health responses.</a:t>
            </a:r>
          </a:p>
          <a:p>
            <a:endParaRPr lang="en-US" sz="2400" dirty="0"/>
          </a:p>
          <a:p>
            <a:r>
              <a:rPr lang="en-US" sz="2400" b="1" u="sng" dirty="0"/>
              <a:t>PROBLEM STATEMENT:</a:t>
            </a:r>
            <a:endParaRPr lang="en-US" sz="2400" u="sng" dirty="0"/>
          </a:p>
          <a:p>
            <a:r>
              <a:rPr lang="en-US" sz="2400" dirty="0"/>
              <a:t>While simulating, Sequential bottleneck occurs, simulating 10M outbreaks takes a big time, so the objective to develop the sequential simulator and to Implement a concurrent version that exploits the independence between simulation runs, and achieves a meaningful speed-up while maintaining correctness and statistical consistency.</a:t>
            </a:r>
          </a:p>
          <a:p>
            <a:endParaRPr lang="en-US" sz="2500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206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879F6-E30F-6350-414B-502723EE3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10584715" cy="5427306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Taking some parameters as inputs:</a:t>
            </a:r>
            <a:br>
              <a:rPr lang="en-US" sz="2000" b="1" dirty="0">
                <a:solidFill>
                  <a:schemeClr val="tx1"/>
                </a:solidFill>
              </a:rPr>
            </a:b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population Size,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initial Infected,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hospitalization Rate, 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recovery Rate, 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b="1" dirty="0">
                <a:solidFill>
                  <a:schemeClr val="tx1"/>
                </a:solidFill>
              </a:rPr>
              <a:t>f</a:t>
            </a:r>
            <a:r>
              <a:rPr lang="en-US" sz="2000" dirty="0">
                <a:solidFill>
                  <a:schemeClr val="tx1"/>
                </a:solidFill>
              </a:rPr>
              <a:t>atality Rate, 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total Beds</a:t>
            </a:r>
            <a:br>
              <a:rPr lang="en-US" sz="2000" dirty="0">
                <a:solidFill>
                  <a:schemeClr val="tx1"/>
                </a:solidFill>
              </a:rPr>
            </a:br>
            <a:br>
              <a:rPr lang="en-US" sz="2000" dirty="0">
                <a:solidFill>
                  <a:schemeClr val="tx1"/>
                </a:solidFill>
              </a:rPr>
            </a:b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b="1" dirty="0">
                <a:solidFill>
                  <a:schemeClr val="tx1"/>
                </a:solidFill>
              </a:rPr>
              <a:t>As outputs:</a:t>
            </a:r>
            <a:br>
              <a:rPr lang="en-US" sz="2000" b="1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Average Deceased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Average </a:t>
            </a:r>
            <a:r>
              <a:rPr lang="en-US" sz="2000" dirty="0" err="1">
                <a:solidFill>
                  <a:schemeClr val="tx1"/>
                </a:solidFill>
              </a:rPr>
              <a:t>PeakBeds</a:t>
            </a:r>
            <a:br>
              <a:rPr lang="en-US" sz="2000" b="1" dirty="0">
                <a:solidFill>
                  <a:schemeClr val="tx1"/>
                </a:solidFill>
              </a:rPr>
            </a:br>
            <a:br>
              <a:rPr lang="en-US" sz="2000" dirty="0">
                <a:solidFill>
                  <a:schemeClr val="tx1"/>
                </a:solidFill>
              </a:rPr>
            </a:b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74822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78C717-CF6C-B467-A321-27688A6C64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9C2EDB7-9944-8A79-1C7F-5EB6C330A353}"/>
              </a:ext>
            </a:extLst>
          </p:cNvPr>
          <p:cNvSpPr txBox="1"/>
          <p:nvPr/>
        </p:nvSpPr>
        <p:spPr>
          <a:xfrm>
            <a:off x="690466" y="494521"/>
            <a:ext cx="11140751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 DESIGN :</a:t>
            </a:r>
          </a:p>
          <a:p>
            <a:endParaRPr lang="en-US" sz="2400" b="1" dirty="0"/>
          </a:p>
          <a:p>
            <a:r>
              <a:rPr lang="en-US" sz="2400" b="1" dirty="0"/>
              <a:t>for Sequential: </a:t>
            </a:r>
          </a:p>
          <a:p>
            <a:endParaRPr lang="en-US" sz="2400" b="1" dirty="0"/>
          </a:p>
          <a:p>
            <a:r>
              <a:rPr lang="en-US" sz="2400" dirty="0"/>
              <a:t>The core algorithm is implemented in </a:t>
            </a:r>
            <a:r>
              <a:rPr lang="en-US" sz="2400" dirty="0" err="1"/>
              <a:t>SequentialSimulator</a:t>
            </a:r>
            <a:r>
              <a:rPr lang="en-US" sz="2400" dirty="0"/>
              <a:t> class and runs as follows:</a:t>
            </a:r>
          </a:p>
          <a:p>
            <a:pPr lvl="0"/>
            <a:r>
              <a:rPr lang="en-US" sz="2400" dirty="0"/>
              <a:t>- Starts with a fixed number of infected individuals.</a:t>
            </a:r>
          </a:p>
          <a:p>
            <a:pPr lvl="0"/>
            <a:r>
              <a:rPr lang="en-US" sz="2400" dirty="0"/>
              <a:t>- Simulates day-by-day progression of the outbreak.</a:t>
            </a:r>
          </a:p>
          <a:p>
            <a:pPr lvl="0"/>
            <a:r>
              <a:rPr lang="en-US" sz="2400" dirty="0"/>
              <a:t>- Updates susceptible, infected, recovered, and deceased populations based on probabilities.</a:t>
            </a:r>
          </a:p>
          <a:p>
            <a:pPr lvl="0"/>
            <a:r>
              <a:rPr lang="en-US" sz="2400" dirty="0"/>
              <a:t>- Tracks hospital bed usage and whether capacity was exceeded.</a:t>
            </a:r>
          </a:p>
          <a:p>
            <a:r>
              <a:rPr lang="en-US" sz="2400" dirty="0"/>
              <a:t>This design allows for perfectly parallelizable execution since each simulation is independent of others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065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B11FE0-EA87-834C-BF38-565A239CF1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233B2F9-24B6-FC70-2281-D61ADA2A91A1}"/>
              </a:ext>
            </a:extLst>
          </p:cNvPr>
          <p:cNvSpPr txBox="1"/>
          <p:nvPr/>
        </p:nvSpPr>
        <p:spPr>
          <a:xfrm>
            <a:off x="399661" y="659011"/>
            <a:ext cx="1139267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/>
          </a:p>
          <a:p>
            <a:r>
              <a:rPr lang="en-US" sz="2400" b="1" dirty="0"/>
              <a:t>for parallel strategy:</a:t>
            </a:r>
          </a:p>
          <a:p>
            <a:r>
              <a:rPr lang="en-US" sz="2400" dirty="0"/>
              <a:t>simulation is independent and stateless , they can be safely executed in parallel. The steps are:</a:t>
            </a:r>
          </a:p>
          <a:p>
            <a:endParaRPr lang="en-US" sz="2400" dirty="0"/>
          </a:p>
          <a:p>
            <a:pPr lvl="0"/>
            <a:r>
              <a:rPr lang="en-US" sz="2400" dirty="0"/>
              <a:t>-Partition Work : Divide the total number of simulations evenly among threads.</a:t>
            </a:r>
          </a:p>
          <a:p>
            <a:pPr lvl="0"/>
            <a:r>
              <a:rPr lang="en-US" sz="2400" dirty="0"/>
              <a:t>-Each thread gets its own random number generator with a unique seed to avoid correlation.</a:t>
            </a:r>
          </a:p>
          <a:p>
            <a:pPr marL="342900" lvl="0" indent="-342900">
              <a:buFontTx/>
              <a:buChar char="-"/>
            </a:pPr>
            <a:r>
              <a:rPr lang="en-US" sz="2400" dirty="0"/>
              <a:t>run Simulations : Each thread runs its assigned chunk using a local </a:t>
            </a:r>
            <a:r>
              <a:rPr lang="en-US" sz="2400" dirty="0" err="1"/>
              <a:t>SequentialSimulator</a:t>
            </a:r>
            <a:r>
              <a:rPr lang="en-US" sz="2400" dirty="0"/>
              <a:t>.</a:t>
            </a:r>
          </a:p>
          <a:p>
            <a:pPr lvl="0"/>
            <a:endParaRPr lang="en-US" sz="2400" dirty="0"/>
          </a:p>
          <a:p>
            <a:pPr lvl="0"/>
            <a:r>
              <a:rPr lang="en-US" sz="2400" dirty="0"/>
              <a:t>- Aggregate Results : Use </a:t>
            </a:r>
            <a:r>
              <a:rPr lang="en-US" sz="2400" dirty="0" err="1"/>
              <a:t>LongAdder</a:t>
            </a:r>
            <a:r>
              <a:rPr lang="en-US" sz="2400" dirty="0"/>
              <a:t> counters to accumulate key statistics (e.g., total deceased, peak beds, capacity exceeded).</a:t>
            </a:r>
          </a:p>
          <a:p>
            <a:pPr lvl="0"/>
            <a:r>
              <a:rPr lang="en-US" sz="2400" dirty="0"/>
              <a:t>- Use </a:t>
            </a:r>
            <a:r>
              <a:rPr lang="en-US" sz="2400" dirty="0" err="1"/>
              <a:t>ExecutorService</a:t>
            </a:r>
            <a:r>
              <a:rPr lang="en-US" sz="2400" dirty="0"/>
              <a:t> to manage threads and ensure all finish before final results are reported.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14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2A3B13-3416-CA28-342B-EBD3B7AC5B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FF3CB27-2DC2-1190-0342-DFB23054273B}"/>
              </a:ext>
            </a:extLst>
          </p:cNvPr>
          <p:cNvSpPr txBox="1"/>
          <p:nvPr/>
        </p:nvSpPr>
        <p:spPr>
          <a:xfrm>
            <a:off x="399661" y="80513"/>
            <a:ext cx="11392677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/>
          </a:p>
          <a:p>
            <a:endParaRPr lang="en-US" sz="2400" dirty="0"/>
          </a:p>
          <a:p>
            <a:r>
              <a:rPr lang="en-US" sz="2400" b="1" dirty="0"/>
              <a:t>Synchronization Strategy</a:t>
            </a:r>
          </a:p>
          <a:p>
            <a:r>
              <a:rPr lang="en-US" sz="2400" dirty="0"/>
              <a:t>Because each simulation is independent , we minimized shared state and synchronization overhead:</a:t>
            </a:r>
          </a:p>
          <a:p>
            <a:endParaRPr lang="en-US" sz="2400" dirty="0"/>
          </a:p>
          <a:p>
            <a:r>
              <a:rPr lang="en-US" sz="2400" b="1" dirty="0"/>
              <a:t>A-  Avoiding Shared State</a:t>
            </a:r>
          </a:p>
          <a:p>
            <a:r>
              <a:rPr lang="en-US" sz="2400" dirty="0"/>
              <a:t>Each thread gets:</a:t>
            </a:r>
          </a:p>
          <a:p>
            <a:pPr lvl="0"/>
            <a:r>
              <a:rPr lang="en-US" sz="2400" dirty="0"/>
              <a:t>- Its own instance of Random, seeded uniquely via </a:t>
            </a:r>
            <a:r>
              <a:rPr lang="en-US" sz="2400" dirty="0" err="1"/>
              <a:t>baseSeed</a:t>
            </a:r>
            <a:r>
              <a:rPr lang="en-US" sz="2400" dirty="0"/>
              <a:t> + </a:t>
            </a:r>
            <a:r>
              <a:rPr lang="en-US" sz="2400" dirty="0" err="1"/>
              <a:t>threadIndex</a:t>
            </a:r>
            <a:endParaRPr lang="en-US" sz="2400" dirty="0"/>
          </a:p>
          <a:p>
            <a:pPr lvl="0"/>
            <a:r>
              <a:rPr lang="en-US" sz="2400" dirty="0"/>
              <a:t>- Its own instance of </a:t>
            </a:r>
            <a:r>
              <a:rPr lang="en-US" sz="2400" dirty="0" err="1"/>
              <a:t>SequentialSimulator</a:t>
            </a:r>
            <a:endParaRPr lang="en-US" sz="2400" dirty="0"/>
          </a:p>
          <a:p>
            <a:r>
              <a:rPr lang="en-US" sz="2400" dirty="0"/>
              <a:t>This ensures that no two threads share mutable state during simulation.</a:t>
            </a:r>
          </a:p>
          <a:p>
            <a:endParaRPr lang="en-US" sz="2400" dirty="0"/>
          </a:p>
          <a:p>
            <a:r>
              <a:rPr lang="en-US" sz="2400" b="1" dirty="0"/>
              <a:t>B- Safe Aggregation Using </a:t>
            </a:r>
            <a:r>
              <a:rPr lang="en-US" sz="2400" b="1" dirty="0" err="1"/>
              <a:t>LongAdder</a:t>
            </a:r>
            <a:endParaRPr lang="en-US" sz="2400" b="1" dirty="0"/>
          </a:p>
          <a:p>
            <a:r>
              <a:rPr lang="en-US" sz="2400" dirty="0"/>
              <a:t>We use </a:t>
            </a:r>
            <a:r>
              <a:rPr lang="en-US" sz="2400" dirty="0" err="1"/>
              <a:t>LongAdder</a:t>
            </a:r>
            <a:r>
              <a:rPr lang="en-US" sz="2400" dirty="0"/>
              <a:t> to safely accumulate statistics across threads:</a:t>
            </a:r>
          </a:p>
          <a:p>
            <a:pPr lvl="0"/>
            <a:r>
              <a:rPr lang="en-US" sz="2400" dirty="0"/>
              <a:t>- </a:t>
            </a:r>
            <a:r>
              <a:rPr lang="en-US" sz="2400" dirty="0" err="1"/>
              <a:t>totalDeceased.add</a:t>
            </a:r>
            <a:r>
              <a:rPr lang="en-US" sz="2400" dirty="0"/>
              <a:t>(</a:t>
            </a:r>
            <a:r>
              <a:rPr lang="en-US" sz="2400" dirty="0" err="1"/>
              <a:t>result.totalDeceased</a:t>
            </a:r>
            <a:r>
              <a:rPr lang="en-US" sz="2400" dirty="0"/>
              <a:t>())</a:t>
            </a:r>
          </a:p>
          <a:p>
            <a:pPr lvl="0"/>
            <a:r>
              <a:rPr lang="en-US" sz="2400" dirty="0"/>
              <a:t>- </a:t>
            </a:r>
            <a:r>
              <a:rPr lang="en-US" sz="2400" dirty="0" err="1"/>
              <a:t>peakBeds.add</a:t>
            </a:r>
            <a:r>
              <a:rPr lang="en-US" sz="2400" dirty="0"/>
              <a:t>(</a:t>
            </a:r>
            <a:r>
              <a:rPr lang="en-US" sz="2400" dirty="0" err="1"/>
              <a:t>result.peakHospitalBedUsage</a:t>
            </a:r>
            <a:r>
              <a:rPr lang="en-US" sz="2400" dirty="0"/>
              <a:t>())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24041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4FBF6F-75C7-632E-800E-98F088A6A7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28D5AB7-2551-3F4F-A477-C54865C3038D}"/>
              </a:ext>
            </a:extLst>
          </p:cNvPr>
          <p:cNvSpPr txBox="1"/>
          <p:nvPr/>
        </p:nvSpPr>
        <p:spPr>
          <a:xfrm>
            <a:off x="399661" y="-251927"/>
            <a:ext cx="11392677" cy="6924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/>
          </a:p>
          <a:p>
            <a:r>
              <a:rPr lang="en-US" sz="2400" b="1" dirty="0"/>
              <a:t>Libraries used: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java.util.Random</a:t>
            </a:r>
            <a:r>
              <a:rPr lang="en-US" dirty="0"/>
              <a:t>: Used to generate pseudo-random numbers for simulating stochastic behavior (e.g., infection spread, recovery, death).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java.util.concurrent.ExecutorService</a:t>
            </a:r>
            <a:r>
              <a:rPr lang="en-US" dirty="0"/>
              <a:t> + Executors: Manages a pool of threads to run simulations concurrently. In </a:t>
            </a:r>
            <a:r>
              <a:rPr lang="en-US" dirty="0" err="1"/>
              <a:t>ParallelSimulator</a:t>
            </a:r>
            <a:r>
              <a:rPr lang="en-US" dirty="0"/>
              <a:t>, it runs chunks of simulations across multiple threads. it simplifies thread management compared to raw threads and efficient and scalable way to distribute work across threads.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java.util.concurrent.atomic.LongAdder</a:t>
            </a:r>
            <a:r>
              <a:rPr lang="en-US" dirty="0"/>
              <a:t>: Collects aggregated statistics (e.g., total deceased, peak beds) across threads safely and efficiently.it is more efficient than </a:t>
            </a:r>
            <a:r>
              <a:rPr lang="en-US" dirty="0" err="1"/>
              <a:t>AtomicLong</a:t>
            </a:r>
            <a:r>
              <a:rPr lang="en-US" dirty="0"/>
              <a:t> or synchronized counters under high contention, scales well with large numbers of threads, and thread-safe when collecting simulation results. 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java.nio.file.* (Files, Paths): to writes simulation results to a CSV file using </a:t>
            </a:r>
            <a:r>
              <a:rPr lang="en-US" dirty="0" err="1"/>
              <a:t>Files.write</a:t>
            </a:r>
            <a:r>
              <a:rPr lang="en-US" dirty="0"/>
              <a:t>(...). It is the standard Java library for file I/O operations.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java.util.concurrent.TimeUnit</a:t>
            </a:r>
            <a:r>
              <a:rPr lang="en-US" dirty="0"/>
              <a:t>: makes </a:t>
            </a:r>
            <a:r>
              <a:rPr lang="en-US" dirty="0" err="1"/>
              <a:t>awaitTermination</a:t>
            </a:r>
            <a:r>
              <a:rPr lang="en-US" dirty="0"/>
              <a:t>(...) on </a:t>
            </a:r>
            <a:r>
              <a:rPr lang="en-US" dirty="0" err="1"/>
              <a:t>ExecutorService</a:t>
            </a:r>
            <a:r>
              <a:rPr lang="en-US" dirty="0"/>
              <a:t> more readable by using time units like </a:t>
            </a:r>
            <a:r>
              <a:rPr lang="en-US" dirty="0" err="1"/>
              <a:t>TimeUnit.HOURS</a:t>
            </a:r>
            <a:r>
              <a:rPr lang="en-US" dirty="0"/>
              <a:t>. 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dirty="0"/>
              <a:t>- </a:t>
            </a:r>
            <a:r>
              <a:rPr lang="en-US" dirty="0" err="1"/>
              <a:t>java.util.record</a:t>
            </a:r>
            <a:r>
              <a:rPr lang="en-US" dirty="0"/>
              <a:t>: it defined immutable data classes: </a:t>
            </a:r>
          </a:p>
          <a:p>
            <a:r>
              <a:rPr lang="en-US" dirty="0"/>
              <a:t>* </a:t>
            </a:r>
            <a:r>
              <a:rPr lang="en-US" dirty="0" err="1"/>
              <a:t>SimulationParams</a:t>
            </a:r>
            <a:r>
              <a:rPr lang="en-US" dirty="0"/>
              <a:t>: Holds configuration values</a:t>
            </a:r>
          </a:p>
          <a:p>
            <a:r>
              <a:rPr lang="en-US" dirty="0"/>
              <a:t>* </a:t>
            </a:r>
            <a:r>
              <a:rPr lang="en-US" dirty="0" err="1"/>
              <a:t>OutbreakResult</a:t>
            </a:r>
            <a:r>
              <a:rPr lang="en-US" dirty="0"/>
              <a:t>: Stores output of each simulation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874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33EA10-8C74-DA19-3623-BFDB4A57E8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408930-4B21-7A34-86F4-89403DB8FA9E}"/>
              </a:ext>
            </a:extLst>
          </p:cNvPr>
          <p:cNvSpPr txBox="1"/>
          <p:nvPr/>
        </p:nvSpPr>
        <p:spPr>
          <a:xfrm>
            <a:off x="530290" y="-130629"/>
            <a:ext cx="11392677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/>
          </a:p>
          <a:p>
            <a:r>
              <a:rPr lang="en-US" sz="2400" b="1" u="sng" dirty="0"/>
              <a:t>Testing Methodology </a:t>
            </a:r>
          </a:p>
          <a:p>
            <a:endParaRPr lang="en-US" sz="2400" dirty="0"/>
          </a:p>
          <a:p>
            <a:r>
              <a:rPr lang="en-US" sz="2400" b="1" dirty="0"/>
              <a:t>1- correctness:</a:t>
            </a:r>
            <a:r>
              <a:rPr lang="en-US" sz="2400" dirty="0"/>
              <a:t>  ensured that the parallel version produces statistically equivalent results to the sequential version by:</a:t>
            </a:r>
          </a:p>
          <a:p>
            <a:endParaRPr lang="en-US" sz="2400" dirty="0"/>
          </a:p>
          <a:p>
            <a:pPr lvl="0"/>
            <a:r>
              <a:rPr lang="en-US" sz="2400" dirty="0"/>
              <a:t>- Comparing average deceased count and peak hospital beds between both versions.</a:t>
            </a:r>
          </a:p>
          <a:p>
            <a:pPr lvl="0"/>
            <a:r>
              <a:rPr lang="en-US" sz="2400" dirty="0"/>
              <a:t>- Logging all outputs to CSV </a:t>
            </a:r>
          </a:p>
          <a:p>
            <a:endParaRPr lang="en-US" sz="2400" b="1" dirty="0"/>
          </a:p>
          <a:p>
            <a:endParaRPr lang="en-US" sz="2400" b="1" dirty="0"/>
          </a:p>
          <a:p>
            <a:r>
              <a:rPr lang="en-US" sz="2400" b="1" dirty="0"/>
              <a:t>2- performance: </a:t>
            </a:r>
            <a:r>
              <a:rPr lang="en-US" sz="2400" dirty="0"/>
              <a:t>measured :</a:t>
            </a:r>
          </a:p>
          <a:p>
            <a:pPr lvl="0"/>
            <a:r>
              <a:rPr lang="en-US" sz="2400" dirty="0"/>
              <a:t>-   execution time for varying numbers of threads (1, 2, 4, 8, 16)</a:t>
            </a:r>
          </a:p>
          <a:p>
            <a:pPr marL="342900" lvl="0" indent="-342900">
              <a:buFontTx/>
              <a:buChar char="-"/>
            </a:pPr>
            <a:r>
              <a:rPr lang="en-US" sz="2400" dirty="0"/>
              <a:t>Speed-up relative to the sequential baseline</a:t>
            </a:r>
          </a:p>
          <a:p>
            <a:pPr marL="342900" lvl="0" indent="-342900">
              <a:buFontTx/>
              <a:buChar char="-"/>
            </a:pPr>
            <a:r>
              <a:rPr lang="en-US" sz="2400" dirty="0"/>
              <a:t>Average deceased count , peak hospital beds , and capacity exceeded count</a:t>
            </a:r>
          </a:p>
          <a:p>
            <a:pPr marL="342900" lvl="0" indent="-342900">
              <a:buFontTx/>
              <a:buChar char="-"/>
            </a:pPr>
            <a:r>
              <a:rPr lang="en-US" sz="2400" dirty="0"/>
              <a:t>CPU </a:t>
            </a:r>
            <a:r>
              <a:rPr lang="en-US" sz="2400" dirty="0" err="1"/>
              <a:t>ultilization</a:t>
            </a:r>
            <a:r>
              <a:rPr lang="en-US" sz="2400" dirty="0"/>
              <a:t> and memory usage.</a:t>
            </a:r>
          </a:p>
          <a:p>
            <a:pPr lvl="0"/>
            <a:endParaRPr lang="en-US" sz="2400" dirty="0"/>
          </a:p>
          <a:p>
            <a:r>
              <a:rPr lang="en-US" sz="2400" dirty="0"/>
              <a:t>All tests were run on the same machine to eliminate environmental noise. </a:t>
            </a:r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165144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92CF18-E782-CD34-92E9-162C30EA3E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8979E56-F4F3-8552-BDF1-7E848C947352}"/>
              </a:ext>
            </a:extLst>
          </p:cNvPr>
          <p:cNvSpPr txBox="1"/>
          <p:nvPr/>
        </p:nvSpPr>
        <p:spPr>
          <a:xfrm>
            <a:off x="595604" y="505037"/>
            <a:ext cx="113926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RESULTS</a:t>
            </a:r>
          </a:p>
          <a:p>
            <a:endParaRPr lang="en-US" sz="2400" b="1" u="sng" dirty="0"/>
          </a:p>
          <a:p>
            <a:r>
              <a:rPr lang="en-US" sz="2400" b="1" dirty="0"/>
              <a:t>Csv file:</a:t>
            </a:r>
            <a:r>
              <a:rPr lang="en-US" sz="2400" dirty="0"/>
              <a:t> speed up vs threads</a:t>
            </a:r>
            <a:endParaRPr lang="en-US" sz="24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FF8673-1ADE-C1C3-3991-1FF638930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103" y="1999066"/>
            <a:ext cx="6503435" cy="4353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17902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316</TotalTime>
  <Words>861</Words>
  <Application>Microsoft Office PowerPoint</Application>
  <PresentationFormat>Widescreen</PresentationFormat>
  <Paragraphs>108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Times New Roman</vt:lpstr>
      <vt:lpstr>Trebuchet MS</vt:lpstr>
      <vt:lpstr>Wingdings 3</vt:lpstr>
      <vt:lpstr>Facet</vt:lpstr>
      <vt:lpstr>PowerPoint Presentation</vt:lpstr>
      <vt:lpstr>PowerPoint Presentation</vt:lpstr>
      <vt:lpstr>Taking some parameters as inputs:  population Size, initial Infected, hospitalization Rate,  recovery Rate,  fatality Rate,  total Beds   As outputs: Average Deceased Average PeakBeds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Malak Srourrr</dc:creator>
  <cp:lastModifiedBy>Malak Srourrr</cp:lastModifiedBy>
  <cp:revision>16</cp:revision>
  <dcterms:created xsi:type="dcterms:W3CDTF">2025-07-11T06:22:45Z</dcterms:created>
  <dcterms:modified xsi:type="dcterms:W3CDTF">2025-07-12T22:40:53Z</dcterms:modified>
</cp:coreProperties>
</file>