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4" r:id="rId5"/>
    <p:sldId id="260" r:id="rId6"/>
    <p:sldId id="261" r:id="rId7"/>
    <p:sldId id="271" r:id="rId8"/>
    <p:sldId id="273" r:id="rId9"/>
    <p:sldId id="263" r:id="rId10"/>
    <p:sldId id="264" r:id="rId11"/>
    <p:sldId id="265" r:id="rId12"/>
    <p:sldId id="266" r:id="rId13"/>
    <p:sldId id="27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E3E5"/>
    <a:srgbClr val="8FD5DC"/>
    <a:srgbClr val="03A6C6"/>
    <a:srgbClr val="C0E6E4"/>
    <a:srgbClr val="D1EDEC"/>
    <a:srgbClr val="D5EFDA"/>
    <a:srgbClr val="274F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94660"/>
  </p:normalViewPr>
  <p:slideViewPr>
    <p:cSldViewPr snapToGrid="0">
      <p:cViewPr>
        <p:scale>
          <a:sx n="75" d="100"/>
          <a:sy n="75" d="100"/>
        </p:scale>
        <p:origin x="2178"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2D6EA-A997-60BE-723A-2A184C2F20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6BE37A-2CE0-7930-39E9-EB5BBBCA3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AD4959-4204-5D9E-AFB9-F3EF6C67B67C}"/>
              </a:ext>
            </a:extLst>
          </p:cNvPr>
          <p:cNvSpPr>
            <a:spLocks noGrp="1"/>
          </p:cNvSpPr>
          <p:nvPr>
            <p:ph type="dt" sz="half" idx="10"/>
          </p:nvPr>
        </p:nvSpPr>
        <p:spPr/>
        <p:txBody>
          <a:bodyPr/>
          <a:lstStyle/>
          <a:p>
            <a:fld id="{54166AE1-6121-4C0C-AFBB-AC9BDFE8B7EF}" type="datetimeFigureOut">
              <a:rPr lang="en-US" smtClean="0"/>
              <a:t>12/21/2024</a:t>
            </a:fld>
            <a:endParaRPr lang="en-US"/>
          </a:p>
        </p:txBody>
      </p:sp>
      <p:sp>
        <p:nvSpPr>
          <p:cNvPr id="5" name="Footer Placeholder 4">
            <a:extLst>
              <a:ext uri="{FF2B5EF4-FFF2-40B4-BE49-F238E27FC236}">
                <a16:creationId xmlns:a16="http://schemas.microsoft.com/office/drawing/2014/main" id="{D0AEB630-3EBF-D58D-B083-53840359A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B655F-C963-592E-72CC-786823113D58}"/>
              </a:ext>
            </a:extLst>
          </p:cNvPr>
          <p:cNvSpPr>
            <a:spLocks noGrp="1"/>
          </p:cNvSpPr>
          <p:nvPr>
            <p:ph type="sldNum" sz="quarter" idx="12"/>
          </p:nvPr>
        </p:nvSpPr>
        <p:spPr/>
        <p:txBody>
          <a:bodyPr/>
          <a:lstStyle/>
          <a:p>
            <a:fld id="{AB50B5E6-1B1C-4CFD-943A-E92CAC372324}" type="slidenum">
              <a:rPr lang="en-US" smtClean="0"/>
              <a:t>‹#›</a:t>
            </a:fld>
            <a:endParaRPr lang="en-US"/>
          </a:p>
        </p:txBody>
      </p:sp>
    </p:spTree>
    <p:extLst>
      <p:ext uri="{BB962C8B-B14F-4D97-AF65-F5344CB8AC3E}">
        <p14:creationId xmlns:p14="http://schemas.microsoft.com/office/powerpoint/2010/main" val="356871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2237-A756-1694-A140-A09728838B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BF74AC-C1C6-6DA7-23F2-B4F3F65CC5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11D8F-5198-FC56-6C59-B3E0462CB08B}"/>
              </a:ext>
            </a:extLst>
          </p:cNvPr>
          <p:cNvSpPr>
            <a:spLocks noGrp="1"/>
          </p:cNvSpPr>
          <p:nvPr>
            <p:ph type="dt" sz="half" idx="10"/>
          </p:nvPr>
        </p:nvSpPr>
        <p:spPr/>
        <p:txBody>
          <a:bodyPr/>
          <a:lstStyle/>
          <a:p>
            <a:fld id="{54166AE1-6121-4C0C-AFBB-AC9BDFE8B7EF}" type="datetimeFigureOut">
              <a:rPr lang="en-US" smtClean="0"/>
              <a:t>12/21/2024</a:t>
            </a:fld>
            <a:endParaRPr lang="en-US"/>
          </a:p>
        </p:txBody>
      </p:sp>
      <p:sp>
        <p:nvSpPr>
          <p:cNvPr id="5" name="Footer Placeholder 4">
            <a:extLst>
              <a:ext uri="{FF2B5EF4-FFF2-40B4-BE49-F238E27FC236}">
                <a16:creationId xmlns:a16="http://schemas.microsoft.com/office/drawing/2014/main" id="{788F568E-4785-1208-7150-E4BEC3851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3271E-181D-8B13-0CD8-934593BB020A}"/>
              </a:ext>
            </a:extLst>
          </p:cNvPr>
          <p:cNvSpPr>
            <a:spLocks noGrp="1"/>
          </p:cNvSpPr>
          <p:nvPr>
            <p:ph type="sldNum" sz="quarter" idx="12"/>
          </p:nvPr>
        </p:nvSpPr>
        <p:spPr/>
        <p:txBody>
          <a:bodyPr/>
          <a:lstStyle/>
          <a:p>
            <a:fld id="{AB50B5E6-1B1C-4CFD-943A-E92CAC372324}" type="slidenum">
              <a:rPr lang="en-US" smtClean="0"/>
              <a:t>‹#›</a:t>
            </a:fld>
            <a:endParaRPr lang="en-US"/>
          </a:p>
        </p:txBody>
      </p:sp>
    </p:spTree>
    <p:extLst>
      <p:ext uri="{BB962C8B-B14F-4D97-AF65-F5344CB8AC3E}">
        <p14:creationId xmlns:p14="http://schemas.microsoft.com/office/powerpoint/2010/main" val="466235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7AEBFE-82CD-E40D-476D-D20D2384F6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A98CD3-BA4A-FBC5-320E-1B6DF4E8B2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E25D2-56D5-2F8C-FE18-0F650A7B5E18}"/>
              </a:ext>
            </a:extLst>
          </p:cNvPr>
          <p:cNvSpPr>
            <a:spLocks noGrp="1"/>
          </p:cNvSpPr>
          <p:nvPr>
            <p:ph type="dt" sz="half" idx="10"/>
          </p:nvPr>
        </p:nvSpPr>
        <p:spPr/>
        <p:txBody>
          <a:bodyPr/>
          <a:lstStyle/>
          <a:p>
            <a:fld id="{54166AE1-6121-4C0C-AFBB-AC9BDFE8B7EF}" type="datetimeFigureOut">
              <a:rPr lang="en-US" smtClean="0"/>
              <a:t>12/21/2024</a:t>
            </a:fld>
            <a:endParaRPr lang="en-US"/>
          </a:p>
        </p:txBody>
      </p:sp>
      <p:sp>
        <p:nvSpPr>
          <p:cNvPr id="5" name="Footer Placeholder 4">
            <a:extLst>
              <a:ext uri="{FF2B5EF4-FFF2-40B4-BE49-F238E27FC236}">
                <a16:creationId xmlns:a16="http://schemas.microsoft.com/office/drawing/2014/main" id="{03F177E6-3EBD-8940-5B14-B66275417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E9D6D-44C2-E6FB-B619-4C9AE9BC005A}"/>
              </a:ext>
            </a:extLst>
          </p:cNvPr>
          <p:cNvSpPr>
            <a:spLocks noGrp="1"/>
          </p:cNvSpPr>
          <p:nvPr>
            <p:ph type="sldNum" sz="quarter" idx="12"/>
          </p:nvPr>
        </p:nvSpPr>
        <p:spPr/>
        <p:txBody>
          <a:bodyPr/>
          <a:lstStyle/>
          <a:p>
            <a:fld id="{AB50B5E6-1B1C-4CFD-943A-E92CAC372324}" type="slidenum">
              <a:rPr lang="en-US" smtClean="0"/>
              <a:t>‹#›</a:t>
            </a:fld>
            <a:endParaRPr lang="en-US"/>
          </a:p>
        </p:txBody>
      </p:sp>
    </p:spTree>
    <p:extLst>
      <p:ext uri="{BB962C8B-B14F-4D97-AF65-F5344CB8AC3E}">
        <p14:creationId xmlns:p14="http://schemas.microsoft.com/office/powerpoint/2010/main" val="121213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635A-1A16-397A-D79D-67F6DE2077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6E8D9-1CB4-60FC-3AC5-094BC92EB9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60AAD-1F86-6F48-8079-C57C2FDB495B}"/>
              </a:ext>
            </a:extLst>
          </p:cNvPr>
          <p:cNvSpPr>
            <a:spLocks noGrp="1"/>
          </p:cNvSpPr>
          <p:nvPr>
            <p:ph type="dt" sz="half" idx="10"/>
          </p:nvPr>
        </p:nvSpPr>
        <p:spPr/>
        <p:txBody>
          <a:bodyPr/>
          <a:lstStyle/>
          <a:p>
            <a:fld id="{54166AE1-6121-4C0C-AFBB-AC9BDFE8B7EF}" type="datetimeFigureOut">
              <a:rPr lang="en-US" smtClean="0"/>
              <a:t>12/21/2024</a:t>
            </a:fld>
            <a:endParaRPr lang="en-US"/>
          </a:p>
        </p:txBody>
      </p:sp>
      <p:sp>
        <p:nvSpPr>
          <p:cNvPr id="5" name="Footer Placeholder 4">
            <a:extLst>
              <a:ext uri="{FF2B5EF4-FFF2-40B4-BE49-F238E27FC236}">
                <a16:creationId xmlns:a16="http://schemas.microsoft.com/office/drawing/2014/main" id="{737248D9-73D4-189B-A660-60256730B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CF49C-C6AC-CC38-0E9D-25547D179DE0}"/>
              </a:ext>
            </a:extLst>
          </p:cNvPr>
          <p:cNvSpPr>
            <a:spLocks noGrp="1"/>
          </p:cNvSpPr>
          <p:nvPr>
            <p:ph type="sldNum" sz="quarter" idx="12"/>
          </p:nvPr>
        </p:nvSpPr>
        <p:spPr/>
        <p:txBody>
          <a:bodyPr/>
          <a:lstStyle/>
          <a:p>
            <a:fld id="{AB50B5E6-1B1C-4CFD-943A-E92CAC372324}" type="slidenum">
              <a:rPr lang="en-US" smtClean="0"/>
              <a:t>‹#›</a:t>
            </a:fld>
            <a:endParaRPr lang="en-US"/>
          </a:p>
        </p:txBody>
      </p:sp>
    </p:spTree>
    <p:extLst>
      <p:ext uri="{BB962C8B-B14F-4D97-AF65-F5344CB8AC3E}">
        <p14:creationId xmlns:p14="http://schemas.microsoft.com/office/powerpoint/2010/main" val="52605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25FD-C3D9-A621-67AB-62B283969D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12194A-A225-5CEA-9577-FCA001059C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F842BC-F4CC-E446-84E7-9962C26D1CF3}"/>
              </a:ext>
            </a:extLst>
          </p:cNvPr>
          <p:cNvSpPr>
            <a:spLocks noGrp="1"/>
          </p:cNvSpPr>
          <p:nvPr>
            <p:ph type="dt" sz="half" idx="10"/>
          </p:nvPr>
        </p:nvSpPr>
        <p:spPr/>
        <p:txBody>
          <a:bodyPr/>
          <a:lstStyle/>
          <a:p>
            <a:fld id="{54166AE1-6121-4C0C-AFBB-AC9BDFE8B7EF}" type="datetimeFigureOut">
              <a:rPr lang="en-US" smtClean="0"/>
              <a:t>12/21/2024</a:t>
            </a:fld>
            <a:endParaRPr lang="en-US"/>
          </a:p>
        </p:txBody>
      </p:sp>
      <p:sp>
        <p:nvSpPr>
          <p:cNvPr id="5" name="Footer Placeholder 4">
            <a:extLst>
              <a:ext uri="{FF2B5EF4-FFF2-40B4-BE49-F238E27FC236}">
                <a16:creationId xmlns:a16="http://schemas.microsoft.com/office/drawing/2014/main" id="{14059256-F817-B199-3DA9-CA98D876E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ED03A-12D3-B5AB-9DB4-53A1B1366E2B}"/>
              </a:ext>
            </a:extLst>
          </p:cNvPr>
          <p:cNvSpPr>
            <a:spLocks noGrp="1"/>
          </p:cNvSpPr>
          <p:nvPr>
            <p:ph type="sldNum" sz="quarter" idx="12"/>
          </p:nvPr>
        </p:nvSpPr>
        <p:spPr/>
        <p:txBody>
          <a:bodyPr/>
          <a:lstStyle/>
          <a:p>
            <a:fld id="{AB50B5E6-1B1C-4CFD-943A-E92CAC372324}" type="slidenum">
              <a:rPr lang="en-US" smtClean="0"/>
              <a:t>‹#›</a:t>
            </a:fld>
            <a:endParaRPr lang="en-US"/>
          </a:p>
        </p:txBody>
      </p:sp>
    </p:spTree>
    <p:extLst>
      <p:ext uri="{BB962C8B-B14F-4D97-AF65-F5344CB8AC3E}">
        <p14:creationId xmlns:p14="http://schemas.microsoft.com/office/powerpoint/2010/main" val="268731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B362-D6E8-3E4E-35CD-A437ED41C1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6D3676-692D-07AC-594D-99985486BF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3E6277-CA4F-46B8-118F-D7227878D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06432-AE09-C41E-28D9-0A31B78C0CBE}"/>
              </a:ext>
            </a:extLst>
          </p:cNvPr>
          <p:cNvSpPr>
            <a:spLocks noGrp="1"/>
          </p:cNvSpPr>
          <p:nvPr>
            <p:ph type="dt" sz="half" idx="10"/>
          </p:nvPr>
        </p:nvSpPr>
        <p:spPr/>
        <p:txBody>
          <a:bodyPr/>
          <a:lstStyle/>
          <a:p>
            <a:fld id="{54166AE1-6121-4C0C-AFBB-AC9BDFE8B7EF}" type="datetimeFigureOut">
              <a:rPr lang="en-US" smtClean="0"/>
              <a:t>12/21/2024</a:t>
            </a:fld>
            <a:endParaRPr lang="en-US"/>
          </a:p>
        </p:txBody>
      </p:sp>
      <p:sp>
        <p:nvSpPr>
          <p:cNvPr id="6" name="Footer Placeholder 5">
            <a:extLst>
              <a:ext uri="{FF2B5EF4-FFF2-40B4-BE49-F238E27FC236}">
                <a16:creationId xmlns:a16="http://schemas.microsoft.com/office/drawing/2014/main" id="{6DED9475-B44A-5958-1F6B-5B8388F7E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0FEFBA-C5DD-70F3-839B-8CA5E307257E}"/>
              </a:ext>
            </a:extLst>
          </p:cNvPr>
          <p:cNvSpPr>
            <a:spLocks noGrp="1"/>
          </p:cNvSpPr>
          <p:nvPr>
            <p:ph type="sldNum" sz="quarter" idx="12"/>
          </p:nvPr>
        </p:nvSpPr>
        <p:spPr/>
        <p:txBody>
          <a:bodyPr/>
          <a:lstStyle/>
          <a:p>
            <a:fld id="{AB50B5E6-1B1C-4CFD-943A-E92CAC372324}" type="slidenum">
              <a:rPr lang="en-US" smtClean="0"/>
              <a:t>‹#›</a:t>
            </a:fld>
            <a:endParaRPr lang="en-US"/>
          </a:p>
        </p:txBody>
      </p:sp>
    </p:spTree>
    <p:extLst>
      <p:ext uri="{BB962C8B-B14F-4D97-AF65-F5344CB8AC3E}">
        <p14:creationId xmlns:p14="http://schemas.microsoft.com/office/powerpoint/2010/main" val="296559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FF0F-F7A5-F109-05F0-C3FC5F6C66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56524C-332F-B1C9-B111-750D3B968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F1075A-1A85-278A-0170-337732ACD3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A06C09-44CC-22DA-DEDF-8119BA6F34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2D4B51-053E-F4A3-69C4-CDCAAAD95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E33555-987B-3CC5-4C71-98583439BC2A}"/>
              </a:ext>
            </a:extLst>
          </p:cNvPr>
          <p:cNvSpPr>
            <a:spLocks noGrp="1"/>
          </p:cNvSpPr>
          <p:nvPr>
            <p:ph type="dt" sz="half" idx="10"/>
          </p:nvPr>
        </p:nvSpPr>
        <p:spPr/>
        <p:txBody>
          <a:bodyPr/>
          <a:lstStyle/>
          <a:p>
            <a:fld id="{54166AE1-6121-4C0C-AFBB-AC9BDFE8B7EF}" type="datetimeFigureOut">
              <a:rPr lang="en-US" smtClean="0"/>
              <a:t>12/21/2024</a:t>
            </a:fld>
            <a:endParaRPr lang="en-US"/>
          </a:p>
        </p:txBody>
      </p:sp>
      <p:sp>
        <p:nvSpPr>
          <p:cNvPr id="8" name="Footer Placeholder 7">
            <a:extLst>
              <a:ext uri="{FF2B5EF4-FFF2-40B4-BE49-F238E27FC236}">
                <a16:creationId xmlns:a16="http://schemas.microsoft.com/office/drawing/2014/main" id="{D8EAF46D-62FB-517B-B122-5B00F9B948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2EA9AC-1B4D-F782-EC50-6A689AEA5533}"/>
              </a:ext>
            </a:extLst>
          </p:cNvPr>
          <p:cNvSpPr>
            <a:spLocks noGrp="1"/>
          </p:cNvSpPr>
          <p:nvPr>
            <p:ph type="sldNum" sz="quarter" idx="12"/>
          </p:nvPr>
        </p:nvSpPr>
        <p:spPr/>
        <p:txBody>
          <a:bodyPr/>
          <a:lstStyle/>
          <a:p>
            <a:fld id="{AB50B5E6-1B1C-4CFD-943A-E92CAC372324}" type="slidenum">
              <a:rPr lang="en-US" smtClean="0"/>
              <a:t>‹#›</a:t>
            </a:fld>
            <a:endParaRPr lang="en-US"/>
          </a:p>
        </p:txBody>
      </p:sp>
    </p:spTree>
    <p:extLst>
      <p:ext uri="{BB962C8B-B14F-4D97-AF65-F5344CB8AC3E}">
        <p14:creationId xmlns:p14="http://schemas.microsoft.com/office/powerpoint/2010/main" val="1387203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6E63-3B09-2DD6-135E-6249FA3975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E9CA70-BC33-CD79-FE4D-1EE0FE93111B}"/>
              </a:ext>
            </a:extLst>
          </p:cNvPr>
          <p:cNvSpPr>
            <a:spLocks noGrp="1"/>
          </p:cNvSpPr>
          <p:nvPr>
            <p:ph type="dt" sz="half" idx="10"/>
          </p:nvPr>
        </p:nvSpPr>
        <p:spPr/>
        <p:txBody>
          <a:bodyPr/>
          <a:lstStyle/>
          <a:p>
            <a:fld id="{54166AE1-6121-4C0C-AFBB-AC9BDFE8B7EF}" type="datetimeFigureOut">
              <a:rPr lang="en-US" smtClean="0"/>
              <a:t>12/21/2024</a:t>
            </a:fld>
            <a:endParaRPr lang="en-US"/>
          </a:p>
        </p:txBody>
      </p:sp>
      <p:sp>
        <p:nvSpPr>
          <p:cNvPr id="4" name="Footer Placeholder 3">
            <a:extLst>
              <a:ext uri="{FF2B5EF4-FFF2-40B4-BE49-F238E27FC236}">
                <a16:creationId xmlns:a16="http://schemas.microsoft.com/office/drawing/2014/main" id="{90A84A95-DAFD-A83A-714B-57F2505427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B60E92-6EDD-212B-47CD-C70E6E665385}"/>
              </a:ext>
            </a:extLst>
          </p:cNvPr>
          <p:cNvSpPr>
            <a:spLocks noGrp="1"/>
          </p:cNvSpPr>
          <p:nvPr>
            <p:ph type="sldNum" sz="quarter" idx="12"/>
          </p:nvPr>
        </p:nvSpPr>
        <p:spPr/>
        <p:txBody>
          <a:bodyPr/>
          <a:lstStyle/>
          <a:p>
            <a:fld id="{AB50B5E6-1B1C-4CFD-943A-E92CAC372324}" type="slidenum">
              <a:rPr lang="en-US" smtClean="0"/>
              <a:t>‹#›</a:t>
            </a:fld>
            <a:endParaRPr lang="en-US"/>
          </a:p>
        </p:txBody>
      </p:sp>
    </p:spTree>
    <p:extLst>
      <p:ext uri="{BB962C8B-B14F-4D97-AF65-F5344CB8AC3E}">
        <p14:creationId xmlns:p14="http://schemas.microsoft.com/office/powerpoint/2010/main" val="272933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689120-22EE-20DC-8D4A-A6218AAD7907}"/>
              </a:ext>
            </a:extLst>
          </p:cNvPr>
          <p:cNvSpPr>
            <a:spLocks noGrp="1"/>
          </p:cNvSpPr>
          <p:nvPr>
            <p:ph type="dt" sz="half" idx="10"/>
          </p:nvPr>
        </p:nvSpPr>
        <p:spPr/>
        <p:txBody>
          <a:bodyPr/>
          <a:lstStyle/>
          <a:p>
            <a:fld id="{54166AE1-6121-4C0C-AFBB-AC9BDFE8B7EF}" type="datetimeFigureOut">
              <a:rPr lang="en-US" smtClean="0"/>
              <a:t>12/21/2024</a:t>
            </a:fld>
            <a:endParaRPr lang="en-US"/>
          </a:p>
        </p:txBody>
      </p:sp>
      <p:sp>
        <p:nvSpPr>
          <p:cNvPr id="3" name="Footer Placeholder 2">
            <a:extLst>
              <a:ext uri="{FF2B5EF4-FFF2-40B4-BE49-F238E27FC236}">
                <a16:creationId xmlns:a16="http://schemas.microsoft.com/office/drawing/2014/main" id="{7F15F2D4-F822-F74B-9634-F8BDFDCF1F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76AB52-C481-6074-57B2-01D6E6237886}"/>
              </a:ext>
            </a:extLst>
          </p:cNvPr>
          <p:cNvSpPr>
            <a:spLocks noGrp="1"/>
          </p:cNvSpPr>
          <p:nvPr>
            <p:ph type="sldNum" sz="quarter" idx="12"/>
          </p:nvPr>
        </p:nvSpPr>
        <p:spPr/>
        <p:txBody>
          <a:bodyPr/>
          <a:lstStyle/>
          <a:p>
            <a:fld id="{AB50B5E6-1B1C-4CFD-943A-E92CAC372324}" type="slidenum">
              <a:rPr lang="en-US" smtClean="0"/>
              <a:t>‹#›</a:t>
            </a:fld>
            <a:endParaRPr lang="en-US"/>
          </a:p>
        </p:txBody>
      </p:sp>
    </p:spTree>
    <p:extLst>
      <p:ext uri="{BB962C8B-B14F-4D97-AF65-F5344CB8AC3E}">
        <p14:creationId xmlns:p14="http://schemas.microsoft.com/office/powerpoint/2010/main" val="81687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04E3C-D556-718D-8E00-57BEE03B1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F4B277-D923-C828-A662-EE82067A62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195BF5-36A5-3CC4-7CE5-3A4365C1E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4C591-5BB5-B55E-7F5D-A24E9479B5F6}"/>
              </a:ext>
            </a:extLst>
          </p:cNvPr>
          <p:cNvSpPr>
            <a:spLocks noGrp="1"/>
          </p:cNvSpPr>
          <p:nvPr>
            <p:ph type="dt" sz="half" idx="10"/>
          </p:nvPr>
        </p:nvSpPr>
        <p:spPr/>
        <p:txBody>
          <a:bodyPr/>
          <a:lstStyle/>
          <a:p>
            <a:fld id="{54166AE1-6121-4C0C-AFBB-AC9BDFE8B7EF}" type="datetimeFigureOut">
              <a:rPr lang="en-US" smtClean="0"/>
              <a:t>12/21/2024</a:t>
            </a:fld>
            <a:endParaRPr lang="en-US"/>
          </a:p>
        </p:txBody>
      </p:sp>
      <p:sp>
        <p:nvSpPr>
          <p:cNvPr id="6" name="Footer Placeholder 5">
            <a:extLst>
              <a:ext uri="{FF2B5EF4-FFF2-40B4-BE49-F238E27FC236}">
                <a16:creationId xmlns:a16="http://schemas.microsoft.com/office/drawing/2014/main" id="{4419B521-4EAA-389E-0F87-355C3C7CE3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5AF33-EE9A-1CEC-6358-BB419D426339}"/>
              </a:ext>
            </a:extLst>
          </p:cNvPr>
          <p:cNvSpPr>
            <a:spLocks noGrp="1"/>
          </p:cNvSpPr>
          <p:nvPr>
            <p:ph type="sldNum" sz="quarter" idx="12"/>
          </p:nvPr>
        </p:nvSpPr>
        <p:spPr/>
        <p:txBody>
          <a:bodyPr/>
          <a:lstStyle/>
          <a:p>
            <a:fld id="{AB50B5E6-1B1C-4CFD-943A-E92CAC372324}" type="slidenum">
              <a:rPr lang="en-US" smtClean="0"/>
              <a:t>‹#›</a:t>
            </a:fld>
            <a:endParaRPr lang="en-US"/>
          </a:p>
        </p:txBody>
      </p:sp>
    </p:spTree>
    <p:extLst>
      <p:ext uri="{BB962C8B-B14F-4D97-AF65-F5344CB8AC3E}">
        <p14:creationId xmlns:p14="http://schemas.microsoft.com/office/powerpoint/2010/main" val="2152805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87B1-4954-0683-8D0D-71896476C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B6727E-CD79-A38E-7BB1-E6B9E4FE93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357203-2DA6-6565-F670-A6DF35728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094CB-96C0-2B94-43A2-B1EC86801EE0}"/>
              </a:ext>
            </a:extLst>
          </p:cNvPr>
          <p:cNvSpPr>
            <a:spLocks noGrp="1"/>
          </p:cNvSpPr>
          <p:nvPr>
            <p:ph type="dt" sz="half" idx="10"/>
          </p:nvPr>
        </p:nvSpPr>
        <p:spPr/>
        <p:txBody>
          <a:bodyPr/>
          <a:lstStyle/>
          <a:p>
            <a:fld id="{54166AE1-6121-4C0C-AFBB-AC9BDFE8B7EF}" type="datetimeFigureOut">
              <a:rPr lang="en-US" smtClean="0"/>
              <a:t>12/21/2024</a:t>
            </a:fld>
            <a:endParaRPr lang="en-US"/>
          </a:p>
        </p:txBody>
      </p:sp>
      <p:sp>
        <p:nvSpPr>
          <p:cNvPr id="6" name="Footer Placeholder 5">
            <a:extLst>
              <a:ext uri="{FF2B5EF4-FFF2-40B4-BE49-F238E27FC236}">
                <a16:creationId xmlns:a16="http://schemas.microsoft.com/office/drawing/2014/main" id="{C1CB35EA-5B6E-958A-AD71-9B1F25EEE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C82ED-CC2C-7AA9-3AD2-10EE0D721526}"/>
              </a:ext>
            </a:extLst>
          </p:cNvPr>
          <p:cNvSpPr>
            <a:spLocks noGrp="1"/>
          </p:cNvSpPr>
          <p:nvPr>
            <p:ph type="sldNum" sz="quarter" idx="12"/>
          </p:nvPr>
        </p:nvSpPr>
        <p:spPr/>
        <p:txBody>
          <a:bodyPr/>
          <a:lstStyle/>
          <a:p>
            <a:fld id="{AB50B5E6-1B1C-4CFD-943A-E92CAC372324}" type="slidenum">
              <a:rPr lang="en-US" smtClean="0"/>
              <a:t>‹#›</a:t>
            </a:fld>
            <a:endParaRPr lang="en-US"/>
          </a:p>
        </p:txBody>
      </p:sp>
    </p:spTree>
    <p:extLst>
      <p:ext uri="{BB962C8B-B14F-4D97-AF65-F5344CB8AC3E}">
        <p14:creationId xmlns:p14="http://schemas.microsoft.com/office/powerpoint/2010/main" val="360075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0E18C-BC2E-A66C-17EC-CC35B4EA7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A4A0D-67E1-1C44-EDE5-5F801EA33F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2F74B-ED26-BD5D-016C-FDB8AE0ECA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66AE1-6121-4C0C-AFBB-AC9BDFE8B7EF}" type="datetimeFigureOut">
              <a:rPr lang="en-US" smtClean="0"/>
              <a:t>12/21/2024</a:t>
            </a:fld>
            <a:endParaRPr lang="en-US"/>
          </a:p>
        </p:txBody>
      </p:sp>
      <p:sp>
        <p:nvSpPr>
          <p:cNvPr id="5" name="Footer Placeholder 4">
            <a:extLst>
              <a:ext uri="{FF2B5EF4-FFF2-40B4-BE49-F238E27FC236}">
                <a16:creationId xmlns:a16="http://schemas.microsoft.com/office/drawing/2014/main" id="{FB18C9EB-3D0B-6E39-0344-33E21C0D98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E53A98-5373-D2EB-A364-2525E6F4F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50B5E6-1B1C-4CFD-943A-E92CAC372324}" type="slidenum">
              <a:rPr lang="en-US" smtClean="0"/>
              <a:t>‹#›</a:t>
            </a:fld>
            <a:endParaRPr lang="en-US"/>
          </a:p>
        </p:txBody>
      </p:sp>
    </p:spTree>
    <p:extLst>
      <p:ext uri="{BB962C8B-B14F-4D97-AF65-F5344CB8AC3E}">
        <p14:creationId xmlns:p14="http://schemas.microsoft.com/office/powerpoint/2010/main" val="3675339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A6C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36D501-E50E-00F1-9701-A3FF99718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E53CF512-CF2B-8399-465D-E3F8A7B78FE9}"/>
              </a:ext>
            </a:extLst>
          </p:cNvPr>
          <p:cNvSpPr/>
          <p:nvPr/>
        </p:nvSpPr>
        <p:spPr>
          <a:xfrm>
            <a:off x="2602499" y="266994"/>
            <a:ext cx="6987002" cy="3057834"/>
          </a:xfrm>
          <a:prstGeom prst="rect">
            <a:avLst/>
          </a:prstGeom>
          <a:solidFill>
            <a:srgbClr val="D1EDE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D44C0AE-2EFE-FF85-7AB0-F3A609978986}"/>
              </a:ext>
            </a:extLst>
          </p:cNvPr>
          <p:cNvSpPr txBox="1"/>
          <p:nvPr/>
        </p:nvSpPr>
        <p:spPr>
          <a:xfrm>
            <a:off x="3143530" y="1011081"/>
            <a:ext cx="5904940" cy="1569660"/>
          </a:xfrm>
          <a:prstGeom prst="rect">
            <a:avLst/>
          </a:prstGeom>
          <a:noFill/>
        </p:spPr>
        <p:txBody>
          <a:bodyPr wrap="square">
            <a:spAutoFit/>
          </a:bodyPr>
          <a:lstStyle/>
          <a:p>
            <a:pPr algn="ctr"/>
            <a:r>
              <a:rPr lang="en-US" sz="4800" b="1" dirty="0"/>
              <a:t>ETL Project for Sales Data Analysis</a:t>
            </a:r>
          </a:p>
        </p:txBody>
      </p:sp>
    </p:spTree>
    <p:extLst>
      <p:ext uri="{BB962C8B-B14F-4D97-AF65-F5344CB8AC3E}">
        <p14:creationId xmlns:p14="http://schemas.microsoft.com/office/powerpoint/2010/main" val="67583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E6E4">
            <a:alpha val="51000"/>
          </a:srgbClr>
        </a:solidFill>
        <a:effectLst/>
      </p:bgPr>
    </p:bg>
    <p:spTree>
      <p:nvGrpSpPr>
        <p:cNvPr id="1" name="">
          <a:extLst>
            <a:ext uri="{FF2B5EF4-FFF2-40B4-BE49-F238E27FC236}">
              <a16:creationId xmlns:a16="http://schemas.microsoft.com/office/drawing/2014/main" id="{B487E652-0846-670B-A482-151E53B0B89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3C517E-0B5B-728F-4235-6EB401D9062D}"/>
              </a:ext>
            </a:extLst>
          </p:cNvPr>
          <p:cNvSpPr/>
          <p:nvPr/>
        </p:nvSpPr>
        <p:spPr>
          <a:xfrm>
            <a:off x="0" y="0"/>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C4DF72-23D4-3DE8-4E6E-11E60BA310A5}"/>
              </a:ext>
            </a:extLst>
          </p:cNvPr>
          <p:cNvSpPr/>
          <p:nvPr/>
        </p:nvSpPr>
        <p:spPr>
          <a:xfrm>
            <a:off x="7048982" y="3685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1254D34-B133-287D-3216-AD53928F042C}"/>
              </a:ext>
            </a:extLst>
          </p:cNvPr>
          <p:cNvSpPr/>
          <p:nvPr/>
        </p:nvSpPr>
        <p:spPr>
          <a:xfrm>
            <a:off x="-11510" y="392962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97B7BD-01D5-C4A7-F449-EE54FB632079}"/>
              </a:ext>
            </a:extLst>
          </p:cNvPr>
          <p:cNvSpPr/>
          <p:nvPr/>
        </p:nvSpPr>
        <p:spPr>
          <a:xfrm>
            <a:off x="7037472" y="3983824"/>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CD5E475-F1D7-F2B6-72FC-50D3B90C468B}"/>
              </a:ext>
            </a:extLst>
          </p:cNvPr>
          <p:cNvSpPr/>
          <p:nvPr/>
        </p:nvSpPr>
        <p:spPr>
          <a:xfrm>
            <a:off x="-2392680" y="7329240"/>
            <a:ext cx="4511040" cy="1026160"/>
          </a:xfrm>
          <a:prstGeom prst="roundRect">
            <a:avLst>
              <a:gd name="adj" fmla="val 37216"/>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TextBox 9">
            <a:extLst>
              <a:ext uri="{FF2B5EF4-FFF2-40B4-BE49-F238E27FC236}">
                <a16:creationId xmlns:a16="http://schemas.microsoft.com/office/drawing/2014/main" id="{1E9446EF-9B04-92CE-5AB9-FE5BA96E5C1F}"/>
              </a:ext>
            </a:extLst>
          </p:cNvPr>
          <p:cNvSpPr txBox="1"/>
          <p:nvPr/>
        </p:nvSpPr>
        <p:spPr>
          <a:xfrm>
            <a:off x="2597404" y="-1614934"/>
            <a:ext cx="7320117" cy="261610"/>
          </a:xfrm>
          <a:prstGeom prst="rect">
            <a:avLst/>
          </a:prstGeom>
          <a:noFill/>
        </p:spPr>
        <p:txBody>
          <a:bodyPr wrap="square">
            <a:spAutoFit/>
          </a:bodyPr>
          <a:lstStyle/>
          <a:p>
            <a:pPr algn="ctr"/>
            <a:r>
              <a:rPr lang="en-US" sz="1100" b="1" dirty="0"/>
              <a:t>Transform Phase:</a:t>
            </a:r>
          </a:p>
        </p:txBody>
      </p:sp>
      <p:sp>
        <p:nvSpPr>
          <p:cNvPr id="37" name="Rectangle: Rounded Corners 36">
            <a:extLst>
              <a:ext uri="{FF2B5EF4-FFF2-40B4-BE49-F238E27FC236}">
                <a16:creationId xmlns:a16="http://schemas.microsoft.com/office/drawing/2014/main" id="{8E28238F-546C-59FA-6990-BCC7E88CA390}"/>
              </a:ext>
            </a:extLst>
          </p:cNvPr>
          <p:cNvSpPr/>
          <p:nvPr/>
        </p:nvSpPr>
        <p:spPr>
          <a:xfrm>
            <a:off x="568959" y="700576"/>
            <a:ext cx="7462520" cy="1574800"/>
          </a:xfrm>
          <a:prstGeom prst="roundRect">
            <a:avLst>
              <a:gd name="adj" fmla="val 38985"/>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E3A19DA3-E88F-960F-556F-BBB75F44BBEE}"/>
              </a:ext>
            </a:extLst>
          </p:cNvPr>
          <p:cNvSpPr txBox="1"/>
          <p:nvPr/>
        </p:nvSpPr>
        <p:spPr>
          <a:xfrm>
            <a:off x="994319" y="1234425"/>
            <a:ext cx="6864441" cy="461665"/>
          </a:xfrm>
          <a:prstGeom prst="rect">
            <a:avLst/>
          </a:prstGeom>
          <a:noFill/>
        </p:spPr>
        <p:txBody>
          <a:bodyPr wrap="square">
            <a:spAutoFit/>
          </a:bodyPr>
          <a:lstStyle/>
          <a:p>
            <a:r>
              <a:rPr lang="en-US" sz="2400" b="1" dirty="0"/>
              <a:t>Sorting for better organization.</a:t>
            </a:r>
          </a:p>
        </p:txBody>
      </p:sp>
      <p:sp>
        <p:nvSpPr>
          <p:cNvPr id="40" name="Rectangle: Rounded Corners 39">
            <a:extLst>
              <a:ext uri="{FF2B5EF4-FFF2-40B4-BE49-F238E27FC236}">
                <a16:creationId xmlns:a16="http://schemas.microsoft.com/office/drawing/2014/main" id="{E9D6DC96-6071-64C2-47AC-70F815E33501}"/>
              </a:ext>
            </a:extLst>
          </p:cNvPr>
          <p:cNvSpPr/>
          <p:nvPr/>
        </p:nvSpPr>
        <p:spPr>
          <a:xfrm>
            <a:off x="12066360" y="7635240"/>
            <a:ext cx="1451519" cy="829658"/>
          </a:xfrm>
          <a:prstGeom prst="roundRect">
            <a:avLst>
              <a:gd name="adj" fmla="val 28589"/>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25FDE23-8725-DBAA-EB97-10A02CC80182}"/>
              </a:ext>
            </a:extLst>
          </p:cNvPr>
          <p:cNvSpPr txBox="1"/>
          <p:nvPr/>
        </p:nvSpPr>
        <p:spPr>
          <a:xfrm>
            <a:off x="11936483" y="7842320"/>
            <a:ext cx="1711272" cy="415498"/>
          </a:xfrm>
          <a:prstGeom prst="rect">
            <a:avLst/>
          </a:prstGeom>
          <a:noFill/>
        </p:spPr>
        <p:txBody>
          <a:bodyPr wrap="square">
            <a:spAutoFit/>
          </a:bodyPr>
          <a:lstStyle/>
          <a:p>
            <a:pPr algn="ctr"/>
            <a:r>
              <a:rPr lang="en-US" sz="1050" b="1" dirty="0"/>
              <a:t>Merge Join to combine data streams.</a:t>
            </a:r>
          </a:p>
        </p:txBody>
      </p:sp>
      <p:sp>
        <p:nvSpPr>
          <p:cNvPr id="3" name="TextBox 2">
            <a:extLst>
              <a:ext uri="{FF2B5EF4-FFF2-40B4-BE49-F238E27FC236}">
                <a16:creationId xmlns:a16="http://schemas.microsoft.com/office/drawing/2014/main" id="{ABA8B43F-985E-F139-1FD6-0CCA695E5065}"/>
              </a:ext>
            </a:extLst>
          </p:cNvPr>
          <p:cNvSpPr txBox="1"/>
          <p:nvPr/>
        </p:nvSpPr>
        <p:spPr>
          <a:xfrm>
            <a:off x="640161" y="2698914"/>
            <a:ext cx="6197519" cy="2308324"/>
          </a:xfrm>
          <a:prstGeom prst="rect">
            <a:avLst/>
          </a:prstGeom>
          <a:noFill/>
        </p:spPr>
        <p:txBody>
          <a:bodyPr wrap="square">
            <a:spAutoFit/>
          </a:bodyPr>
          <a:lstStyle/>
          <a:p>
            <a:r>
              <a:rPr lang="en-US" sz="2400" b="1" dirty="0"/>
              <a:t>We applied a sorting operation on the Order ID table using the Order Date column to eliminate any duplicate entries. Additionally, we ensured sorting was performed before merging any two tables to maintain data consistency and accuracy.</a:t>
            </a:r>
            <a:endParaRPr lang="en-US" sz="2400" dirty="0"/>
          </a:p>
        </p:txBody>
      </p:sp>
      <p:pic>
        <p:nvPicPr>
          <p:cNvPr id="6" name="Picture 5">
            <a:extLst>
              <a:ext uri="{FF2B5EF4-FFF2-40B4-BE49-F238E27FC236}">
                <a16:creationId xmlns:a16="http://schemas.microsoft.com/office/drawing/2014/main" id="{54D2F6AC-D60B-8D43-94DF-2E36E01737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17839" y="2373725"/>
            <a:ext cx="3948521" cy="3583582"/>
          </a:xfrm>
          <a:prstGeom prst="rect">
            <a:avLst/>
          </a:prstGeom>
        </p:spPr>
      </p:pic>
    </p:spTree>
    <p:extLst>
      <p:ext uri="{BB962C8B-B14F-4D97-AF65-F5344CB8AC3E}">
        <p14:creationId xmlns:p14="http://schemas.microsoft.com/office/powerpoint/2010/main" val="1720227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0E6E4">
            <a:alpha val="51000"/>
          </a:srgbClr>
        </a:solidFill>
        <a:effectLst/>
      </p:bgPr>
    </p:bg>
    <p:spTree>
      <p:nvGrpSpPr>
        <p:cNvPr id="1" name="">
          <a:extLst>
            <a:ext uri="{FF2B5EF4-FFF2-40B4-BE49-F238E27FC236}">
              <a16:creationId xmlns:a16="http://schemas.microsoft.com/office/drawing/2014/main" id="{C4A8F81A-1817-28F6-E4C6-90345AC7F19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09A9613-D820-1F1E-862B-204A8049194A}"/>
              </a:ext>
            </a:extLst>
          </p:cNvPr>
          <p:cNvSpPr/>
          <p:nvPr/>
        </p:nvSpPr>
        <p:spPr>
          <a:xfrm>
            <a:off x="0" y="0"/>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49175-3943-D8D4-3064-7544BD90830A}"/>
              </a:ext>
            </a:extLst>
          </p:cNvPr>
          <p:cNvSpPr/>
          <p:nvPr/>
        </p:nvSpPr>
        <p:spPr>
          <a:xfrm>
            <a:off x="7048982" y="3685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6D7E40A-239E-DE2B-9839-579864358426}"/>
              </a:ext>
            </a:extLst>
          </p:cNvPr>
          <p:cNvSpPr/>
          <p:nvPr/>
        </p:nvSpPr>
        <p:spPr>
          <a:xfrm>
            <a:off x="-11510" y="392962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358A909-5F8A-7039-DB3A-6AFDDF4E1F72}"/>
              </a:ext>
            </a:extLst>
          </p:cNvPr>
          <p:cNvSpPr/>
          <p:nvPr/>
        </p:nvSpPr>
        <p:spPr>
          <a:xfrm>
            <a:off x="7037472" y="3983824"/>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F13C372-254F-8E1F-5937-E937BBA2DB8F}"/>
              </a:ext>
            </a:extLst>
          </p:cNvPr>
          <p:cNvSpPr/>
          <p:nvPr/>
        </p:nvSpPr>
        <p:spPr>
          <a:xfrm>
            <a:off x="2246884" y="426719"/>
            <a:ext cx="7509174" cy="1706881"/>
          </a:xfrm>
          <a:prstGeom prst="roundRect">
            <a:avLst>
              <a:gd name="adj" fmla="val 37216"/>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1066A3D-6585-3FB0-24DE-F2F2C6042BEA}"/>
              </a:ext>
            </a:extLst>
          </p:cNvPr>
          <p:cNvSpPr txBox="1"/>
          <p:nvPr/>
        </p:nvSpPr>
        <p:spPr>
          <a:xfrm>
            <a:off x="2246884" y="884426"/>
            <a:ext cx="7320117" cy="461665"/>
          </a:xfrm>
          <a:prstGeom prst="rect">
            <a:avLst/>
          </a:prstGeom>
          <a:noFill/>
        </p:spPr>
        <p:txBody>
          <a:bodyPr wrap="square">
            <a:spAutoFit/>
          </a:bodyPr>
          <a:lstStyle/>
          <a:p>
            <a:pPr algn="ctr"/>
            <a:r>
              <a:rPr lang="en-US" sz="2400" b="1" dirty="0"/>
              <a:t>Transform Phase:</a:t>
            </a:r>
          </a:p>
        </p:txBody>
      </p:sp>
      <p:sp>
        <p:nvSpPr>
          <p:cNvPr id="37" name="Rectangle: Rounded Corners 36">
            <a:extLst>
              <a:ext uri="{FF2B5EF4-FFF2-40B4-BE49-F238E27FC236}">
                <a16:creationId xmlns:a16="http://schemas.microsoft.com/office/drawing/2014/main" id="{CA869532-0FFC-ECA5-CCE6-359236D9B3EF}"/>
              </a:ext>
            </a:extLst>
          </p:cNvPr>
          <p:cNvSpPr/>
          <p:nvPr/>
        </p:nvSpPr>
        <p:spPr>
          <a:xfrm>
            <a:off x="1046480" y="3149600"/>
            <a:ext cx="4897120" cy="1992978"/>
          </a:xfrm>
          <a:prstGeom prst="roundRect">
            <a:avLst>
              <a:gd name="adj" fmla="val 28589"/>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75056F9-4DC2-FDE0-46E7-66DC6C3238F0}"/>
              </a:ext>
            </a:extLst>
          </p:cNvPr>
          <p:cNvSpPr txBox="1"/>
          <p:nvPr/>
        </p:nvSpPr>
        <p:spPr>
          <a:xfrm>
            <a:off x="1574800" y="3545924"/>
            <a:ext cx="3830320" cy="369332"/>
          </a:xfrm>
          <a:prstGeom prst="rect">
            <a:avLst/>
          </a:prstGeom>
          <a:noFill/>
        </p:spPr>
        <p:txBody>
          <a:bodyPr wrap="square">
            <a:spAutoFit/>
          </a:bodyPr>
          <a:lstStyle/>
          <a:p>
            <a:pPr algn="ctr"/>
            <a:r>
              <a:rPr lang="en-US" b="1" dirty="0"/>
              <a:t>Sorting for better organization.</a:t>
            </a:r>
          </a:p>
        </p:txBody>
      </p:sp>
      <p:sp>
        <p:nvSpPr>
          <p:cNvPr id="40" name="Rectangle: Rounded Corners 39">
            <a:extLst>
              <a:ext uri="{FF2B5EF4-FFF2-40B4-BE49-F238E27FC236}">
                <a16:creationId xmlns:a16="http://schemas.microsoft.com/office/drawing/2014/main" id="{C8047EE8-7245-D394-03BE-4318256AF6E4}"/>
              </a:ext>
            </a:extLst>
          </p:cNvPr>
          <p:cNvSpPr/>
          <p:nvPr/>
        </p:nvSpPr>
        <p:spPr>
          <a:xfrm>
            <a:off x="6471920" y="3149600"/>
            <a:ext cx="4897120" cy="1992978"/>
          </a:xfrm>
          <a:prstGeom prst="roundRect">
            <a:avLst>
              <a:gd name="adj" fmla="val 28589"/>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BF4C552E-4B45-94D4-2647-D8FCD5D530FD}"/>
              </a:ext>
            </a:extLst>
          </p:cNvPr>
          <p:cNvSpPr txBox="1"/>
          <p:nvPr/>
        </p:nvSpPr>
        <p:spPr>
          <a:xfrm>
            <a:off x="6847840" y="3822922"/>
            <a:ext cx="4145280" cy="369332"/>
          </a:xfrm>
          <a:prstGeom prst="rect">
            <a:avLst/>
          </a:prstGeom>
          <a:noFill/>
        </p:spPr>
        <p:txBody>
          <a:bodyPr wrap="square">
            <a:spAutoFit/>
          </a:bodyPr>
          <a:lstStyle/>
          <a:p>
            <a:pPr algn="ctr"/>
            <a:r>
              <a:rPr lang="en-US" b="1" dirty="0"/>
              <a:t>Merge Join to combine data streams.</a:t>
            </a:r>
          </a:p>
        </p:txBody>
      </p:sp>
      <p:pic>
        <p:nvPicPr>
          <p:cNvPr id="2" name="Picture 1">
            <a:extLst>
              <a:ext uri="{FF2B5EF4-FFF2-40B4-BE49-F238E27FC236}">
                <a16:creationId xmlns:a16="http://schemas.microsoft.com/office/drawing/2014/main" id="{EB88CEBB-92EB-511B-8194-FF0EFA1664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8068336">
            <a:off x="12903123" y="2698222"/>
            <a:ext cx="4088425" cy="2052229"/>
          </a:xfrm>
          <a:prstGeom prst="rect">
            <a:avLst/>
          </a:prstGeom>
        </p:spPr>
      </p:pic>
      <p:pic>
        <p:nvPicPr>
          <p:cNvPr id="3" name="Picture 2">
            <a:extLst>
              <a:ext uri="{FF2B5EF4-FFF2-40B4-BE49-F238E27FC236}">
                <a16:creationId xmlns:a16="http://schemas.microsoft.com/office/drawing/2014/main" id="{9D5C963F-FDE2-C658-DC8F-BCDA6A079B0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282683" y="6432066"/>
            <a:ext cx="2852757" cy="1453703"/>
          </a:xfrm>
          <a:prstGeom prst="rect">
            <a:avLst/>
          </a:prstGeom>
        </p:spPr>
      </p:pic>
    </p:spTree>
    <p:extLst>
      <p:ext uri="{BB962C8B-B14F-4D97-AF65-F5344CB8AC3E}">
        <p14:creationId xmlns:p14="http://schemas.microsoft.com/office/powerpoint/2010/main" val="619131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E6E4">
            <a:alpha val="51000"/>
          </a:srgbClr>
        </a:solidFill>
        <a:effectLst/>
      </p:bgPr>
    </p:bg>
    <p:spTree>
      <p:nvGrpSpPr>
        <p:cNvPr id="1" name="">
          <a:extLst>
            <a:ext uri="{FF2B5EF4-FFF2-40B4-BE49-F238E27FC236}">
              <a16:creationId xmlns:a16="http://schemas.microsoft.com/office/drawing/2014/main" id="{4DDA5BE0-8306-EF89-37C9-827FAAA056A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239291B-F6E8-5292-842A-57E6CEC5D0DA}"/>
              </a:ext>
            </a:extLst>
          </p:cNvPr>
          <p:cNvSpPr/>
          <p:nvPr/>
        </p:nvSpPr>
        <p:spPr>
          <a:xfrm>
            <a:off x="0" y="0"/>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46283BA-50C6-0BFD-461E-74DEBD668D92}"/>
              </a:ext>
            </a:extLst>
          </p:cNvPr>
          <p:cNvSpPr/>
          <p:nvPr/>
        </p:nvSpPr>
        <p:spPr>
          <a:xfrm>
            <a:off x="7048982" y="3685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DFC2BF-E4A3-6064-0FB4-AEF4DE7BB8E8}"/>
              </a:ext>
            </a:extLst>
          </p:cNvPr>
          <p:cNvSpPr/>
          <p:nvPr/>
        </p:nvSpPr>
        <p:spPr>
          <a:xfrm>
            <a:off x="-11510" y="392962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758F4F1-A17A-4220-ABAE-7EE5C5254008}"/>
              </a:ext>
            </a:extLst>
          </p:cNvPr>
          <p:cNvSpPr/>
          <p:nvPr/>
        </p:nvSpPr>
        <p:spPr>
          <a:xfrm>
            <a:off x="7037472" y="3983824"/>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8628DAC-11FA-C81E-1B27-DD6CA55CAA1A}"/>
              </a:ext>
            </a:extLst>
          </p:cNvPr>
          <p:cNvSpPr/>
          <p:nvPr/>
        </p:nvSpPr>
        <p:spPr>
          <a:xfrm>
            <a:off x="-2392680" y="7329240"/>
            <a:ext cx="4511040" cy="1026160"/>
          </a:xfrm>
          <a:prstGeom prst="roundRect">
            <a:avLst>
              <a:gd name="adj" fmla="val 37216"/>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TextBox 9">
            <a:extLst>
              <a:ext uri="{FF2B5EF4-FFF2-40B4-BE49-F238E27FC236}">
                <a16:creationId xmlns:a16="http://schemas.microsoft.com/office/drawing/2014/main" id="{8BF3A734-0D70-97E7-9A6E-669FA9967326}"/>
              </a:ext>
            </a:extLst>
          </p:cNvPr>
          <p:cNvSpPr txBox="1"/>
          <p:nvPr/>
        </p:nvSpPr>
        <p:spPr>
          <a:xfrm>
            <a:off x="2597404" y="-1614934"/>
            <a:ext cx="7320117" cy="261610"/>
          </a:xfrm>
          <a:prstGeom prst="rect">
            <a:avLst/>
          </a:prstGeom>
          <a:noFill/>
        </p:spPr>
        <p:txBody>
          <a:bodyPr wrap="square">
            <a:spAutoFit/>
          </a:bodyPr>
          <a:lstStyle/>
          <a:p>
            <a:pPr algn="ctr"/>
            <a:r>
              <a:rPr lang="en-US" sz="1100" b="1" dirty="0"/>
              <a:t>Challenges and Difficulties in Science Team and Collaboration in Scientific Research</a:t>
            </a:r>
          </a:p>
        </p:txBody>
      </p:sp>
      <p:sp>
        <p:nvSpPr>
          <p:cNvPr id="37" name="Rectangle: Rounded Corners 36">
            <a:extLst>
              <a:ext uri="{FF2B5EF4-FFF2-40B4-BE49-F238E27FC236}">
                <a16:creationId xmlns:a16="http://schemas.microsoft.com/office/drawing/2014/main" id="{1DD926C9-CADF-45A5-653A-D4F1895207EA}"/>
              </a:ext>
            </a:extLst>
          </p:cNvPr>
          <p:cNvSpPr/>
          <p:nvPr/>
        </p:nvSpPr>
        <p:spPr>
          <a:xfrm>
            <a:off x="782320" y="665480"/>
            <a:ext cx="7320117" cy="1224280"/>
          </a:xfrm>
          <a:prstGeom prst="roundRect">
            <a:avLst>
              <a:gd name="adj" fmla="val 43964"/>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EFFF8A01-5D05-EE33-34D8-C1CA9463DDDC}"/>
              </a:ext>
            </a:extLst>
          </p:cNvPr>
          <p:cNvSpPr txBox="1"/>
          <p:nvPr/>
        </p:nvSpPr>
        <p:spPr>
          <a:xfrm>
            <a:off x="0" y="1016010"/>
            <a:ext cx="8699682" cy="523220"/>
          </a:xfrm>
          <a:prstGeom prst="rect">
            <a:avLst/>
          </a:prstGeom>
          <a:noFill/>
        </p:spPr>
        <p:txBody>
          <a:bodyPr wrap="square">
            <a:spAutoFit/>
          </a:bodyPr>
          <a:lstStyle/>
          <a:p>
            <a:pPr algn="ctr"/>
            <a:r>
              <a:rPr lang="en-US" sz="2800" b="1" dirty="0"/>
              <a:t>Merge Join to combine data streams.</a:t>
            </a:r>
          </a:p>
        </p:txBody>
      </p:sp>
      <p:sp>
        <p:nvSpPr>
          <p:cNvPr id="40" name="Rectangle: Rounded Corners 39">
            <a:extLst>
              <a:ext uri="{FF2B5EF4-FFF2-40B4-BE49-F238E27FC236}">
                <a16:creationId xmlns:a16="http://schemas.microsoft.com/office/drawing/2014/main" id="{2A7227A1-AD88-4206-CFAD-F33815207776}"/>
              </a:ext>
            </a:extLst>
          </p:cNvPr>
          <p:cNvSpPr/>
          <p:nvPr/>
        </p:nvSpPr>
        <p:spPr>
          <a:xfrm>
            <a:off x="12066360" y="7635240"/>
            <a:ext cx="1451519" cy="829658"/>
          </a:xfrm>
          <a:prstGeom prst="roundRect">
            <a:avLst>
              <a:gd name="adj" fmla="val 28589"/>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AC91A23-97F9-D511-A7E2-DC7ACD7B85D9}"/>
              </a:ext>
            </a:extLst>
          </p:cNvPr>
          <p:cNvSpPr txBox="1"/>
          <p:nvPr/>
        </p:nvSpPr>
        <p:spPr>
          <a:xfrm>
            <a:off x="11936483" y="7842320"/>
            <a:ext cx="1711272" cy="415498"/>
          </a:xfrm>
          <a:prstGeom prst="rect">
            <a:avLst/>
          </a:prstGeom>
          <a:noFill/>
        </p:spPr>
        <p:txBody>
          <a:bodyPr wrap="square">
            <a:spAutoFit/>
          </a:bodyPr>
          <a:lstStyle/>
          <a:p>
            <a:pPr algn="ctr"/>
            <a:r>
              <a:rPr lang="en-US" sz="1050" b="1" dirty="0"/>
              <a:t>Global Collaboration for Soil Conservation. </a:t>
            </a:r>
          </a:p>
        </p:txBody>
      </p:sp>
      <p:sp>
        <p:nvSpPr>
          <p:cNvPr id="3" name="TextBox 2">
            <a:extLst>
              <a:ext uri="{FF2B5EF4-FFF2-40B4-BE49-F238E27FC236}">
                <a16:creationId xmlns:a16="http://schemas.microsoft.com/office/drawing/2014/main" id="{A26975BC-5362-4E6A-67BC-E084EFD587D0}"/>
              </a:ext>
            </a:extLst>
          </p:cNvPr>
          <p:cNvSpPr txBox="1"/>
          <p:nvPr/>
        </p:nvSpPr>
        <p:spPr>
          <a:xfrm>
            <a:off x="486281" y="2286438"/>
            <a:ext cx="6696801" cy="4154984"/>
          </a:xfrm>
          <a:prstGeom prst="rect">
            <a:avLst/>
          </a:prstGeom>
          <a:noFill/>
        </p:spPr>
        <p:txBody>
          <a:bodyPr wrap="square">
            <a:spAutoFit/>
          </a:bodyPr>
          <a:lstStyle/>
          <a:p>
            <a:r>
              <a:rPr lang="en-US" sz="2400" dirty="0"/>
              <a:t>We started by performing an inner join between the database table named Date and the Excel table Order, using the Order Date as the joining key. From this join, we selected the relevant columns: Customer ID, Total Amount, Date ID, and Order </a:t>
            </a:r>
            <a:r>
              <a:rPr lang="en-US" sz="2400" dirty="0" err="1"/>
              <a:t>ID.Next</a:t>
            </a:r>
            <a:r>
              <a:rPr lang="en-US" sz="2400" dirty="0"/>
              <a:t>, we took the output from this initial merge and performed another join inner with the Order Details table from the Excel file, using Order ID as the common key. From this second merge, we selected the necessary columns, including Customer ID, Product ID, Date ID, Quantity, and Total Amount.</a:t>
            </a:r>
          </a:p>
        </p:txBody>
      </p:sp>
      <p:pic>
        <p:nvPicPr>
          <p:cNvPr id="4" name="Picture 3">
            <a:extLst>
              <a:ext uri="{FF2B5EF4-FFF2-40B4-BE49-F238E27FC236}">
                <a16:creationId xmlns:a16="http://schemas.microsoft.com/office/drawing/2014/main" id="{4D93DAEF-448A-B501-8C65-D1CD57FAF36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67523" y="2518383"/>
            <a:ext cx="4598837" cy="3235536"/>
          </a:xfrm>
          <a:prstGeom prst="rect">
            <a:avLst/>
          </a:prstGeom>
        </p:spPr>
      </p:pic>
    </p:spTree>
    <p:extLst>
      <p:ext uri="{BB962C8B-B14F-4D97-AF65-F5344CB8AC3E}">
        <p14:creationId xmlns:p14="http://schemas.microsoft.com/office/powerpoint/2010/main" val="3098782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E6E4">
            <a:alpha val="51000"/>
          </a:srgbClr>
        </a:solidFill>
        <a:effectLst/>
      </p:bgPr>
    </p:bg>
    <p:spTree>
      <p:nvGrpSpPr>
        <p:cNvPr id="1" name="">
          <a:extLst>
            <a:ext uri="{FF2B5EF4-FFF2-40B4-BE49-F238E27FC236}">
              <a16:creationId xmlns:a16="http://schemas.microsoft.com/office/drawing/2014/main" id="{4DDA5BE0-8306-EF89-37C9-827FAAA056A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239291B-F6E8-5292-842A-57E6CEC5D0DA}"/>
              </a:ext>
            </a:extLst>
          </p:cNvPr>
          <p:cNvSpPr/>
          <p:nvPr/>
        </p:nvSpPr>
        <p:spPr>
          <a:xfrm>
            <a:off x="0" y="-44439"/>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46283BA-50C6-0BFD-461E-74DEBD668D92}"/>
              </a:ext>
            </a:extLst>
          </p:cNvPr>
          <p:cNvSpPr/>
          <p:nvPr/>
        </p:nvSpPr>
        <p:spPr>
          <a:xfrm>
            <a:off x="7048982" y="3685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DFC2BF-E4A3-6064-0FB4-AEF4DE7BB8E8}"/>
              </a:ext>
            </a:extLst>
          </p:cNvPr>
          <p:cNvSpPr/>
          <p:nvPr/>
        </p:nvSpPr>
        <p:spPr>
          <a:xfrm>
            <a:off x="-11510" y="392962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758F4F1-A17A-4220-ABAE-7EE5C5254008}"/>
              </a:ext>
            </a:extLst>
          </p:cNvPr>
          <p:cNvSpPr/>
          <p:nvPr/>
        </p:nvSpPr>
        <p:spPr>
          <a:xfrm>
            <a:off x="7037472" y="3983824"/>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8628DAC-11FA-C81E-1B27-DD6CA55CAA1A}"/>
              </a:ext>
            </a:extLst>
          </p:cNvPr>
          <p:cNvSpPr/>
          <p:nvPr/>
        </p:nvSpPr>
        <p:spPr>
          <a:xfrm>
            <a:off x="-2392680" y="7329240"/>
            <a:ext cx="4511040" cy="1026160"/>
          </a:xfrm>
          <a:prstGeom prst="roundRect">
            <a:avLst>
              <a:gd name="adj" fmla="val 37216"/>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TextBox 9">
            <a:extLst>
              <a:ext uri="{FF2B5EF4-FFF2-40B4-BE49-F238E27FC236}">
                <a16:creationId xmlns:a16="http://schemas.microsoft.com/office/drawing/2014/main" id="{8BF3A734-0D70-97E7-9A6E-669FA9967326}"/>
              </a:ext>
            </a:extLst>
          </p:cNvPr>
          <p:cNvSpPr txBox="1"/>
          <p:nvPr/>
        </p:nvSpPr>
        <p:spPr>
          <a:xfrm>
            <a:off x="2597404" y="-1614934"/>
            <a:ext cx="7320117" cy="261610"/>
          </a:xfrm>
          <a:prstGeom prst="rect">
            <a:avLst/>
          </a:prstGeom>
          <a:noFill/>
        </p:spPr>
        <p:txBody>
          <a:bodyPr wrap="square">
            <a:spAutoFit/>
          </a:bodyPr>
          <a:lstStyle/>
          <a:p>
            <a:pPr algn="ctr"/>
            <a:r>
              <a:rPr lang="en-US" sz="1100" b="1" dirty="0"/>
              <a:t>Challenges and Difficulties in Science Team and Collaboration in Scientific Research</a:t>
            </a:r>
          </a:p>
        </p:txBody>
      </p:sp>
      <p:sp>
        <p:nvSpPr>
          <p:cNvPr id="37" name="Rectangle: Rounded Corners 36">
            <a:extLst>
              <a:ext uri="{FF2B5EF4-FFF2-40B4-BE49-F238E27FC236}">
                <a16:creationId xmlns:a16="http://schemas.microsoft.com/office/drawing/2014/main" id="{1DD926C9-CADF-45A5-653A-D4F1895207EA}"/>
              </a:ext>
            </a:extLst>
          </p:cNvPr>
          <p:cNvSpPr/>
          <p:nvPr/>
        </p:nvSpPr>
        <p:spPr>
          <a:xfrm>
            <a:off x="2435941" y="326367"/>
            <a:ext cx="7320117" cy="1224280"/>
          </a:xfrm>
          <a:prstGeom prst="roundRect">
            <a:avLst>
              <a:gd name="adj" fmla="val 43964"/>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EFFF8A01-5D05-EE33-34D8-C1CA9463DDDC}"/>
              </a:ext>
            </a:extLst>
          </p:cNvPr>
          <p:cNvSpPr txBox="1"/>
          <p:nvPr/>
        </p:nvSpPr>
        <p:spPr>
          <a:xfrm>
            <a:off x="1907621" y="645561"/>
            <a:ext cx="8699682" cy="523220"/>
          </a:xfrm>
          <a:prstGeom prst="rect">
            <a:avLst/>
          </a:prstGeom>
          <a:noFill/>
        </p:spPr>
        <p:txBody>
          <a:bodyPr wrap="square">
            <a:spAutoFit/>
          </a:bodyPr>
          <a:lstStyle/>
          <a:p>
            <a:pPr algn="ctr"/>
            <a:r>
              <a:rPr lang="en-US" sz="2800" b="1" dirty="0"/>
              <a:t>Load</a:t>
            </a:r>
          </a:p>
        </p:txBody>
      </p:sp>
      <p:sp>
        <p:nvSpPr>
          <p:cNvPr id="40" name="Rectangle: Rounded Corners 39">
            <a:extLst>
              <a:ext uri="{FF2B5EF4-FFF2-40B4-BE49-F238E27FC236}">
                <a16:creationId xmlns:a16="http://schemas.microsoft.com/office/drawing/2014/main" id="{2A7227A1-AD88-4206-CFAD-F33815207776}"/>
              </a:ext>
            </a:extLst>
          </p:cNvPr>
          <p:cNvSpPr/>
          <p:nvPr/>
        </p:nvSpPr>
        <p:spPr>
          <a:xfrm>
            <a:off x="12066360" y="7635240"/>
            <a:ext cx="1451519" cy="829658"/>
          </a:xfrm>
          <a:prstGeom prst="roundRect">
            <a:avLst>
              <a:gd name="adj" fmla="val 28589"/>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AC91A23-97F9-D511-A7E2-DC7ACD7B85D9}"/>
              </a:ext>
            </a:extLst>
          </p:cNvPr>
          <p:cNvSpPr txBox="1"/>
          <p:nvPr/>
        </p:nvSpPr>
        <p:spPr>
          <a:xfrm>
            <a:off x="11936483" y="7842320"/>
            <a:ext cx="1711272" cy="415498"/>
          </a:xfrm>
          <a:prstGeom prst="rect">
            <a:avLst/>
          </a:prstGeom>
          <a:noFill/>
        </p:spPr>
        <p:txBody>
          <a:bodyPr wrap="square">
            <a:spAutoFit/>
          </a:bodyPr>
          <a:lstStyle/>
          <a:p>
            <a:pPr algn="ctr"/>
            <a:r>
              <a:rPr lang="en-US" sz="1050" b="1" dirty="0"/>
              <a:t>Global Collaboration for Soil Conservation. </a:t>
            </a:r>
          </a:p>
        </p:txBody>
      </p:sp>
      <p:sp>
        <p:nvSpPr>
          <p:cNvPr id="3" name="TextBox 2">
            <a:extLst>
              <a:ext uri="{FF2B5EF4-FFF2-40B4-BE49-F238E27FC236}">
                <a16:creationId xmlns:a16="http://schemas.microsoft.com/office/drawing/2014/main" id="{A26975BC-5362-4E6A-67BC-E084EFD587D0}"/>
              </a:ext>
            </a:extLst>
          </p:cNvPr>
          <p:cNvSpPr txBox="1"/>
          <p:nvPr/>
        </p:nvSpPr>
        <p:spPr>
          <a:xfrm>
            <a:off x="82869" y="1664069"/>
            <a:ext cx="6696801" cy="646331"/>
          </a:xfrm>
          <a:prstGeom prst="rect">
            <a:avLst/>
          </a:prstGeom>
          <a:noFill/>
        </p:spPr>
        <p:txBody>
          <a:bodyPr wrap="square">
            <a:spAutoFit/>
          </a:bodyPr>
          <a:lstStyle/>
          <a:p>
            <a:r>
              <a:rPr lang="en-US" dirty="0"/>
              <a:t>We loaded the extracted and transformed data into the database tables using an OLE DB destination</a:t>
            </a:r>
          </a:p>
        </p:txBody>
      </p:sp>
      <p:pic>
        <p:nvPicPr>
          <p:cNvPr id="11" name="Picture 10">
            <a:extLst>
              <a:ext uri="{FF2B5EF4-FFF2-40B4-BE49-F238E27FC236}">
                <a16:creationId xmlns:a16="http://schemas.microsoft.com/office/drawing/2014/main" id="{30E65F4A-8870-4B32-9A7B-F6E031271E40}"/>
              </a:ext>
            </a:extLst>
          </p:cNvPr>
          <p:cNvPicPr>
            <a:picLocks noChangeAspect="1"/>
          </p:cNvPicPr>
          <p:nvPr/>
        </p:nvPicPr>
        <p:blipFill rotWithShape="1">
          <a:blip r:embed="rId3">
            <a:extLst>
              <a:ext uri="{28A0092B-C50C-407E-A947-70E740481C1C}">
                <a14:useLocalDpi xmlns:a14="http://schemas.microsoft.com/office/drawing/2010/main" val="0"/>
              </a:ext>
            </a:extLst>
          </a:blip>
          <a:srcRect l="19900" t="20563" r="60199" b="13117"/>
          <a:stretch/>
        </p:blipFill>
        <p:spPr>
          <a:xfrm>
            <a:off x="224379" y="2965080"/>
            <a:ext cx="1912620" cy="2101739"/>
          </a:xfrm>
          <a:prstGeom prst="rect">
            <a:avLst/>
          </a:prstGeom>
        </p:spPr>
      </p:pic>
      <p:sp>
        <p:nvSpPr>
          <p:cNvPr id="16" name="TextBox 15">
            <a:extLst>
              <a:ext uri="{FF2B5EF4-FFF2-40B4-BE49-F238E27FC236}">
                <a16:creationId xmlns:a16="http://schemas.microsoft.com/office/drawing/2014/main" id="{BDAB598A-8410-4441-B93C-CC07FB444D20}"/>
              </a:ext>
            </a:extLst>
          </p:cNvPr>
          <p:cNvSpPr txBox="1"/>
          <p:nvPr/>
        </p:nvSpPr>
        <p:spPr>
          <a:xfrm>
            <a:off x="-3169152" y="5055716"/>
            <a:ext cx="8699682" cy="338554"/>
          </a:xfrm>
          <a:prstGeom prst="rect">
            <a:avLst/>
          </a:prstGeom>
          <a:noFill/>
        </p:spPr>
        <p:txBody>
          <a:bodyPr wrap="square">
            <a:spAutoFit/>
          </a:bodyPr>
          <a:lstStyle/>
          <a:p>
            <a:pPr algn="ctr"/>
            <a:r>
              <a:rPr lang="en-US" sz="1600" b="1" dirty="0"/>
              <a:t>Output </a:t>
            </a:r>
            <a:r>
              <a:rPr lang="en-US" sz="1600" b="1" dirty="0" err="1"/>
              <a:t>DimDate</a:t>
            </a:r>
            <a:endParaRPr lang="en-US" sz="1600" b="1" dirty="0"/>
          </a:p>
        </p:txBody>
      </p:sp>
      <p:pic>
        <p:nvPicPr>
          <p:cNvPr id="13" name="Picture 12">
            <a:extLst>
              <a:ext uri="{FF2B5EF4-FFF2-40B4-BE49-F238E27FC236}">
                <a16:creationId xmlns:a16="http://schemas.microsoft.com/office/drawing/2014/main" id="{B367D51B-C2F6-4E6E-9834-805CF8102BB1}"/>
              </a:ext>
            </a:extLst>
          </p:cNvPr>
          <p:cNvPicPr>
            <a:picLocks noChangeAspect="1"/>
          </p:cNvPicPr>
          <p:nvPr/>
        </p:nvPicPr>
        <p:blipFill rotWithShape="1">
          <a:blip r:embed="rId4">
            <a:extLst>
              <a:ext uri="{28A0092B-C50C-407E-A947-70E740481C1C}">
                <a14:useLocalDpi xmlns:a14="http://schemas.microsoft.com/office/drawing/2010/main" val="0"/>
              </a:ext>
            </a:extLst>
          </a:blip>
          <a:srcRect l="20977" t="24695" r="48584" b="8810"/>
          <a:stretch/>
        </p:blipFill>
        <p:spPr>
          <a:xfrm>
            <a:off x="2467703" y="2391176"/>
            <a:ext cx="3373640" cy="3288965"/>
          </a:xfrm>
          <a:prstGeom prst="rect">
            <a:avLst/>
          </a:prstGeom>
        </p:spPr>
      </p:pic>
      <p:sp>
        <p:nvSpPr>
          <p:cNvPr id="19" name="TextBox 18">
            <a:extLst>
              <a:ext uri="{FF2B5EF4-FFF2-40B4-BE49-F238E27FC236}">
                <a16:creationId xmlns:a16="http://schemas.microsoft.com/office/drawing/2014/main" id="{C48E626E-6F46-4280-855B-BDC9E38962DD}"/>
              </a:ext>
            </a:extLst>
          </p:cNvPr>
          <p:cNvSpPr txBox="1"/>
          <p:nvPr/>
        </p:nvSpPr>
        <p:spPr>
          <a:xfrm>
            <a:off x="-137160" y="5733833"/>
            <a:ext cx="8699682" cy="338554"/>
          </a:xfrm>
          <a:prstGeom prst="rect">
            <a:avLst/>
          </a:prstGeom>
          <a:noFill/>
        </p:spPr>
        <p:txBody>
          <a:bodyPr wrap="square">
            <a:spAutoFit/>
          </a:bodyPr>
          <a:lstStyle/>
          <a:p>
            <a:pPr algn="ctr"/>
            <a:r>
              <a:rPr lang="en-US" sz="1600" b="1" dirty="0"/>
              <a:t>Output </a:t>
            </a:r>
            <a:r>
              <a:rPr lang="en-US" sz="1600" b="1" dirty="0" err="1"/>
              <a:t>FactSales</a:t>
            </a:r>
            <a:endParaRPr lang="en-US" sz="1600" b="1" dirty="0"/>
          </a:p>
        </p:txBody>
      </p:sp>
      <p:pic>
        <p:nvPicPr>
          <p:cNvPr id="15" name="Picture 14">
            <a:extLst>
              <a:ext uri="{FF2B5EF4-FFF2-40B4-BE49-F238E27FC236}">
                <a16:creationId xmlns:a16="http://schemas.microsoft.com/office/drawing/2014/main" id="{35ECC50E-78B2-4173-9678-25A8383CBEA3}"/>
              </a:ext>
            </a:extLst>
          </p:cNvPr>
          <p:cNvPicPr>
            <a:picLocks noChangeAspect="1"/>
          </p:cNvPicPr>
          <p:nvPr/>
        </p:nvPicPr>
        <p:blipFill rotWithShape="1">
          <a:blip r:embed="rId5">
            <a:extLst>
              <a:ext uri="{28A0092B-C50C-407E-A947-70E740481C1C}">
                <a14:useLocalDpi xmlns:a14="http://schemas.microsoft.com/office/drawing/2010/main" val="0"/>
              </a:ext>
            </a:extLst>
          </a:blip>
          <a:srcRect l="20736" t="31486" r="38823" b="13072"/>
          <a:stretch/>
        </p:blipFill>
        <p:spPr>
          <a:xfrm>
            <a:off x="6004071" y="2551674"/>
            <a:ext cx="3075326" cy="2737526"/>
          </a:xfrm>
          <a:prstGeom prst="rect">
            <a:avLst/>
          </a:prstGeom>
        </p:spPr>
      </p:pic>
      <p:sp>
        <p:nvSpPr>
          <p:cNvPr id="22" name="TextBox 21">
            <a:extLst>
              <a:ext uri="{FF2B5EF4-FFF2-40B4-BE49-F238E27FC236}">
                <a16:creationId xmlns:a16="http://schemas.microsoft.com/office/drawing/2014/main" id="{21FD223E-4053-49B8-89C5-516E36FF4442}"/>
              </a:ext>
            </a:extLst>
          </p:cNvPr>
          <p:cNvSpPr txBox="1"/>
          <p:nvPr/>
        </p:nvSpPr>
        <p:spPr>
          <a:xfrm>
            <a:off x="3191893" y="5295119"/>
            <a:ext cx="8699682" cy="338554"/>
          </a:xfrm>
          <a:prstGeom prst="rect">
            <a:avLst/>
          </a:prstGeom>
          <a:noFill/>
        </p:spPr>
        <p:txBody>
          <a:bodyPr wrap="square">
            <a:spAutoFit/>
          </a:bodyPr>
          <a:lstStyle/>
          <a:p>
            <a:pPr algn="ctr"/>
            <a:r>
              <a:rPr lang="en-US" sz="1600" b="1" dirty="0"/>
              <a:t>Output </a:t>
            </a:r>
            <a:r>
              <a:rPr lang="en-US" sz="1600" b="1" dirty="0" err="1"/>
              <a:t>DImCustomer</a:t>
            </a:r>
            <a:endParaRPr lang="en-US" sz="1600" b="1" dirty="0"/>
          </a:p>
        </p:txBody>
      </p:sp>
      <p:pic>
        <p:nvPicPr>
          <p:cNvPr id="18" name="Picture 17">
            <a:extLst>
              <a:ext uri="{FF2B5EF4-FFF2-40B4-BE49-F238E27FC236}">
                <a16:creationId xmlns:a16="http://schemas.microsoft.com/office/drawing/2014/main" id="{2CC824A9-E7EF-42C8-98BE-BF19C6A66D07}"/>
              </a:ext>
            </a:extLst>
          </p:cNvPr>
          <p:cNvPicPr>
            <a:picLocks noChangeAspect="1"/>
          </p:cNvPicPr>
          <p:nvPr/>
        </p:nvPicPr>
        <p:blipFill rotWithShape="1">
          <a:blip r:embed="rId6">
            <a:extLst>
              <a:ext uri="{28A0092B-C50C-407E-A947-70E740481C1C}">
                <a14:useLocalDpi xmlns:a14="http://schemas.microsoft.com/office/drawing/2010/main" val="0"/>
              </a:ext>
            </a:extLst>
          </a:blip>
          <a:srcRect l="20974" t="23696" r="50107" b="13735"/>
          <a:stretch/>
        </p:blipFill>
        <p:spPr>
          <a:xfrm>
            <a:off x="9253962" y="2451003"/>
            <a:ext cx="2685329" cy="3103391"/>
          </a:xfrm>
          <a:prstGeom prst="rect">
            <a:avLst/>
          </a:prstGeom>
        </p:spPr>
      </p:pic>
      <p:sp>
        <p:nvSpPr>
          <p:cNvPr id="25" name="TextBox 24">
            <a:extLst>
              <a:ext uri="{FF2B5EF4-FFF2-40B4-BE49-F238E27FC236}">
                <a16:creationId xmlns:a16="http://schemas.microsoft.com/office/drawing/2014/main" id="{94D2B03D-5DEB-45A9-8A15-0453D14F8AD1}"/>
              </a:ext>
            </a:extLst>
          </p:cNvPr>
          <p:cNvSpPr txBox="1"/>
          <p:nvPr/>
        </p:nvSpPr>
        <p:spPr>
          <a:xfrm>
            <a:off x="6486096" y="5671422"/>
            <a:ext cx="8699682" cy="338554"/>
          </a:xfrm>
          <a:prstGeom prst="rect">
            <a:avLst/>
          </a:prstGeom>
          <a:noFill/>
        </p:spPr>
        <p:txBody>
          <a:bodyPr wrap="square">
            <a:spAutoFit/>
          </a:bodyPr>
          <a:lstStyle/>
          <a:p>
            <a:pPr algn="ctr"/>
            <a:r>
              <a:rPr lang="en-US" sz="1600" b="1" dirty="0"/>
              <a:t>Output </a:t>
            </a:r>
            <a:r>
              <a:rPr lang="en-US" sz="1600" b="1" dirty="0" err="1"/>
              <a:t>DimProduct</a:t>
            </a:r>
            <a:endParaRPr lang="en-US" sz="1600" b="1" dirty="0"/>
          </a:p>
        </p:txBody>
      </p:sp>
    </p:spTree>
    <p:extLst>
      <p:ext uri="{BB962C8B-B14F-4D97-AF65-F5344CB8AC3E}">
        <p14:creationId xmlns:p14="http://schemas.microsoft.com/office/powerpoint/2010/main" val="10130861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0E6E4">
            <a:alpha val="51000"/>
          </a:srgbClr>
        </a:solidFill>
        <a:effectLst/>
      </p:bgPr>
    </p:bg>
    <p:spTree>
      <p:nvGrpSpPr>
        <p:cNvPr id="1" name="">
          <a:extLst>
            <a:ext uri="{FF2B5EF4-FFF2-40B4-BE49-F238E27FC236}">
              <a16:creationId xmlns:a16="http://schemas.microsoft.com/office/drawing/2014/main" id="{AF888B5D-AE13-A892-D421-767BFC77962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FC8C1BF-29C5-D9AB-6665-237436EAECF2}"/>
              </a:ext>
            </a:extLst>
          </p:cNvPr>
          <p:cNvSpPr/>
          <p:nvPr/>
        </p:nvSpPr>
        <p:spPr>
          <a:xfrm>
            <a:off x="0" y="0"/>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63DD1AB-D51B-A635-7972-42F95B46A98C}"/>
              </a:ext>
            </a:extLst>
          </p:cNvPr>
          <p:cNvSpPr/>
          <p:nvPr/>
        </p:nvSpPr>
        <p:spPr>
          <a:xfrm>
            <a:off x="7048982" y="3685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2EBE7A4-8A0D-30D7-29F1-262A46F0B0B0}"/>
              </a:ext>
            </a:extLst>
          </p:cNvPr>
          <p:cNvSpPr/>
          <p:nvPr/>
        </p:nvSpPr>
        <p:spPr>
          <a:xfrm>
            <a:off x="-11510" y="392962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322A3AF-7326-1609-33AD-1329B212CC79}"/>
              </a:ext>
            </a:extLst>
          </p:cNvPr>
          <p:cNvSpPr/>
          <p:nvPr/>
        </p:nvSpPr>
        <p:spPr>
          <a:xfrm>
            <a:off x="7037472" y="3983824"/>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ED23D1F-B16D-16EA-7A67-4E8221E94631}"/>
              </a:ext>
            </a:extLst>
          </p:cNvPr>
          <p:cNvSpPr/>
          <p:nvPr/>
        </p:nvSpPr>
        <p:spPr>
          <a:xfrm>
            <a:off x="2653209" y="-3387246"/>
            <a:ext cx="5710154" cy="1134417"/>
          </a:xfrm>
          <a:prstGeom prst="roundRect">
            <a:avLst>
              <a:gd name="adj" fmla="val 37216"/>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10" name="TextBox 9">
            <a:extLst>
              <a:ext uri="{FF2B5EF4-FFF2-40B4-BE49-F238E27FC236}">
                <a16:creationId xmlns:a16="http://schemas.microsoft.com/office/drawing/2014/main" id="{310690A4-50B3-7F89-CCC6-73AFDAA57DCB}"/>
              </a:ext>
            </a:extLst>
          </p:cNvPr>
          <p:cNvSpPr txBox="1"/>
          <p:nvPr/>
        </p:nvSpPr>
        <p:spPr>
          <a:xfrm>
            <a:off x="2714705" y="-2870021"/>
            <a:ext cx="5667752" cy="338554"/>
          </a:xfrm>
          <a:prstGeom prst="rect">
            <a:avLst/>
          </a:prstGeom>
          <a:noFill/>
        </p:spPr>
        <p:txBody>
          <a:bodyPr wrap="square">
            <a:spAutoFit/>
          </a:bodyPr>
          <a:lstStyle/>
          <a:p>
            <a:pPr algn="ctr"/>
            <a:r>
              <a:rPr lang="en-US" sz="1600" b="1" dirty="0">
                <a:solidFill>
                  <a:srgbClr val="B5E3E5"/>
                </a:solidFill>
              </a:rPr>
              <a:t>Advantages</a:t>
            </a:r>
            <a:r>
              <a:rPr lang="en-US" sz="1600" b="1" dirty="0"/>
              <a:t> and </a:t>
            </a:r>
            <a:r>
              <a:rPr lang="en-US" sz="1600" b="1" dirty="0">
                <a:solidFill>
                  <a:srgbClr val="B5E3E5"/>
                </a:solidFill>
              </a:rPr>
              <a:t>Disadvantages</a:t>
            </a:r>
            <a:r>
              <a:rPr lang="en-US" sz="1600" b="1" dirty="0"/>
              <a:t> of Team Science</a:t>
            </a:r>
            <a:endParaRPr lang="en-US" sz="1600" b="1" dirty="0">
              <a:solidFill>
                <a:srgbClr val="B5E3E5"/>
              </a:solidFill>
            </a:endParaRPr>
          </a:p>
        </p:txBody>
      </p:sp>
      <p:sp>
        <p:nvSpPr>
          <p:cNvPr id="11" name="TextBox 10">
            <a:extLst>
              <a:ext uri="{FF2B5EF4-FFF2-40B4-BE49-F238E27FC236}">
                <a16:creationId xmlns:a16="http://schemas.microsoft.com/office/drawing/2014/main" id="{8F44876D-53B4-A404-5DE5-9A4AA57F9C90}"/>
              </a:ext>
            </a:extLst>
          </p:cNvPr>
          <p:cNvSpPr txBox="1"/>
          <p:nvPr/>
        </p:nvSpPr>
        <p:spPr>
          <a:xfrm>
            <a:off x="3199919" y="1506565"/>
            <a:ext cx="7056120" cy="1569660"/>
          </a:xfrm>
          <a:prstGeom prst="rect">
            <a:avLst/>
          </a:prstGeom>
          <a:noFill/>
        </p:spPr>
        <p:txBody>
          <a:bodyPr wrap="square">
            <a:spAutoFit/>
          </a:bodyPr>
          <a:lstStyle/>
          <a:p>
            <a:r>
              <a:rPr lang="en-US" sz="9600" b="1" dirty="0"/>
              <a:t>Thank You</a:t>
            </a:r>
          </a:p>
        </p:txBody>
      </p:sp>
      <p:sp>
        <p:nvSpPr>
          <p:cNvPr id="15" name="TextBox 14">
            <a:extLst>
              <a:ext uri="{FF2B5EF4-FFF2-40B4-BE49-F238E27FC236}">
                <a16:creationId xmlns:a16="http://schemas.microsoft.com/office/drawing/2014/main" id="{63FB572E-D528-7F0B-479D-BCFBF20000B6}"/>
              </a:ext>
            </a:extLst>
          </p:cNvPr>
          <p:cNvSpPr txBox="1"/>
          <p:nvPr/>
        </p:nvSpPr>
        <p:spPr>
          <a:xfrm>
            <a:off x="6963522" y="-2864905"/>
            <a:ext cx="4865335" cy="338554"/>
          </a:xfrm>
          <a:prstGeom prst="rect">
            <a:avLst/>
          </a:prstGeom>
          <a:noFill/>
        </p:spPr>
        <p:txBody>
          <a:bodyPr wrap="square">
            <a:spAutoFit/>
          </a:bodyPr>
          <a:lstStyle/>
          <a:p>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Disadvantages</a:t>
            </a:r>
            <a:endParaRPr lang="en-US" sz="700" dirty="0"/>
          </a:p>
        </p:txBody>
      </p:sp>
      <p:sp>
        <p:nvSpPr>
          <p:cNvPr id="17" name="TextBox 16">
            <a:extLst>
              <a:ext uri="{FF2B5EF4-FFF2-40B4-BE49-F238E27FC236}">
                <a16:creationId xmlns:a16="http://schemas.microsoft.com/office/drawing/2014/main" id="{31B7262F-D3F7-AA22-7CB4-DECD31BD16AD}"/>
              </a:ext>
            </a:extLst>
          </p:cNvPr>
          <p:cNvSpPr txBox="1"/>
          <p:nvPr/>
        </p:nvSpPr>
        <p:spPr>
          <a:xfrm>
            <a:off x="715122" y="802189"/>
            <a:ext cx="1361248" cy="923330"/>
          </a:xfrm>
          <a:prstGeom prst="rect">
            <a:avLst/>
          </a:prstGeom>
          <a:noFill/>
        </p:spPr>
        <p:txBody>
          <a:bodyPr wrap="square">
            <a:spAutoFit/>
          </a:bodyPr>
          <a:lstStyle/>
          <a:p>
            <a:endParaRPr lang="en-US" sz="5400" dirty="0"/>
          </a:p>
        </p:txBody>
      </p:sp>
      <p:pic>
        <p:nvPicPr>
          <p:cNvPr id="9" name="Picture 8">
            <a:extLst>
              <a:ext uri="{FF2B5EF4-FFF2-40B4-BE49-F238E27FC236}">
                <a16:creationId xmlns:a16="http://schemas.microsoft.com/office/drawing/2014/main" id="{527EBD8C-F2A5-ED19-E274-0F5377247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887" y="3059464"/>
            <a:ext cx="3554225" cy="3554225"/>
          </a:xfrm>
          <a:prstGeom prst="rect">
            <a:avLst/>
          </a:prstGeom>
        </p:spPr>
      </p:pic>
      <p:sp>
        <p:nvSpPr>
          <p:cNvPr id="12" name="TextBox 11">
            <a:extLst>
              <a:ext uri="{FF2B5EF4-FFF2-40B4-BE49-F238E27FC236}">
                <a16:creationId xmlns:a16="http://schemas.microsoft.com/office/drawing/2014/main" id="{7393751D-ABAC-4094-9E5B-0DD59ED7DC61}"/>
              </a:ext>
            </a:extLst>
          </p:cNvPr>
          <p:cNvSpPr txBox="1"/>
          <p:nvPr/>
        </p:nvSpPr>
        <p:spPr>
          <a:xfrm>
            <a:off x="8156440" y="4592586"/>
            <a:ext cx="6008324" cy="1631216"/>
          </a:xfrm>
          <a:prstGeom prst="rect">
            <a:avLst/>
          </a:prstGeom>
          <a:noFill/>
        </p:spPr>
        <p:txBody>
          <a:bodyPr wrap="square">
            <a:spAutoFit/>
          </a:bodyPr>
          <a:lstStyle/>
          <a:p>
            <a:r>
              <a:rPr lang="en-US" sz="2000" b="1" dirty="0"/>
              <a:t>Team member :</a:t>
            </a:r>
            <a:br>
              <a:rPr lang="en-US" sz="2000" b="1" dirty="0"/>
            </a:br>
            <a:r>
              <a:rPr lang="en-US" sz="2000" b="1" dirty="0"/>
              <a:t>1- Ahmed Nada 22101167</a:t>
            </a:r>
            <a:br>
              <a:rPr lang="en-US" sz="2000" b="1" dirty="0"/>
            </a:br>
            <a:r>
              <a:rPr lang="en-US" sz="2000" b="1" dirty="0"/>
              <a:t>2- Malak Yasser 22100400</a:t>
            </a:r>
            <a:br>
              <a:rPr lang="en-US" sz="2000" b="1" dirty="0"/>
            </a:br>
            <a:r>
              <a:rPr lang="en-US" sz="2000" b="1" dirty="0"/>
              <a:t>3- shams </a:t>
            </a:r>
            <a:r>
              <a:rPr lang="en-US" sz="2000" b="1" dirty="0" err="1"/>
              <a:t>abdelhalim</a:t>
            </a:r>
            <a:r>
              <a:rPr lang="en-US" sz="2000" b="1" dirty="0"/>
              <a:t> 22101040</a:t>
            </a:r>
            <a:br>
              <a:rPr lang="en-US" sz="2000" b="1" dirty="0"/>
            </a:br>
            <a:r>
              <a:rPr lang="en-US" sz="2000" b="1" dirty="0"/>
              <a:t>4- Maryam </a:t>
            </a:r>
            <a:r>
              <a:rPr lang="en-US" sz="2000" b="1" dirty="0" err="1"/>
              <a:t>gomaa</a:t>
            </a:r>
            <a:r>
              <a:rPr lang="en-US" sz="2000" b="1" dirty="0"/>
              <a:t> 22100578</a:t>
            </a:r>
          </a:p>
        </p:txBody>
      </p:sp>
    </p:spTree>
    <p:extLst>
      <p:ext uri="{BB962C8B-B14F-4D97-AF65-F5344CB8AC3E}">
        <p14:creationId xmlns:p14="http://schemas.microsoft.com/office/powerpoint/2010/main" val="3767729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E6E4">
            <a:alpha val="51000"/>
          </a:srgbClr>
        </a:solidFill>
        <a:effectLst/>
      </p:bgPr>
    </p:bg>
    <p:spTree>
      <p:nvGrpSpPr>
        <p:cNvPr id="1" name="">
          <a:extLst>
            <a:ext uri="{FF2B5EF4-FFF2-40B4-BE49-F238E27FC236}">
              <a16:creationId xmlns:a16="http://schemas.microsoft.com/office/drawing/2014/main" id="{FDE96EDA-3EB2-5A61-75AE-9C8A90431FB3}"/>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8BA0061A-E18E-07B6-0D25-CEBA548F32E1}"/>
              </a:ext>
            </a:extLst>
          </p:cNvPr>
          <p:cNvSpPr/>
          <p:nvPr/>
        </p:nvSpPr>
        <p:spPr>
          <a:xfrm>
            <a:off x="0" y="0"/>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45B124FC-9F16-4E2E-F34C-BF1B4319B236}"/>
              </a:ext>
            </a:extLst>
          </p:cNvPr>
          <p:cNvSpPr/>
          <p:nvPr/>
        </p:nvSpPr>
        <p:spPr>
          <a:xfrm rot="5400000">
            <a:off x="381963" y="-381963"/>
            <a:ext cx="6285056" cy="7048982"/>
          </a:xfrm>
          <a:prstGeom prst="rtTriangle">
            <a:avLst/>
          </a:prstGeom>
          <a:solidFill>
            <a:srgbClr val="03A6C6">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41A8548-0D18-8134-C4B7-5A28B97A53EF}"/>
              </a:ext>
            </a:extLst>
          </p:cNvPr>
          <p:cNvSpPr txBox="1"/>
          <p:nvPr/>
        </p:nvSpPr>
        <p:spPr>
          <a:xfrm>
            <a:off x="250720" y="1125087"/>
            <a:ext cx="7320117" cy="830997"/>
          </a:xfrm>
          <a:prstGeom prst="rect">
            <a:avLst/>
          </a:prstGeom>
          <a:noFill/>
        </p:spPr>
        <p:txBody>
          <a:bodyPr wrap="square">
            <a:spAutoFit/>
          </a:bodyPr>
          <a:lstStyle/>
          <a:p>
            <a:pPr algn="ctr"/>
            <a:r>
              <a:rPr lang="en-US" sz="4800" b="1" dirty="0"/>
              <a:t>Project Overview</a:t>
            </a:r>
          </a:p>
        </p:txBody>
      </p:sp>
      <p:sp>
        <p:nvSpPr>
          <p:cNvPr id="3" name="TextBox 2">
            <a:extLst>
              <a:ext uri="{FF2B5EF4-FFF2-40B4-BE49-F238E27FC236}">
                <a16:creationId xmlns:a16="http://schemas.microsoft.com/office/drawing/2014/main" id="{E4FFDF88-D906-949C-FF55-1ED42E9E0A78}"/>
              </a:ext>
            </a:extLst>
          </p:cNvPr>
          <p:cNvSpPr txBox="1"/>
          <p:nvPr/>
        </p:nvSpPr>
        <p:spPr>
          <a:xfrm>
            <a:off x="803782" y="2134558"/>
            <a:ext cx="6767055" cy="4154984"/>
          </a:xfrm>
          <a:prstGeom prst="rect">
            <a:avLst/>
          </a:prstGeom>
          <a:noFill/>
        </p:spPr>
        <p:txBody>
          <a:bodyPr wrap="square">
            <a:spAutoFit/>
          </a:bodyPr>
          <a:lstStyle/>
          <a:p>
            <a:r>
              <a:rPr lang="en-US" sz="2400" b="1" dirty="0"/>
              <a:t>Objective:</a:t>
            </a:r>
            <a:endParaRPr lang="en-US" sz="2400" dirty="0"/>
          </a:p>
          <a:p>
            <a:pPr>
              <a:buFont typeface="Arial" panose="020B0604020202020204" pitchFamily="34" charset="0"/>
              <a:buChar char="•"/>
            </a:pPr>
            <a:r>
              <a:rPr lang="en-US" sz="2400" dirty="0"/>
              <a:t>To create a centralized system for sales data analysis.</a:t>
            </a:r>
          </a:p>
          <a:p>
            <a:r>
              <a:rPr lang="en-US" sz="2400" b="1" dirty="0"/>
              <a:t>Why ETL?</a:t>
            </a:r>
            <a:endParaRPr lang="en-US" sz="2400" dirty="0"/>
          </a:p>
          <a:p>
            <a:pPr>
              <a:buFont typeface="Arial" panose="020B0604020202020204" pitchFamily="34" charset="0"/>
              <a:buChar char="•"/>
            </a:pPr>
            <a:r>
              <a:rPr lang="en-US" sz="2400" dirty="0"/>
              <a:t>Multiple data sources need to be unified.</a:t>
            </a:r>
          </a:p>
          <a:p>
            <a:pPr>
              <a:buFont typeface="Arial" panose="020B0604020202020204" pitchFamily="34" charset="0"/>
              <a:buChar char="•"/>
            </a:pPr>
            <a:r>
              <a:rPr lang="en-US" sz="2400" dirty="0"/>
              <a:t>Improve data quality for effective reporting.</a:t>
            </a:r>
          </a:p>
          <a:p>
            <a:r>
              <a:rPr lang="en-US" sz="2400" b="1" dirty="0"/>
              <a:t>Tools Used:</a:t>
            </a:r>
            <a:endParaRPr lang="en-US" sz="2400" dirty="0"/>
          </a:p>
          <a:p>
            <a:pPr>
              <a:buFont typeface="Arial" panose="020B0604020202020204" pitchFamily="34" charset="0"/>
              <a:buChar char="•"/>
            </a:pPr>
            <a:r>
              <a:rPr lang="en-US" sz="2400" dirty="0"/>
              <a:t>Microsoft SQL Server</a:t>
            </a:r>
          </a:p>
          <a:p>
            <a:pPr>
              <a:buFont typeface="Arial" panose="020B0604020202020204" pitchFamily="34" charset="0"/>
              <a:buChar char="•"/>
            </a:pPr>
            <a:r>
              <a:rPr lang="en-US" sz="2400" dirty="0"/>
              <a:t>SSIS (SQL Server Integration Services)</a:t>
            </a:r>
          </a:p>
          <a:p>
            <a:pPr>
              <a:buFont typeface="Arial" panose="020B0604020202020204" pitchFamily="34" charset="0"/>
              <a:buChar char="•"/>
            </a:pPr>
            <a:r>
              <a:rPr lang="en-US" sz="2400" dirty="0"/>
              <a:t>Visual Studio</a:t>
            </a:r>
          </a:p>
          <a:p>
            <a:endParaRPr lang="en-US" sz="2400" dirty="0"/>
          </a:p>
        </p:txBody>
      </p:sp>
      <p:pic>
        <p:nvPicPr>
          <p:cNvPr id="9" name="Picture 8">
            <a:extLst>
              <a:ext uri="{FF2B5EF4-FFF2-40B4-BE49-F238E27FC236}">
                <a16:creationId xmlns:a16="http://schemas.microsoft.com/office/drawing/2014/main" id="{56FFA45B-F23A-09A9-B920-CD3B5137F8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rot="9018480">
            <a:off x="14850770" y="2575631"/>
            <a:ext cx="3081184" cy="2529000"/>
          </a:xfrm>
          <a:prstGeom prst="rect">
            <a:avLst/>
          </a:prstGeom>
        </p:spPr>
      </p:pic>
      <p:sp>
        <p:nvSpPr>
          <p:cNvPr id="15" name="Rectangle 14">
            <a:extLst>
              <a:ext uri="{FF2B5EF4-FFF2-40B4-BE49-F238E27FC236}">
                <a16:creationId xmlns:a16="http://schemas.microsoft.com/office/drawing/2014/main" id="{A9B0F8D3-84C3-89B5-26AC-FC61E87C2547}"/>
              </a:ext>
            </a:extLst>
          </p:cNvPr>
          <p:cNvSpPr/>
          <p:nvPr/>
        </p:nvSpPr>
        <p:spPr>
          <a:xfrm>
            <a:off x="111902" y="3950584"/>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8426DDE-97A8-4F0A-A34D-45931A2F7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8771" y="1956084"/>
            <a:ext cx="5372509" cy="4011811"/>
          </a:xfrm>
          <a:prstGeom prst="rect">
            <a:avLst/>
          </a:prstGeom>
        </p:spPr>
      </p:pic>
    </p:spTree>
    <p:extLst>
      <p:ext uri="{BB962C8B-B14F-4D97-AF65-F5344CB8AC3E}">
        <p14:creationId xmlns:p14="http://schemas.microsoft.com/office/powerpoint/2010/main" val="71845678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E6E4">
            <a:alpha val="51000"/>
          </a:srgbClr>
        </a:solidFill>
        <a:effectLst/>
      </p:bgPr>
    </p:bg>
    <p:spTree>
      <p:nvGrpSpPr>
        <p:cNvPr id="1" name="">
          <a:extLst>
            <a:ext uri="{FF2B5EF4-FFF2-40B4-BE49-F238E27FC236}">
              <a16:creationId xmlns:a16="http://schemas.microsoft.com/office/drawing/2014/main" id="{A9444E7C-7225-568F-E864-80E64BE4938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CCD466C-2318-A38A-DC2D-2B51CAD19DEC}"/>
              </a:ext>
            </a:extLst>
          </p:cNvPr>
          <p:cNvSpPr/>
          <p:nvPr/>
        </p:nvSpPr>
        <p:spPr>
          <a:xfrm>
            <a:off x="0" y="0"/>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CEED6C8-2EED-8F87-A709-3AC62051D100}"/>
              </a:ext>
            </a:extLst>
          </p:cNvPr>
          <p:cNvSpPr/>
          <p:nvPr/>
        </p:nvSpPr>
        <p:spPr>
          <a:xfrm>
            <a:off x="7048982" y="3685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C874CB-D036-9D87-C56B-8686E2397DF1}"/>
              </a:ext>
            </a:extLst>
          </p:cNvPr>
          <p:cNvSpPr/>
          <p:nvPr/>
        </p:nvSpPr>
        <p:spPr>
          <a:xfrm>
            <a:off x="-11510" y="392962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143F60-601E-5E9C-A58F-BCA3405C2FD0}"/>
              </a:ext>
            </a:extLst>
          </p:cNvPr>
          <p:cNvSpPr/>
          <p:nvPr/>
        </p:nvSpPr>
        <p:spPr>
          <a:xfrm>
            <a:off x="7037472" y="3983824"/>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63C5BEB0-E674-FC83-DC7F-175FB83CA802}"/>
              </a:ext>
            </a:extLst>
          </p:cNvPr>
          <p:cNvSpPr/>
          <p:nvPr/>
        </p:nvSpPr>
        <p:spPr>
          <a:xfrm rot="10800000">
            <a:off x="5906944" y="0"/>
            <a:ext cx="6285056" cy="7048982"/>
          </a:xfrm>
          <a:prstGeom prst="rtTriangle">
            <a:avLst/>
          </a:prstGeom>
          <a:solidFill>
            <a:srgbClr val="03A6C6">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10" name="TextBox 9">
            <a:extLst>
              <a:ext uri="{FF2B5EF4-FFF2-40B4-BE49-F238E27FC236}">
                <a16:creationId xmlns:a16="http://schemas.microsoft.com/office/drawing/2014/main" id="{9FB10487-C23F-A4E0-025E-A38F903039C6}"/>
              </a:ext>
            </a:extLst>
          </p:cNvPr>
          <p:cNvSpPr txBox="1"/>
          <p:nvPr/>
        </p:nvSpPr>
        <p:spPr>
          <a:xfrm>
            <a:off x="-200965" y="530786"/>
            <a:ext cx="9587761" cy="830997"/>
          </a:xfrm>
          <a:prstGeom prst="rect">
            <a:avLst/>
          </a:prstGeom>
          <a:noFill/>
        </p:spPr>
        <p:txBody>
          <a:bodyPr wrap="square">
            <a:spAutoFit/>
          </a:bodyPr>
          <a:lstStyle/>
          <a:p>
            <a:pPr algn="ctr"/>
            <a:r>
              <a:rPr lang="en-US" sz="4800" b="1" dirty="0"/>
              <a:t>1-Dimensional Model Explanation:</a:t>
            </a:r>
          </a:p>
        </p:txBody>
      </p:sp>
      <p:sp>
        <p:nvSpPr>
          <p:cNvPr id="3" name="TextBox 2">
            <a:extLst>
              <a:ext uri="{FF2B5EF4-FFF2-40B4-BE49-F238E27FC236}">
                <a16:creationId xmlns:a16="http://schemas.microsoft.com/office/drawing/2014/main" id="{5DBD08B1-9677-634A-F54F-65A2B6C917DC}"/>
              </a:ext>
            </a:extLst>
          </p:cNvPr>
          <p:cNvSpPr txBox="1"/>
          <p:nvPr/>
        </p:nvSpPr>
        <p:spPr>
          <a:xfrm>
            <a:off x="757484" y="1770888"/>
            <a:ext cx="6083154" cy="2308324"/>
          </a:xfrm>
          <a:prstGeom prst="rect">
            <a:avLst/>
          </a:prstGeom>
          <a:noFill/>
        </p:spPr>
        <p:txBody>
          <a:bodyPr wrap="square">
            <a:spAutoFit/>
          </a:bodyPr>
          <a:lstStyle/>
          <a:p>
            <a:r>
              <a:rPr lang="en-US" b="1" dirty="0"/>
              <a:t>Key Tables:</a:t>
            </a:r>
            <a:endParaRPr lang="en-US" dirty="0"/>
          </a:p>
          <a:p>
            <a:pPr>
              <a:buFont typeface="+mj-lt"/>
              <a:buAutoNum type="arabicPeriod"/>
            </a:pPr>
            <a:r>
              <a:rPr lang="en-US" b="1" dirty="0" err="1"/>
              <a:t>DimProducts</a:t>
            </a:r>
            <a:r>
              <a:rPr lang="en-US" b="1" dirty="0"/>
              <a:t>:</a:t>
            </a:r>
            <a:r>
              <a:rPr lang="en-US" dirty="0"/>
              <a:t> Contains product details (e.g., name, price, category).</a:t>
            </a:r>
          </a:p>
          <a:p>
            <a:pPr>
              <a:buFont typeface="+mj-lt"/>
              <a:buAutoNum type="arabicPeriod"/>
            </a:pPr>
            <a:r>
              <a:rPr lang="en-US" b="1" dirty="0" err="1"/>
              <a:t>DimCustomers</a:t>
            </a:r>
            <a:r>
              <a:rPr lang="en-US" b="1" dirty="0"/>
              <a:t>:</a:t>
            </a:r>
            <a:r>
              <a:rPr lang="en-US" dirty="0"/>
              <a:t> Contains customer details (e.g., name, email, phone).</a:t>
            </a:r>
          </a:p>
          <a:p>
            <a:pPr>
              <a:buFont typeface="+mj-lt"/>
              <a:buAutoNum type="arabicPeriod"/>
            </a:pPr>
            <a:r>
              <a:rPr lang="en-US" b="1" dirty="0" err="1"/>
              <a:t>DimDate</a:t>
            </a:r>
            <a:r>
              <a:rPr lang="en-US" b="1" dirty="0"/>
              <a:t>:</a:t>
            </a:r>
            <a:r>
              <a:rPr lang="en-US" dirty="0"/>
              <a:t> Stores order dates.</a:t>
            </a:r>
          </a:p>
          <a:p>
            <a:pPr>
              <a:buFont typeface="+mj-lt"/>
              <a:buAutoNum type="arabicPeriod"/>
            </a:pPr>
            <a:r>
              <a:rPr lang="en-US" b="1" dirty="0" err="1"/>
              <a:t>FactSales</a:t>
            </a:r>
            <a:r>
              <a:rPr lang="en-US" b="1" dirty="0"/>
              <a:t>:</a:t>
            </a:r>
            <a:r>
              <a:rPr lang="en-US" dirty="0"/>
              <a:t> Central table containing sales transactions (e.g., product, quantity, amount).</a:t>
            </a:r>
          </a:p>
        </p:txBody>
      </p:sp>
      <p:pic>
        <p:nvPicPr>
          <p:cNvPr id="4" name="Picture 3">
            <a:extLst>
              <a:ext uri="{FF2B5EF4-FFF2-40B4-BE49-F238E27FC236}">
                <a16:creationId xmlns:a16="http://schemas.microsoft.com/office/drawing/2014/main" id="{04B72BAB-818E-BAF3-BBCB-D0D9AA39BB3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05546" y="1859355"/>
            <a:ext cx="4762500" cy="3909005"/>
          </a:xfrm>
          <a:prstGeom prst="rect">
            <a:avLst/>
          </a:prstGeom>
        </p:spPr>
      </p:pic>
      <p:sp>
        <p:nvSpPr>
          <p:cNvPr id="9" name="Rectangle: Rounded Corners 8">
            <a:extLst>
              <a:ext uri="{FF2B5EF4-FFF2-40B4-BE49-F238E27FC236}">
                <a16:creationId xmlns:a16="http://schemas.microsoft.com/office/drawing/2014/main" id="{31E54BC2-63E1-244B-93C4-85B8CE5B8AF0}"/>
              </a:ext>
            </a:extLst>
          </p:cNvPr>
          <p:cNvSpPr/>
          <p:nvPr/>
        </p:nvSpPr>
        <p:spPr>
          <a:xfrm>
            <a:off x="9692640" y="383593"/>
            <a:ext cx="1297858" cy="702001"/>
          </a:xfrm>
          <a:prstGeom prst="roundRect">
            <a:avLst>
              <a:gd name="adj" fmla="val 37216"/>
            </a:avLst>
          </a:prstGeom>
          <a:solidFill>
            <a:srgbClr val="8FD5DC">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5FB9243-EA5F-1AB8-335C-303A4348C30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192000" y="7570497"/>
            <a:ext cx="3252388" cy="1647368"/>
          </a:xfrm>
          <a:prstGeom prst="rect">
            <a:avLst/>
          </a:prstGeom>
        </p:spPr>
      </p:pic>
    </p:spTree>
    <p:extLst>
      <p:ext uri="{BB962C8B-B14F-4D97-AF65-F5344CB8AC3E}">
        <p14:creationId xmlns:p14="http://schemas.microsoft.com/office/powerpoint/2010/main" val="3086742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E6E4">
            <a:alpha val="51000"/>
          </a:srgbClr>
        </a:solidFill>
        <a:effectLst/>
      </p:bgPr>
    </p:bg>
    <p:spTree>
      <p:nvGrpSpPr>
        <p:cNvPr id="1" name="">
          <a:extLst>
            <a:ext uri="{FF2B5EF4-FFF2-40B4-BE49-F238E27FC236}">
              <a16:creationId xmlns:a16="http://schemas.microsoft.com/office/drawing/2014/main" id="{A9444E7C-7225-568F-E864-80E64BE4938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CCD466C-2318-A38A-DC2D-2B51CAD19DEC}"/>
              </a:ext>
            </a:extLst>
          </p:cNvPr>
          <p:cNvSpPr/>
          <p:nvPr/>
        </p:nvSpPr>
        <p:spPr>
          <a:xfrm>
            <a:off x="0" y="0"/>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CEED6C8-2EED-8F87-A709-3AC62051D100}"/>
              </a:ext>
            </a:extLst>
          </p:cNvPr>
          <p:cNvSpPr/>
          <p:nvPr/>
        </p:nvSpPr>
        <p:spPr>
          <a:xfrm>
            <a:off x="7048982" y="3685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FC874CB-D036-9D87-C56B-8686E2397DF1}"/>
              </a:ext>
            </a:extLst>
          </p:cNvPr>
          <p:cNvSpPr/>
          <p:nvPr/>
        </p:nvSpPr>
        <p:spPr>
          <a:xfrm>
            <a:off x="-11510" y="392962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143F60-601E-5E9C-A58F-BCA3405C2FD0}"/>
              </a:ext>
            </a:extLst>
          </p:cNvPr>
          <p:cNvSpPr/>
          <p:nvPr/>
        </p:nvSpPr>
        <p:spPr>
          <a:xfrm>
            <a:off x="7037472" y="3983824"/>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63C5BEB0-E674-FC83-DC7F-175FB83CA802}"/>
              </a:ext>
            </a:extLst>
          </p:cNvPr>
          <p:cNvSpPr/>
          <p:nvPr/>
        </p:nvSpPr>
        <p:spPr>
          <a:xfrm rot="10800000">
            <a:off x="5926716" y="457"/>
            <a:ext cx="6285056" cy="7048982"/>
          </a:xfrm>
          <a:prstGeom prst="rtTriangle">
            <a:avLst/>
          </a:prstGeom>
          <a:solidFill>
            <a:srgbClr val="03A6C6">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9" name="Rectangle: Rounded Corners 8">
            <a:extLst>
              <a:ext uri="{FF2B5EF4-FFF2-40B4-BE49-F238E27FC236}">
                <a16:creationId xmlns:a16="http://schemas.microsoft.com/office/drawing/2014/main" id="{31E54BC2-63E1-244B-93C4-85B8CE5B8AF0}"/>
              </a:ext>
            </a:extLst>
          </p:cNvPr>
          <p:cNvSpPr/>
          <p:nvPr/>
        </p:nvSpPr>
        <p:spPr>
          <a:xfrm>
            <a:off x="9692640" y="383593"/>
            <a:ext cx="1297858" cy="702001"/>
          </a:xfrm>
          <a:prstGeom prst="roundRect">
            <a:avLst>
              <a:gd name="adj" fmla="val 37216"/>
            </a:avLst>
          </a:prstGeom>
          <a:solidFill>
            <a:srgbClr val="8FD5DC">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9690C4E-3639-413B-BC0D-C419A80C49A2}"/>
              </a:ext>
            </a:extLst>
          </p:cNvPr>
          <p:cNvPicPr>
            <a:picLocks noChangeAspect="1"/>
          </p:cNvPicPr>
          <p:nvPr/>
        </p:nvPicPr>
        <p:blipFill rotWithShape="1">
          <a:blip r:embed="rId3">
            <a:extLst>
              <a:ext uri="{28A0092B-C50C-407E-A947-70E740481C1C}">
                <a14:useLocalDpi xmlns:a14="http://schemas.microsoft.com/office/drawing/2010/main" val="0"/>
              </a:ext>
            </a:extLst>
          </a:blip>
          <a:srcRect t="5238" r="25171" b="32540"/>
          <a:stretch/>
        </p:blipFill>
        <p:spPr>
          <a:xfrm>
            <a:off x="340791" y="1585409"/>
            <a:ext cx="5932487" cy="2489200"/>
          </a:xfrm>
          <a:prstGeom prst="rect">
            <a:avLst/>
          </a:prstGeom>
        </p:spPr>
      </p:pic>
      <p:pic>
        <p:nvPicPr>
          <p:cNvPr id="7" name="Picture 6">
            <a:extLst>
              <a:ext uri="{FF2B5EF4-FFF2-40B4-BE49-F238E27FC236}">
                <a16:creationId xmlns:a16="http://schemas.microsoft.com/office/drawing/2014/main" id="{A99E6512-5DE3-4D1B-8619-76FEA485456C}"/>
              </a:ext>
            </a:extLst>
          </p:cNvPr>
          <p:cNvPicPr>
            <a:picLocks noChangeAspect="1"/>
          </p:cNvPicPr>
          <p:nvPr/>
        </p:nvPicPr>
        <p:blipFill rotWithShape="1">
          <a:blip r:embed="rId4">
            <a:extLst>
              <a:ext uri="{28A0092B-C50C-407E-A947-70E740481C1C}">
                <a14:useLocalDpi xmlns:a14="http://schemas.microsoft.com/office/drawing/2010/main" val="0"/>
              </a:ext>
            </a:extLst>
          </a:blip>
          <a:srcRect l="25521" t="12641" r="14271" b="36865"/>
          <a:stretch/>
        </p:blipFill>
        <p:spPr>
          <a:xfrm>
            <a:off x="6438401" y="1259984"/>
            <a:ext cx="5386995" cy="2397707"/>
          </a:xfrm>
          <a:prstGeom prst="rect">
            <a:avLst/>
          </a:prstGeom>
        </p:spPr>
      </p:pic>
      <p:pic>
        <p:nvPicPr>
          <p:cNvPr id="17" name="Picture 16">
            <a:extLst>
              <a:ext uri="{FF2B5EF4-FFF2-40B4-BE49-F238E27FC236}">
                <a16:creationId xmlns:a16="http://schemas.microsoft.com/office/drawing/2014/main" id="{87B8BCF6-1615-4670-9DB4-EA7421546526}"/>
              </a:ext>
            </a:extLst>
          </p:cNvPr>
          <p:cNvPicPr>
            <a:picLocks noChangeAspect="1"/>
          </p:cNvPicPr>
          <p:nvPr/>
        </p:nvPicPr>
        <p:blipFill rotWithShape="1">
          <a:blip r:embed="rId5">
            <a:extLst>
              <a:ext uri="{28A0092B-C50C-407E-A947-70E740481C1C}">
                <a14:useLocalDpi xmlns:a14="http://schemas.microsoft.com/office/drawing/2010/main" val="0"/>
              </a:ext>
            </a:extLst>
          </a:blip>
          <a:srcRect l="-222" t="11753" r="26878" b="41727"/>
          <a:stretch/>
        </p:blipFill>
        <p:spPr>
          <a:xfrm>
            <a:off x="381963" y="4773708"/>
            <a:ext cx="6285056" cy="1706876"/>
          </a:xfrm>
          <a:prstGeom prst="rect">
            <a:avLst/>
          </a:prstGeom>
        </p:spPr>
      </p:pic>
      <p:pic>
        <p:nvPicPr>
          <p:cNvPr id="19" name="Picture 18">
            <a:extLst>
              <a:ext uri="{FF2B5EF4-FFF2-40B4-BE49-F238E27FC236}">
                <a16:creationId xmlns:a16="http://schemas.microsoft.com/office/drawing/2014/main" id="{C02F813A-B42B-491B-B4D9-7EB162806883}"/>
              </a:ext>
            </a:extLst>
          </p:cNvPr>
          <p:cNvPicPr>
            <a:picLocks noChangeAspect="1"/>
          </p:cNvPicPr>
          <p:nvPr/>
        </p:nvPicPr>
        <p:blipFill rotWithShape="1">
          <a:blip r:embed="rId6">
            <a:extLst>
              <a:ext uri="{28A0092B-C50C-407E-A947-70E740481C1C}">
                <a14:useLocalDpi xmlns:a14="http://schemas.microsoft.com/office/drawing/2010/main" val="0"/>
              </a:ext>
            </a:extLst>
          </a:blip>
          <a:srcRect t="8633" r="23841" b="55514"/>
          <a:stretch/>
        </p:blipFill>
        <p:spPr>
          <a:xfrm>
            <a:off x="6768331" y="4555656"/>
            <a:ext cx="5207313" cy="1415214"/>
          </a:xfrm>
          <a:prstGeom prst="rect">
            <a:avLst/>
          </a:prstGeom>
        </p:spPr>
      </p:pic>
      <p:sp>
        <p:nvSpPr>
          <p:cNvPr id="23" name="TextBox 22">
            <a:extLst>
              <a:ext uri="{FF2B5EF4-FFF2-40B4-BE49-F238E27FC236}">
                <a16:creationId xmlns:a16="http://schemas.microsoft.com/office/drawing/2014/main" id="{121F1A55-B1BE-4838-BE42-9DB19DBBAE3F}"/>
              </a:ext>
            </a:extLst>
          </p:cNvPr>
          <p:cNvSpPr txBox="1"/>
          <p:nvPr/>
        </p:nvSpPr>
        <p:spPr>
          <a:xfrm>
            <a:off x="3048000" y="235209"/>
            <a:ext cx="5910302" cy="646331"/>
          </a:xfrm>
          <a:prstGeom prst="rect">
            <a:avLst/>
          </a:prstGeom>
          <a:noFill/>
        </p:spPr>
        <p:txBody>
          <a:bodyPr wrap="square">
            <a:spAutoFit/>
          </a:bodyPr>
          <a:lstStyle/>
          <a:p>
            <a:pPr algn="ctr"/>
            <a:r>
              <a:rPr lang="en-US" b="1" i="1" u="sng" dirty="0"/>
              <a:t>We designed a database named </a:t>
            </a:r>
            <a:r>
              <a:rPr lang="en-US" b="1" i="1" u="sng" dirty="0" err="1"/>
              <a:t>BikeStore</a:t>
            </a:r>
            <a:r>
              <a:rPr lang="en-US" b="1" i="1" u="sng" dirty="0"/>
              <a:t> and created the following tables to organize the data:</a:t>
            </a:r>
          </a:p>
        </p:txBody>
      </p:sp>
      <p:sp>
        <p:nvSpPr>
          <p:cNvPr id="27" name="TextBox 26">
            <a:extLst>
              <a:ext uri="{FF2B5EF4-FFF2-40B4-BE49-F238E27FC236}">
                <a16:creationId xmlns:a16="http://schemas.microsoft.com/office/drawing/2014/main" id="{0E1DEE82-52C3-4A6F-9089-9B4D33032127}"/>
              </a:ext>
            </a:extLst>
          </p:cNvPr>
          <p:cNvSpPr txBox="1"/>
          <p:nvPr/>
        </p:nvSpPr>
        <p:spPr>
          <a:xfrm>
            <a:off x="843236" y="1161880"/>
            <a:ext cx="5207313" cy="369332"/>
          </a:xfrm>
          <a:prstGeom prst="rect">
            <a:avLst/>
          </a:prstGeom>
          <a:noFill/>
        </p:spPr>
        <p:txBody>
          <a:bodyPr wrap="square">
            <a:spAutoFit/>
          </a:bodyPr>
          <a:lstStyle/>
          <a:p>
            <a:r>
              <a:rPr lang="en-US" b="1" dirty="0" err="1"/>
              <a:t>DimProduct</a:t>
            </a:r>
            <a:r>
              <a:rPr lang="en-US" b="1" dirty="0"/>
              <a:t>: Stores product-related information</a:t>
            </a:r>
          </a:p>
        </p:txBody>
      </p:sp>
      <p:sp>
        <p:nvSpPr>
          <p:cNvPr id="31" name="TextBox 30">
            <a:extLst>
              <a:ext uri="{FF2B5EF4-FFF2-40B4-BE49-F238E27FC236}">
                <a16:creationId xmlns:a16="http://schemas.microsoft.com/office/drawing/2014/main" id="{E9068D1D-D8BC-4755-9461-5DEF23147CF6}"/>
              </a:ext>
            </a:extLst>
          </p:cNvPr>
          <p:cNvSpPr txBox="1"/>
          <p:nvPr/>
        </p:nvSpPr>
        <p:spPr>
          <a:xfrm>
            <a:off x="6893785" y="838979"/>
            <a:ext cx="7054850" cy="369332"/>
          </a:xfrm>
          <a:prstGeom prst="rect">
            <a:avLst/>
          </a:prstGeom>
          <a:noFill/>
        </p:spPr>
        <p:txBody>
          <a:bodyPr wrap="square">
            <a:spAutoFit/>
          </a:bodyPr>
          <a:lstStyle/>
          <a:p>
            <a:r>
              <a:rPr lang="en-US" b="1" dirty="0" err="1"/>
              <a:t>DimCustomer</a:t>
            </a:r>
            <a:r>
              <a:rPr lang="en-US" b="1" dirty="0"/>
              <a:t>: Contains customer details.</a:t>
            </a:r>
          </a:p>
        </p:txBody>
      </p:sp>
      <p:sp>
        <p:nvSpPr>
          <p:cNvPr id="35" name="TextBox 34">
            <a:extLst>
              <a:ext uri="{FF2B5EF4-FFF2-40B4-BE49-F238E27FC236}">
                <a16:creationId xmlns:a16="http://schemas.microsoft.com/office/drawing/2014/main" id="{B28F5D6F-837C-4116-BB7C-1A60071F6CF2}"/>
              </a:ext>
            </a:extLst>
          </p:cNvPr>
          <p:cNvSpPr txBox="1"/>
          <p:nvPr/>
        </p:nvSpPr>
        <p:spPr>
          <a:xfrm>
            <a:off x="7463073" y="4104808"/>
            <a:ext cx="7054850" cy="369332"/>
          </a:xfrm>
          <a:prstGeom prst="rect">
            <a:avLst/>
          </a:prstGeom>
          <a:noFill/>
        </p:spPr>
        <p:txBody>
          <a:bodyPr wrap="square">
            <a:spAutoFit/>
          </a:bodyPr>
          <a:lstStyle/>
          <a:p>
            <a:r>
              <a:rPr lang="en-US" b="1" dirty="0" err="1"/>
              <a:t>DimDate</a:t>
            </a:r>
            <a:r>
              <a:rPr lang="en-US" b="1" dirty="0"/>
              <a:t>: contains order date</a:t>
            </a:r>
          </a:p>
        </p:txBody>
      </p:sp>
      <p:sp>
        <p:nvSpPr>
          <p:cNvPr id="37" name="TextBox 36">
            <a:extLst>
              <a:ext uri="{FF2B5EF4-FFF2-40B4-BE49-F238E27FC236}">
                <a16:creationId xmlns:a16="http://schemas.microsoft.com/office/drawing/2014/main" id="{2DBCB3B4-EB7D-47EA-8CBB-E346EFA7C648}"/>
              </a:ext>
            </a:extLst>
          </p:cNvPr>
          <p:cNvSpPr txBox="1"/>
          <p:nvPr/>
        </p:nvSpPr>
        <p:spPr>
          <a:xfrm>
            <a:off x="485470" y="4401767"/>
            <a:ext cx="7782790" cy="307777"/>
          </a:xfrm>
          <a:prstGeom prst="rect">
            <a:avLst/>
          </a:prstGeom>
          <a:noFill/>
        </p:spPr>
        <p:txBody>
          <a:bodyPr wrap="square">
            <a:spAutoFit/>
          </a:bodyPr>
          <a:lstStyle/>
          <a:p>
            <a:r>
              <a:rPr lang="en-US" sz="1400" b="1" dirty="0" err="1"/>
              <a:t>FactSales</a:t>
            </a:r>
            <a:r>
              <a:rPr lang="en-US" sz="1400" b="1" dirty="0"/>
              <a:t>: include foreign keys referencing the primary keys of the dimension tables</a:t>
            </a:r>
          </a:p>
        </p:txBody>
      </p:sp>
    </p:spTree>
    <p:extLst>
      <p:ext uri="{BB962C8B-B14F-4D97-AF65-F5344CB8AC3E}">
        <p14:creationId xmlns:p14="http://schemas.microsoft.com/office/powerpoint/2010/main" val="714555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E6E4">
            <a:alpha val="51000"/>
          </a:srgbClr>
        </a:solidFill>
        <a:effectLst/>
      </p:bgPr>
    </p:bg>
    <p:spTree>
      <p:nvGrpSpPr>
        <p:cNvPr id="1" name="">
          <a:extLst>
            <a:ext uri="{FF2B5EF4-FFF2-40B4-BE49-F238E27FC236}">
              <a16:creationId xmlns:a16="http://schemas.microsoft.com/office/drawing/2014/main" id="{CB68E59F-B23B-52C7-9B2D-E7C3D79E4EF0}"/>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94CD9237-D2C3-2403-169C-15A71CE74CB9}"/>
              </a:ext>
            </a:extLst>
          </p:cNvPr>
          <p:cNvSpPr/>
          <p:nvPr/>
        </p:nvSpPr>
        <p:spPr>
          <a:xfrm>
            <a:off x="0" y="0"/>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E73518-734D-66CD-BBEC-F4280902EC8B}"/>
              </a:ext>
            </a:extLst>
          </p:cNvPr>
          <p:cNvSpPr/>
          <p:nvPr/>
        </p:nvSpPr>
        <p:spPr>
          <a:xfrm>
            <a:off x="7048982" y="3685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4815B5-0F2F-3015-CB05-05FD3E698E76}"/>
              </a:ext>
            </a:extLst>
          </p:cNvPr>
          <p:cNvSpPr/>
          <p:nvPr/>
        </p:nvSpPr>
        <p:spPr>
          <a:xfrm>
            <a:off x="-11510" y="392962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D31EE0-847A-5A3B-DA27-FFDC7E111F26}"/>
              </a:ext>
            </a:extLst>
          </p:cNvPr>
          <p:cNvSpPr/>
          <p:nvPr/>
        </p:nvSpPr>
        <p:spPr>
          <a:xfrm>
            <a:off x="7037472" y="3983824"/>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9B6A0DF-F6A7-4AF3-C0DA-60E0A1B42098}"/>
              </a:ext>
            </a:extLst>
          </p:cNvPr>
          <p:cNvSpPr/>
          <p:nvPr/>
        </p:nvSpPr>
        <p:spPr>
          <a:xfrm>
            <a:off x="1691640" y="1158240"/>
            <a:ext cx="8427720" cy="4251959"/>
          </a:xfrm>
          <a:prstGeom prst="roundRect">
            <a:avLst>
              <a:gd name="adj" fmla="val 37216"/>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758EE11-09CF-6838-23DB-6D9B66867CC2}"/>
              </a:ext>
            </a:extLst>
          </p:cNvPr>
          <p:cNvSpPr txBox="1"/>
          <p:nvPr/>
        </p:nvSpPr>
        <p:spPr>
          <a:xfrm>
            <a:off x="2246885" y="1905506"/>
            <a:ext cx="7320117" cy="830997"/>
          </a:xfrm>
          <a:prstGeom prst="rect">
            <a:avLst/>
          </a:prstGeom>
          <a:noFill/>
        </p:spPr>
        <p:txBody>
          <a:bodyPr wrap="square">
            <a:spAutoFit/>
          </a:bodyPr>
          <a:lstStyle/>
          <a:p>
            <a:pPr algn="ctr"/>
            <a:r>
              <a:rPr lang="en-US" sz="4800" b="1" dirty="0"/>
              <a:t>ETL Process in Detail</a:t>
            </a:r>
          </a:p>
        </p:txBody>
      </p:sp>
      <p:sp>
        <p:nvSpPr>
          <p:cNvPr id="6" name="Rectangle 5">
            <a:extLst>
              <a:ext uri="{FF2B5EF4-FFF2-40B4-BE49-F238E27FC236}">
                <a16:creationId xmlns:a16="http://schemas.microsoft.com/office/drawing/2014/main" id="{CC0709BB-66DC-F740-6B7A-E472D43AAC69}"/>
              </a:ext>
            </a:extLst>
          </p:cNvPr>
          <p:cNvSpPr/>
          <p:nvPr/>
        </p:nvSpPr>
        <p:spPr>
          <a:xfrm rot="15972027" flipH="1">
            <a:off x="6096000" y="9546412"/>
            <a:ext cx="234781" cy="2177391"/>
          </a:xfrm>
          <a:prstGeom prst="rect">
            <a:avLst/>
          </a:prstGeom>
          <a:solidFill>
            <a:schemeClr val="tx1">
              <a:lumMod val="95000"/>
              <a:lumOff val="5000"/>
              <a:alpha val="7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536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E6E4">
            <a:alpha val="51000"/>
          </a:srgbClr>
        </a:solidFill>
        <a:effectLst/>
      </p:bgPr>
    </p:bg>
    <p:spTree>
      <p:nvGrpSpPr>
        <p:cNvPr id="1" name="">
          <a:extLst>
            <a:ext uri="{FF2B5EF4-FFF2-40B4-BE49-F238E27FC236}">
              <a16:creationId xmlns:a16="http://schemas.microsoft.com/office/drawing/2014/main" id="{1F8BA809-DB3A-8D6B-4FFC-4EAF472F916D}"/>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C7C21C1-49D5-251C-DB34-AA56C0DBC1BE}"/>
              </a:ext>
            </a:extLst>
          </p:cNvPr>
          <p:cNvSpPr/>
          <p:nvPr/>
        </p:nvSpPr>
        <p:spPr>
          <a:xfrm>
            <a:off x="0" y="0"/>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5866AA-1097-CAC8-889B-EB2D2EE1B3C6}"/>
              </a:ext>
            </a:extLst>
          </p:cNvPr>
          <p:cNvSpPr/>
          <p:nvPr/>
        </p:nvSpPr>
        <p:spPr>
          <a:xfrm>
            <a:off x="7048982" y="3685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E72829-4295-DB07-802D-A054C9B2338E}"/>
              </a:ext>
            </a:extLst>
          </p:cNvPr>
          <p:cNvSpPr/>
          <p:nvPr/>
        </p:nvSpPr>
        <p:spPr>
          <a:xfrm>
            <a:off x="-11510" y="392962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629049-68D5-E80F-6528-E826E59C9406}"/>
              </a:ext>
            </a:extLst>
          </p:cNvPr>
          <p:cNvSpPr/>
          <p:nvPr/>
        </p:nvSpPr>
        <p:spPr>
          <a:xfrm>
            <a:off x="7037472" y="3983824"/>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02F5408-E690-B939-7ECC-0852EE375F51}"/>
              </a:ext>
            </a:extLst>
          </p:cNvPr>
          <p:cNvSpPr/>
          <p:nvPr/>
        </p:nvSpPr>
        <p:spPr>
          <a:xfrm>
            <a:off x="2246884" y="426719"/>
            <a:ext cx="7509174" cy="1706881"/>
          </a:xfrm>
          <a:prstGeom prst="roundRect">
            <a:avLst>
              <a:gd name="adj" fmla="val 37216"/>
            </a:avLst>
          </a:prstGeom>
          <a:solidFill>
            <a:srgbClr val="8FD5DC">
              <a:alpha val="5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62FEDAA-62DE-8934-DF6B-D74A018B092F}"/>
              </a:ext>
            </a:extLst>
          </p:cNvPr>
          <p:cNvSpPr txBox="1"/>
          <p:nvPr/>
        </p:nvSpPr>
        <p:spPr>
          <a:xfrm>
            <a:off x="2246884" y="884426"/>
            <a:ext cx="7320117" cy="461665"/>
          </a:xfrm>
          <a:prstGeom prst="rect">
            <a:avLst/>
          </a:prstGeom>
          <a:noFill/>
        </p:spPr>
        <p:txBody>
          <a:bodyPr wrap="square">
            <a:spAutoFit/>
          </a:bodyPr>
          <a:lstStyle/>
          <a:p>
            <a:pPr algn="ctr"/>
            <a:r>
              <a:rPr lang="en-US" sz="2400" b="1" dirty="0"/>
              <a:t>ETL Process in Detail</a:t>
            </a:r>
          </a:p>
        </p:txBody>
      </p:sp>
      <p:sp>
        <p:nvSpPr>
          <p:cNvPr id="4" name="TextBox 3">
            <a:extLst>
              <a:ext uri="{FF2B5EF4-FFF2-40B4-BE49-F238E27FC236}">
                <a16:creationId xmlns:a16="http://schemas.microsoft.com/office/drawing/2014/main" id="{5EF64085-EE59-841D-C8BE-1CEF23D470ED}"/>
              </a:ext>
            </a:extLst>
          </p:cNvPr>
          <p:cNvSpPr txBox="1"/>
          <p:nvPr/>
        </p:nvSpPr>
        <p:spPr>
          <a:xfrm>
            <a:off x="1199682" y="2712779"/>
            <a:ext cx="3615968" cy="923330"/>
          </a:xfrm>
          <a:prstGeom prst="rect">
            <a:avLst/>
          </a:prstGeom>
          <a:noFill/>
        </p:spPr>
        <p:txBody>
          <a:bodyPr wrap="square">
            <a:spAutoFit/>
          </a:bodyPr>
          <a:lstStyle/>
          <a:p>
            <a:r>
              <a:rPr lang="en-US" b="1" dirty="0"/>
              <a:t>Step 1: Extract</a:t>
            </a:r>
            <a:endParaRPr lang="en-US" dirty="0"/>
          </a:p>
          <a:p>
            <a:pPr>
              <a:buFont typeface="Arial" panose="020B0604020202020204" pitchFamily="34" charset="0"/>
              <a:buChar char="•"/>
            </a:pPr>
            <a:r>
              <a:rPr lang="en-US" dirty="0"/>
              <a:t>Data is pulled from sources like Excel sheets or other databases.</a:t>
            </a:r>
          </a:p>
        </p:txBody>
      </p:sp>
      <p:sp>
        <p:nvSpPr>
          <p:cNvPr id="7" name="TextBox 6">
            <a:extLst>
              <a:ext uri="{FF2B5EF4-FFF2-40B4-BE49-F238E27FC236}">
                <a16:creationId xmlns:a16="http://schemas.microsoft.com/office/drawing/2014/main" id="{D0A529D1-3327-B805-8660-60AD0F7932E2}"/>
              </a:ext>
            </a:extLst>
          </p:cNvPr>
          <p:cNvSpPr txBox="1"/>
          <p:nvPr/>
        </p:nvSpPr>
        <p:spPr>
          <a:xfrm>
            <a:off x="6510364" y="2712779"/>
            <a:ext cx="3544741" cy="1200329"/>
          </a:xfrm>
          <a:prstGeom prst="rect">
            <a:avLst/>
          </a:prstGeom>
          <a:noFill/>
        </p:spPr>
        <p:txBody>
          <a:bodyPr wrap="square">
            <a:spAutoFit/>
          </a:bodyPr>
          <a:lstStyle/>
          <a:p>
            <a:r>
              <a:rPr lang="en-US" b="1" dirty="0"/>
              <a:t>Step 3: Load</a:t>
            </a:r>
            <a:endParaRPr lang="en-US" dirty="0"/>
          </a:p>
          <a:p>
            <a:pPr>
              <a:buFont typeface="Arial" panose="020B0604020202020204" pitchFamily="34" charset="0"/>
              <a:buChar char="•"/>
            </a:pPr>
            <a:r>
              <a:rPr lang="en-US" dirty="0"/>
              <a:t>Load the processed data into the Fact and Dimension tables in SQL Server.</a:t>
            </a:r>
          </a:p>
        </p:txBody>
      </p:sp>
      <p:sp>
        <p:nvSpPr>
          <p:cNvPr id="9" name="Rectangle 8">
            <a:extLst>
              <a:ext uri="{FF2B5EF4-FFF2-40B4-BE49-F238E27FC236}">
                <a16:creationId xmlns:a16="http://schemas.microsoft.com/office/drawing/2014/main" id="{DE91FBFA-5422-300C-E9D4-FC6C1D7497A0}"/>
              </a:ext>
            </a:extLst>
          </p:cNvPr>
          <p:cNvSpPr/>
          <p:nvPr/>
        </p:nvSpPr>
        <p:spPr>
          <a:xfrm flipH="1">
            <a:off x="5861219" y="2440242"/>
            <a:ext cx="45719" cy="3914838"/>
          </a:xfrm>
          <a:prstGeom prst="rect">
            <a:avLst/>
          </a:prstGeom>
          <a:solidFill>
            <a:schemeClr val="tx1">
              <a:lumMod val="95000"/>
              <a:lumOff val="5000"/>
              <a:alpha val="7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4938050-933C-D600-9760-30E40B148FCB}"/>
              </a:ext>
            </a:extLst>
          </p:cNvPr>
          <p:cNvSpPr txBox="1"/>
          <p:nvPr/>
        </p:nvSpPr>
        <p:spPr>
          <a:xfrm>
            <a:off x="1199682" y="3971332"/>
            <a:ext cx="3411106" cy="2308324"/>
          </a:xfrm>
          <a:prstGeom prst="rect">
            <a:avLst/>
          </a:prstGeom>
          <a:noFill/>
        </p:spPr>
        <p:txBody>
          <a:bodyPr wrap="square">
            <a:spAutoFit/>
          </a:bodyPr>
          <a:lstStyle/>
          <a:p>
            <a:r>
              <a:rPr lang="en-US" b="1" dirty="0"/>
              <a:t>Step 2: Transform</a:t>
            </a:r>
            <a:endParaRPr lang="en-US" dirty="0"/>
          </a:p>
          <a:p>
            <a:pPr>
              <a:buFont typeface="Arial" panose="020B0604020202020204" pitchFamily="34" charset="0"/>
              <a:buChar char="•"/>
            </a:pPr>
            <a:r>
              <a:rPr lang="en-US" dirty="0"/>
              <a:t>Cleaning: Remove nulls and duplicates.</a:t>
            </a:r>
          </a:p>
          <a:p>
            <a:pPr>
              <a:buFont typeface="Arial" panose="020B0604020202020204" pitchFamily="34" charset="0"/>
              <a:buChar char="•"/>
            </a:pPr>
            <a:r>
              <a:rPr lang="en-US" dirty="0"/>
              <a:t>Data Conversion: Convert data types (e.g., currency, dates).</a:t>
            </a:r>
          </a:p>
          <a:p>
            <a:pPr>
              <a:buFont typeface="Arial" panose="020B0604020202020204" pitchFamily="34" charset="0"/>
              <a:buChar char="•"/>
            </a:pPr>
            <a:r>
              <a:rPr lang="en-US" dirty="0"/>
              <a:t>Sorting and Merging: Organize and join data for meaningful analysis.</a:t>
            </a:r>
          </a:p>
        </p:txBody>
      </p:sp>
      <p:sp>
        <p:nvSpPr>
          <p:cNvPr id="17" name="Right Triangle 16">
            <a:extLst>
              <a:ext uri="{FF2B5EF4-FFF2-40B4-BE49-F238E27FC236}">
                <a16:creationId xmlns:a16="http://schemas.microsoft.com/office/drawing/2014/main" id="{16493C2F-6412-A7A4-D7B1-F4658B3E5BC0}"/>
              </a:ext>
            </a:extLst>
          </p:cNvPr>
          <p:cNvSpPr/>
          <p:nvPr/>
        </p:nvSpPr>
        <p:spPr>
          <a:xfrm rot="10800000">
            <a:off x="9756058" y="-2977973"/>
            <a:ext cx="6285056" cy="7048982"/>
          </a:xfrm>
          <a:prstGeom prst="rtTriangle">
            <a:avLst/>
          </a:prstGeom>
          <a:solidFill>
            <a:srgbClr val="03A6C6">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pic>
        <p:nvPicPr>
          <p:cNvPr id="3" name="Picture 2">
            <a:extLst>
              <a:ext uri="{FF2B5EF4-FFF2-40B4-BE49-F238E27FC236}">
                <a16:creationId xmlns:a16="http://schemas.microsoft.com/office/drawing/2014/main" id="{3B801582-3CB9-4786-9D7D-4DB4B1B7C758}"/>
              </a:ext>
            </a:extLst>
          </p:cNvPr>
          <p:cNvPicPr>
            <a:picLocks noChangeAspect="1"/>
          </p:cNvPicPr>
          <p:nvPr/>
        </p:nvPicPr>
        <p:blipFill rotWithShape="1">
          <a:blip r:embed="rId3">
            <a:extLst>
              <a:ext uri="{28A0092B-C50C-407E-A947-70E740481C1C}">
                <a14:useLocalDpi xmlns:a14="http://schemas.microsoft.com/office/drawing/2010/main" val="0"/>
              </a:ext>
            </a:extLst>
          </a:blip>
          <a:srcRect l="20435" t="11032" r="23284" b="31953"/>
          <a:stretch/>
        </p:blipFill>
        <p:spPr>
          <a:xfrm>
            <a:off x="6510364" y="4107866"/>
            <a:ext cx="4661536" cy="2484314"/>
          </a:xfrm>
          <a:prstGeom prst="rect">
            <a:avLst/>
          </a:prstGeom>
        </p:spPr>
      </p:pic>
    </p:spTree>
    <p:extLst>
      <p:ext uri="{BB962C8B-B14F-4D97-AF65-F5344CB8AC3E}">
        <p14:creationId xmlns:p14="http://schemas.microsoft.com/office/powerpoint/2010/main" val="3828277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E6E4">
            <a:alpha val="51000"/>
          </a:srgbClr>
        </a:solidFill>
        <a:effectLst/>
      </p:bgPr>
    </p:bg>
    <p:spTree>
      <p:nvGrpSpPr>
        <p:cNvPr id="1" name="">
          <a:extLst>
            <a:ext uri="{FF2B5EF4-FFF2-40B4-BE49-F238E27FC236}">
              <a16:creationId xmlns:a16="http://schemas.microsoft.com/office/drawing/2014/main" id="{1F8BA809-DB3A-8D6B-4FFC-4EAF472F916D}"/>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C7C21C1-49D5-251C-DB34-AA56C0DBC1BE}"/>
              </a:ext>
            </a:extLst>
          </p:cNvPr>
          <p:cNvSpPr/>
          <p:nvPr/>
        </p:nvSpPr>
        <p:spPr>
          <a:xfrm>
            <a:off x="0" y="0"/>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5866AA-1097-CAC8-889B-EB2D2EE1B3C6}"/>
              </a:ext>
            </a:extLst>
          </p:cNvPr>
          <p:cNvSpPr/>
          <p:nvPr/>
        </p:nvSpPr>
        <p:spPr>
          <a:xfrm>
            <a:off x="7048982" y="3685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E72829-4295-DB07-802D-A054C9B2338E}"/>
              </a:ext>
            </a:extLst>
          </p:cNvPr>
          <p:cNvSpPr/>
          <p:nvPr/>
        </p:nvSpPr>
        <p:spPr>
          <a:xfrm>
            <a:off x="-11510" y="392962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629049-68D5-E80F-6528-E826E59C9406}"/>
              </a:ext>
            </a:extLst>
          </p:cNvPr>
          <p:cNvSpPr/>
          <p:nvPr/>
        </p:nvSpPr>
        <p:spPr>
          <a:xfrm>
            <a:off x="7037472" y="3983824"/>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02F5408-E690-B939-7ECC-0852EE375F51}"/>
              </a:ext>
            </a:extLst>
          </p:cNvPr>
          <p:cNvSpPr/>
          <p:nvPr/>
        </p:nvSpPr>
        <p:spPr>
          <a:xfrm>
            <a:off x="2246884" y="426719"/>
            <a:ext cx="7509174" cy="1706881"/>
          </a:xfrm>
          <a:prstGeom prst="roundRect">
            <a:avLst>
              <a:gd name="adj" fmla="val 37216"/>
            </a:avLst>
          </a:prstGeom>
          <a:solidFill>
            <a:srgbClr val="8FD5DC">
              <a:alpha val="5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62FEDAA-62DE-8934-DF6B-D74A018B092F}"/>
              </a:ext>
            </a:extLst>
          </p:cNvPr>
          <p:cNvSpPr txBox="1"/>
          <p:nvPr/>
        </p:nvSpPr>
        <p:spPr>
          <a:xfrm>
            <a:off x="2246884" y="884426"/>
            <a:ext cx="7320117" cy="461665"/>
          </a:xfrm>
          <a:prstGeom prst="rect">
            <a:avLst/>
          </a:prstGeom>
          <a:noFill/>
        </p:spPr>
        <p:txBody>
          <a:bodyPr wrap="square">
            <a:spAutoFit/>
          </a:bodyPr>
          <a:lstStyle/>
          <a:p>
            <a:pPr algn="ctr"/>
            <a:r>
              <a:rPr lang="en-US" sz="2400" b="1" dirty="0"/>
              <a:t>Extract</a:t>
            </a:r>
          </a:p>
        </p:txBody>
      </p:sp>
      <p:sp>
        <p:nvSpPr>
          <p:cNvPr id="4" name="TextBox 3">
            <a:extLst>
              <a:ext uri="{FF2B5EF4-FFF2-40B4-BE49-F238E27FC236}">
                <a16:creationId xmlns:a16="http://schemas.microsoft.com/office/drawing/2014/main" id="{5EF64085-EE59-841D-C8BE-1CEF23D470ED}"/>
              </a:ext>
            </a:extLst>
          </p:cNvPr>
          <p:cNvSpPr txBox="1"/>
          <p:nvPr/>
        </p:nvSpPr>
        <p:spPr>
          <a:xfrm>
            <a:off x="2146253" y="2669369"/>
            <a:ext cx="7899494" cy="2585323"/>
          </a:xfrm>
          <a:prstGeom prst="rect">
            <a:avLst/>
          </a:prstGeom>
          <a:noFill/>
        </p:spPr>
        <p:txBody>
          <a:bodyPr wrap="square">
            <a:spAutoFit/>
          </a:bodyPr>
          <a:lstStyle/>
          <a:p>
            <a:pPr marL="342900" indent="-342900">
              <a:buFont typeface="+mj-lt"/>
              <a:buAutoNum type="alphaUcPeriod"/>
            </a:pPr>
            <a:r>
              <a:rPr lang="en-US" b="1" dirty="0"/>
              <a:t>Customer Data: We used an Excel source and extracted data from the Customer table.</a:t>
            </a:r>
          </a:p>
          <a:p>
            <a:pPr marL="342900" indent="-342900">
              <a:buFont typeface="+mj-lt"/>
              <a:buAutoNum type="alphaUcPeriod"/>
            </a:pPr>
            <a:r>
              <a:rPr lang="en-US" b="1" dirty="0"/>
              <a:t>Product Data: Similarly, we used an Excel source to extract data from the Product table.</a:t>
            </a:r>
          </a:p>
          <a:p>
            <a:pPr marL="342900" indent="-342900">
              <a:buFont typeface="+mj-lt"/>
              <a:buAutoNum type="alphaUcPeriod"/>
            </a:pPr>
            <a:r>
              <a:rPr lang="en-US" b="1" dirty="0"/>
              <a:t>Date Data: The Order Date column was extracted from the Order table and mapped appropriately.</a:t>
            </a:r>
          </a:p>
          <a:p>
            <a:pPr marL="342900" indent="-342900">
              <a:buFont typeface="+mj-lt"/>
              <a:buAutoNum type="alphaUcPeriod"/>
            </a:pPr>
            <a:r>
              <a:rPr lang="en-US" b="1" dirty="0" err="1"/>
              <a:t>FactSales</a:t>
            </a:r>
            <a:r>
              <a:rPr lang="en-US" b="1" dirty="0"/>
              <a:t> Data: We used an OLE DB source for the Date table and an Excel source for the Order and Order Details tables.</a:t>
            </a:r>
            <a:br>
              <a:rPr lang="en-US" b="1" dirty="0"/>
            </a:br>
            <a:endParaRPr lang="en-US" dirty="0"/>
          </a:p>
        </p:txBody>
      </p:sp>
      <p:sp>
        <p:nvSpPr>
          <p:cNvPr id="17" name="Right Triangle 16">
            <a:extLst>
              <a:ext uri="{FF2B5EF4-FFF2-40B4-BE49-F238E27FC236}">
                <a16:creationId xmlns:a16="http://schemas.microsoft.com/office/drawing/2014/main" id="{16493C2F-6412-A7A4-D7B1-F4658B3E5BC0}"/>
              </a:ext>
            </a:extLst>
          </p:cNvPr>
          <p:cNvSpPr/>
          <p:nvPr/>
        </p:nvSpPr>
        <p:spPr>
          <a:xfrm rot="10800000">
            <a:off x="9756058" y="-2977973"/>
            <a:ext cx="6285056" cy="7048982"/>
          </a:xfrm>
          <a:prstGeom prst="rtTriangle">
            <a:avLst/>
          </a:prstGeom>
          <a:solidFill>
            <a:srgbClr val="03A6C6">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Tree>
    <p:extLst>
      <p:ext uri="{BB962C8B-B14F-4D97-AF65-F5344CB8AC3E}">
        <p14:creationId xmlns:p14="http://schemas.microsoft.com/office/powerpoint/2010/main" val="4927234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E6E4">
            <a:alpha val="51000"/>
          </a:srgbClr>
        </a:solidFill>
        <a:effectLst/>
      </p:bgPr>
    </p:bg>
    <p:spTree>
      <p:nvGrpSpPr>
        <p:cNvPr id="1" name="">
          <a:extLst>
            <a:ext uri="{FF2B5EF4-FFF2-40B4-BE49-F238E27FC236}">
              <a16:creationId xmlns:a16="http://schemas.microsoft.com/office/drawing/2014/main" id="{1F8BA809-DB3A-8D6B-4FFC-4EAF472F916D}"/>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7C7C21C1-49D5-251C-DB34-AA56C0DBC1BE}"/>
              </a:ext>
            </a:extLst>
          </p:cNvPr>
          <p:cNvSpPr/>
          <p:nvPr/>
        </p:nvSpPr>
        <p:spPr>
          <a:xfrm>
            <a:off x="0" y="0"/>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55866AA-1097-CAC8-889B-EB2D2EE1B3C6}"/>
              </a:ext>
            </a:extLst>
          </p:cNvPr>
          <p:cNvSpPr/>
          <p:nvPr/>
        </p:nvSpPr>
        <p:spPr>
          <a:xfrm>
            <a:off x="7048982" y="3685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E72829-4295-DB07-802D-A054C9B2338E}"/>
              </a:ext>
            </a:extLst>
          </p:cNvPr>
          <p:cNvSpPr/>
          <p:nvPr/>
        </p:nvSpPr>
        <p:spPr>
          <a:xfrm>
            <a:off x="-11510" y="392962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629049-68D5-E80F-6528-E826E59C9406}"/>
              </a:ext>
            </a:extLst>
          </p:cNvPr>
          <p:cNvSpPr/>
          <p:nvPr/>
        </p:nvSpPr>
        <p:spPr>
          <a:xfrm>
            <a:off x="7037472" y="3983824"/>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02F5408-E690-B939-7ECC-0852EE375F51}"/>
              </a:ext>
            </a:extLst>
          </p:cNvPr>
          <p:cNvSpPr/>
          <p:nvPr/>
        </p:nvSpPr>
        <p:spPr>
          <a:xfrm>
            <a:off x="2060398" y="192437"/>
            <a:ext cx="7509174" cy="668828"/>
          </a:xfrm>
          <a:prstGeom prst="roundRect">
            <a:avLst>
              <a:gd name="adj" fmla="val 37216"/>
            </a:avLst>
          </a:prstGeom>
          <a:solidFill>
            <a:srgbClr val="8FD5DC">
              <a:alpha val="55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62FEDAA-62DE-8934-DF6B-D74A018B092F}"/>
              </a:ext>
            </a:extLst>
          </p:cNvPr>
          <p:cNvSpPr txBox="1"/>
          <p:nvPr/>
        </p:nvSpPr>
        <p:spPr>
          <a:xfrm>
            <a:off x="2249454" y="259479"/>
            <a:ext cx="7320117" cy="461665"/>
          </a:xfrm>
          <a:prstGeom prst="rect">
            <a:avLst/>
          </a:prstGeom>
          <a:noFill/>
        </p:spPr>
        <p:txBody>
          <a:bodyPr wrap="square">
            <a:spAutoFit/>
          </a:bodyPr>
          <a:lstStyle/>
          <a:p>
            <a:pPr algn="ctr"/>
            <a:r>
              <a:rPr lang="en-US" sz="2400" b="1" dirty="0"/>
              <a:t>what we did in SSIS in using Visual Studio ?</a:t>
            </a:r>
          </a:p>
        </p:txBody>
      </p:sp>
      <p:sp>
        <p:nvSpPr>
          <p:cNvPr id="17" name="Right Triangle 16">
            <a:extLst>
              <a:ext uri="{FF2B5EF4-FFF2-40B4-BE49-F238E27FC236}">
                <a16:creationId xmlns:a16="http://schemas.microsoft.com/office/drawing/2014/main" id="{16493C2F-6412-A7A4-D7B1-F4658B3E5BC0}"/>
              </a:ext>
            </a:extLst>
          </p:cNvPr>
          <p:cNvSpPr/>
          <p:nvPr/>
        </p:nvSpPr>
        <p:spPr>
          <a:xfrm rot="10800000">
            <a:off x="9756058" y="-2977973"/>
            <a:ext cx="6285056" cy="7048982"/>
          </a:xfrm>
          <a:prstGeom prst="rtTriangle">
            <a:avLst/>
          </a:prstGeom>
          <a:solidFill>
            <a:srgbClr val="03A6C6">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pic>
        <p:nvPicPr>
          <p:cNvPr id="14" name="Picture 13">
            <a:extLst>
              <a:ext uri="{FF2B5EF4-FFF2-40B4-BE49-F238E27FC236}">
                <a16:creationId xmlns:a16="http://schemas.microsoft.com/office/drawing/2014/main" id="{ECF0EC2B-8E1A-4BEE-BAFF-880A479D6A27}"/>
              </a:ext>
            </a:extLst>
          </p:cNvPr>
          <p:cNvPicPr>
            <a:picLocks noChangeAspect="1"/>
          </p:cNvPicPr>
          <p:nvPr/>
        </p:nvPicPr>
        <p:blipFill rotWithShape="1">
          <a:blip r:embed="rId3">
            <a:extLst>
              <a:ext uri="{28A0092B-C50C-407E-A947-70E740481C1C}">
                <a14:useLocalDpi xmlns:a14="http://schemas.microsoft.com/office/drawing/2010/main" val="0"/>
              </a:ext>
            </a:extLst>
          </a:blip>
          <a:srcRect l="8324" t="1210" r="30084" b="10681"/>
          <a:stretch/>
        </p:blipFill>
        <p:spPr>
          <a:xfrm>
            <a:off x="204856" y="2065069"/>
            <a:ext cx="2559112" cy="2199326"/>
          </a:xfrm>
          <a:prstGeom prst="rect">
            <a:avLst/>
          </a:prstGeom>
        </p:spPr>
      </p:pic>
      <p:pic>
        <p:nvPicPr>
          <p:cNvPr id="16" name="Picture 15">
            <a:extLst>
              <a:ext uri="{FF2B5EF4-FFF2-40B4-BE49-F238E27FC236}">
                <a16:creationId xmlns:a16="http://schemas.microsoft.com/office/drawing/2014/main" id="{46877CD8-0922-4CC9-B92C-E536881D3568}"/>
              </a:ext>
            </a:extLst>
          </p:cNvPr>
          <p:cNvPicPr>
            <a:picLocks noChangeAspect="1"/>
          </p:cNvPicPr>
          <p:nvPr/>
        </p:nvPicPr>
        <p:blipFill rotWithShape="1">
          <a:blip r:embed="rId4">
            <a:extLst>
              <a:ext uri="{28A0092B-C50C-407E-A947-70E740481C1C}">
                <a14:useLocalDpi xmlns:a14="http://schemas.microsoft.com/office/drawing/2010/main" val="0"/>
              </a:ext>
            </a:extLst>
          </a:blip>
          <a:srcRect l="19505" t="26067" r="13205" b="2793"/>
          <a:stretch/>
        </p:blipFill>
        <p:spPr>
          <a:xfrm>
            <a:off x="4281308" y="5421381"/>
            <a:ext cx="3163374" cy="1244182"/>
          </a:xfrm>
          <a:prstGeom prst="rect">
            <a:avLst/>
          </a:prstGeom>
        </p:spPr>
      </p:pic>
      <p:pic>
        <p:nvPicPr>
          <p:cNvPr id="23" name="Picture 22">
            <a:extLst>
              <a:ext uri="{FF2B5EF4-FFF2-40B4-BE49-F238E27FC236}">
                <a16:creationId xmlns:a16="http://schemas.microsoft.com/office/drawing/2014/main" id="{6CF6211E-F960-4F45-9AA6-01D2322424EE}"/>
              </a:ext>
            </a:extLst>
          </p:cNvPr>
          <p:cNvPicPr>
            <a:picLocks noChangeAspect="1"/>
          </p:cNvPicPr>
          <p:nvPr/>
        </p:nvPicPr>
        <p:blipFill rotWithShape="1">
          <a:blip r:embed="rId5">
            <a:extLst>
              <a:ext uri="{28A0092B-C50C-407E-A947-70E740481C1C}">
                <a14:useLocalDpi xmlns:a14="http://schemas.microsoft.com/office/drawing/2010/main" val="0"/>
              </a:ext>
            </a:extLst>
          </a:blip>
          <a:srcRect l="20033" t="11999" r="14791" b="15850"/>
          <a:stretch/>
        </p:blipFill>
        <p:spPr>
          <a:xfrm>
            <a:off x="8862682" y="1562520"/>
            <a:ext cx="3163374" cy="3085702"/>
          </a:xfrm>
          <a:prstGeom prst="rect">
            <a:avLst/>
          </a:prstGeom>
        </p:spPr>
      </p:pic>
      <p:pic>
        <p:nvPicPr>
          <p:cNvPr id="25" name="Picture 24">
            <a:extLst>
              <a:ext uri="{FF2B5EF4-FFF2-40B4-BE49-F238E27FC236}">
                <a16:creationId xmlns:a16="http://schemas.microsoft.com/office/drawing/2014/main" id="{407B6A82-627E-45F3-87C7-E8A18E0E0C44}"/>
              </a:ext>
            </a:extLst>
          </p:cNvPr>
          <p:cNvPicPr>
            <a:picLocks noChangeAspect="1"/>
          </p:cNvPicPr>
          <p:nvPr/>
        </p:nvPicPr>
        <p:blipFill rotWithShape="1">
          <a:blip r:embed="rId6">
            <a:extLst>
              <a:ext uri="{28A0092B-C50C-407E-A947-70E740481C1C}">
                <a14:useLocalDpi xmlns:a14="http://schemas.microsoft.com/office/drawing/2010/main" val="0"/>
              </a:ext>
            </a:extLst>
          </a:blip>
          <a:srcRect r="8567"/>
          <a:stretch/>
        </p:blipFill>
        <p:spPr>
          <a:xfrm>
            <a:off x="2980334" y="1016845"/>
            <a:ext cx="5765322" cy="4295775"/>
          </a:xfrm>
          <a:prstGeom prst="rect">
            <a:avLst/>
          </a:prstGeom>
        </p:spPr>
      </p:pic>
    </p:spTree>
    <p:extLst>
      <p:ext uri="{BB962C8B-B14F-4D97-AF65-F5344CB8AC3E}">
        <p14:creationId xmlns:p14="http://schemas.microsoft.com/office/powerpoint/2010/main" val="28111250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E6E4">
            <a:alpha val="51000"/>
          </a:srgbClr>
        </a:solidFill>
        <a:effectLst/>
      </p:bgPr>
    </p:bg>
    <p:spTree>
      <p:nvGrpSpPr>
        <p:cNvPr id="1" name="">
          <a:extLst>
            <a:ext uri="{FF2B5EF4-FFF2-40B4-BE49-F238E27FC236}">
              <a16:creationId xmlns:a16="http://schemas.microsoft.com/office/drawing/2014/main" id="{CBEC1F05-D614-75AF-78D1-F07DF7D99AF7}"/>
            </a:ext>
          </a:extLst>
        </p:cNvPr>
        <p:cNvGrpSpPr/>
        <p:nvPr/>
      </p:nvGrpSpPr>
      <p:grpSpPr>
        <a:xfrm>
          <a:off x="0" y="0"/>
          <a:ext cx="0" cy="0"/>
          <a:chOff x="0" y="0"/>
          <a:chExt cx="0" cy="0"/>
        </a:xfrm>
      </p:grpSpPr>
      <p:sp>
        <p:nvSpPr>
          <p:cNvPr id="44" name="Rectangle 43">
            <a:extLst>
              <a:ext uri="{FF2B5EF4-FFF2-40B4-BE49-F238E27FC236}">
                <a16:creationId xmlns:a16="http://schemas.microsoft.com/office/drawing/2014/main" id="{F8A1744D-5589-9648-7B64-2B8E05A2B5C3}"/>
              </a:ext>
            </a:extLst>
          </p:cNvPr>
          <p:cNvSpPr/>
          <p:nvPr/>
        </p:nvSpPr>
        <p:spPr>
          <a:xfrm>
            <a:off x="0" y="0"/>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9765BA9-1163-35CC-C5CB-844247CD332C}"/>
              </a:ext>
            </a:extLst>
          </p:cNvPr>
          <p:cNvSpPr/>
          <p:nvPr/>
        </p:nvSpPr>
        <p:spPr>
          <a:xfrm>
            <a:off x="7048982" y="3685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1E67134-F1F0-D98E-0C5C-80DAF2F7BC86}"/>
              </a:ext>
            </a:extLst>
          </p:cNvPr>
          <p:cNvSpPr/>
          <p:nvPr/>
        </p:nvSpPr>
        <p:spPr>
          <a:xfrm>
            <a:off x="-11510" y="3929627"/>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660612D-4A62-46D2-8964-2AA58410CF77}"/>
              </a:ext>
            </a:extLst>
          </p:cNvPr>
          <p:cNvSpPr/>
          <p:nvPr/>
        </p:nvSpPr>
        <p:spPr>
          <a:xfrm>
            <a:off x="7037472" y="3983824"/>
            <a:ext cx="7048982" cy="3946967"/>
          </a:xfrm>
          <a:prstGeom prst="rect">
            <a:avLst/>
          </a:prstGeom>
          <a:blipFill dpi="0" rotWithShape="1">
            <a:blip r:embed="rId2">
              <a:alphaModFix amt="5000"/>
              <a:duotone>
                <a:prstClr val="black"/>
                <a:schemeClr val="accent5">
                  <a:tint val="45000"/>
                  <a:satMod val="400000"/>
                </a:schemeClr>
              </a:duotone>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65E3C2D-C27A-C22E-8995-43214EB36854}"/>
              </a:ext>
            </a:extLst>
          </p:cNvPr>
          <p:cNvSpPr/>
          <p:nvPr/>
        </p:nvSpPr>
        <p:spPr>
          <a:xfrm>
            <a:off x="2246884" y="426719"/>
            <a:ext cx="7509174" cy="1706881"/>
          </a:xfrm>
          <a:prstGeom prst="roundRect">
            <a:avLst>
              <a:gd name="adj" fmla="val 37216"/>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13CF350-BCF0-4E36-4CFB-8248220C1432}"/>
              </a:ext>
            </a:extLst>
          </p:cNvPr>
          <p:cNvSpPr txBox="1"/>
          <p:nvPr/>
        </p:nvSpPr>
        <p:spPr>
          <a:xfrm>
            <a:off x="2246884" y="884426"/>
            <a:ext cx="7320117" cy="461665"/>
          </a:xfrm>
          <a:prstGeom prst="rect">
            <a:avLst/>
          </a:prstGeom>
          <a:noFill/>
        </p:spPr>
        <p:txBody>
          <a:bodyPr wrap="square">
            <a:spAutoFit/>
          </a:bodyPr>
          <a:lstStyle/>
          <a:p>
            <a:pPr algn="ctr"/>
            <a:r>
              <a:rPr lang="en-US" sz="2400" b="1" dirty="0"/>
              <a:t>Transform Phase:</a:t>
            </a:r>
          </a:p>
        </p:txBody>
      </p:sp>
      <p:sp>
        <p:nvSpPr>
          <p:cNvPr id="37" name="Rectangle: Rounded Corners 36">
            <a:extLst>
              <a:ext uri="{FF2B5EF4-FFF2-40B4-BE49-F238E27FC236}">
                <a16:creationId xmlns:a16="http://schemas.microsoft.com/office/drawing/2014/main" id="{9051BB15-9E57-1152-59B2-94F0CA4F5419}"/>
              </a:ext>
            </a:extLst>
          </p:cNvPr>
          <p:cNvSpPr/>
          <p:nvPr/>
        </p:nvSpPr>
        <p:spPr>
          <a:xfrm>
            <a:off x="1046480" y="3149600"/>
            <a:ext cx="4897120" cy="1992978"/>
          </a:xfrm>
          <a:prstGeom prst="roundRect">
            <a:avLst>
              <a:gd name="adj" fmla="val 28589"/>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6CBFC3A-BE19-F060-E09E-1E1088A9166F}"/>
              </a:ext>
            </a:extLst>
          </p:cNvPr>
          <p:cNvSpPr txBox="1"/>
          <p:nvPr/>
        </p:nvSpPr>
        <p:spPr>
          <a:xfrm>
            <a:off x="1604883" y="3929627"/>
            <a:ext cx="3830320" cy="369332"/>
          </a:xfrm>
          <a:prstGeom prst="rect">
            <a:avLst/>
          </a:prstGeom>
          <a:noFill/>
        </p:spPr>
        <p:txBody>
          <a:bodyPr wrap="square">
            <a:spAutoFit/>
          </a:bodyPr>
          <a:lstStyle/>
          <a:p>
            <a:pPr algn="ctr"/>
            <a:r>
              <a:rPr lang="en-US" b="1" dirty="0"/>
              <a:t>Sorting for better organization.</a:t>
            </a:r>
          </a:p>
        </p:txBody>
      </p:sp>
      <p:sp>
        <p:nvSpPr>
          <p:cNvPr id="40" name="Rectangle: Rounded Corners 39">
            <a:extLst>
              <a:ext uri="{FF2B5EF4-FFF2-40B4-BE49-F238E27FC236}">
                <a16:creationId xmlns:a16="http://schemas.microsoft.com/office/drawing/2014/main" id="{54D9C70A-41A1-2280-601F-1FE388140552}"/>
              </a:ext>
            </a:extLst>
          </p:cNvPr>
          <p:cNvSpPr/>
          <p:nvPr/>
        </p:nvSpPr>
        <p:spPr>
          <a:xfrm>
            <a:off x="6471920" y="3149600"/>
            <a:ext cx="4897120" cy="1992978"/>
          </a:xfrm>
          <a:prstGeom prst="roundRect">
            <a:avLst>
              <a:gd name="adj" fmla="val 28589"/>
            </a:avLst>
          </a:prstGeom>
          <a:solidFill>
            <a:srgbClr val="8FD5DC">
              <a:alpha val="53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56F0CD92-C105-6641-BCB4-FDF8F912B99E}"/>
              </a:ext>
            </a:extLst>
          </p:cNvPr>
          <p:cNvSpPr txBox="1"/>
          <p:nvPr/>
        </p:nvSpPr>
        <p:spPr>
          <a:xfrm>
            <a:off x="6847840" y="3977959"/>
            <a:ext cx="4145280" cy="369332"/>
          </a:xfrm>
          <a:prstGeom prst="rect">
            <a:avLst/>
          </a:prstGeom>
          <a:noFill/>
        </p:spPr>
        <p:txBody>
          <a:bodyPr wrap="square">
            <a:spAutoFit/>
          </a:bodyPr>
          <a:lstStyle/>
          <a:p>
            <a:pPr algn="ctr"/>
            <a:r>
              <a:rPr lang="en-US" b="1" dirty="0"/>
              <a:t>Merge Join to combine data streams.</a:t>
            </a:r>
          </a:p>
        </p:txBody>
      </p:sp>
      <p:pic>
        <p:nvPicPr>
          <p:cNvPr id="43" name="Picture 42">
            <a:extLst>
              <a:ext uri="{FF2B5EF4-FFF2-40B4-BE49-F238E27FC236}">
                <a16:creationId xmlns:a16="http://schemas.microsoft.com/office/drawing/2014/main" id="{41290E3B-B0FF-E93D-E79B-42AEBABA1FC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618720" y="175801"/>
            <a:ext cx="2891881" cy="1473640"/>
          </a:xfrm>
          <a:prstGeom prst="rect">
            <a:avLst/>
          </a:prstGeom>
        </p:spPr>
      </p:pic>
    </p:spTree>
    <p:extLst>
      <p:ext uri="{BB962C8B-B14F-4D97-AF65-F5344CB8AC3E}">
        <p14:creationId xmlns:p14="http://schemas.microsoft.com/office/powerpoint/2010/main" val="946119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623</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Alhassan Mohamed</dc:creator>
  <cp:lastModifiedBy>Ahmed Nada</cp:lastModifiedBy>
  <cp:revision>5</cp:revision>
  <dcterms:created xsi:type="dcterms:W3CDTF">2024-11-30T15:42:04Z</dcterms:created>
  <dcterms:modified xsi:type="dcterms:W3CDTF">2024-12-21T21:29:16Z</dcterms:modified>
</cp:coreProperties>
</file>