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75" r:id="rId6"/>
    <p:sldId id="276" r:id="rId7"/>
    <p:sldId id="278" r:id="rId8"/>
    <p:sldId id="277" r:id="rId9"/>
    <p:sldId id="273" r:id="rId10"/>
    <p:sldId id="274" r:id="rId11"/>
  </p:sldIdLst>
  <p:sldSz cx="9144000" cy="5143500" type="screen16x9"/>
  <p:notesSz cx="6858000" cy="9144000"/>
  <p:embeddedFontLst>
    <p:embeddedFont>
      <p:font typeface="Roboto Black" panose="02000000000000000000" pitchFamily="2" charset="0"/>
      <p:bold r:id="rId13"/>
      <p:boldItalic r:id="rId14"/>
    </p:embeddedFont>
    <p:embeddedFont>
      <p:font typeface="Roboto Light" panose="02000000000000000000" pitchFamily="2" charset="0"/>
      <p:regular r:id="rId15"/>
      <p:bold r:id="rId16"/>
      <p:italic r:id="rId17"/>
      <p:boldItalic r:id="rId18"/>
    </p:embeddedFont>
    <p:embeddedFont>
      <p:font typeface="Roboto Mono Thin" panose="00000009000000000000" pitchFamily="49" charset="0"/>
      <p:regular r:id="rId19"/>
      <p:bold r:id="rId20"/>
      <p:italic r:id="rId21"/>
      <p:boldItalic r:id="rId22"/>
    </p:embeddedFont>
    <p:embeddedFont>
      <p:font typeface="Roboto Thin"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310350-8D43-41F2-A5A7-118E38E24B9D}">
  <a:tblStyle styleId="{CC310350-8D43-41F2-A5A7-118E38E24B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45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111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FAFC5580-4410-1097-64E6-18B9E48F95C4}"/>
            </a:ext>
          </a:extLst>
        </p:cNvPr>
        <p:cNvGrpSpPr/>
        <p:nvPr/>
      </p:nvGrpSpPr>
      <p:grpSpPr>
        <a:xfrm>
          <a:off x="0" y="0"/>
          <a:ext cx="0" cy="0"/>
          <a:chOff x="0" y="0"/>
          <a:chExt cx="0" cy="0"/>
        </a:xfrm>
      </p:grpSpPr>
      <p:sp>
        <p:nvSpPr>
          <p:cNvPr id="272" name="Google Shape;272;g5c99e1ede3_0_113:notes">
            <a:extLst>
              <a:ext uri="{FF2B5EF4-FFF2-40B4-BE49-F238E27FC236}">
                <a16:creationId xmlns:a16="http://schemas.microsoft.com/office/drawing/2014/main" id="{770802FA-20C5-E5C6-8B1B-AC7FCFBF94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a:extLst>
              <a:ext uri="{FF2B5EF4-FFF2-40B4-BE49-F238E27FC236}">
                <a16:creationId xmlns:a16="http://schemas.microsoft.com/office/drawing/2014/main" id="{683291D8-B355-7E34-1DEB-43FD2624EB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89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0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60"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Neuro Optimize</a:t>
            </a:r>
            <a:endParaRPr dirty="0">
              <a:solidFill>
                <a:schemeClr val="accent1"/>
              </a:solidFill>
            </a:endParaRPr>
          </a:p>
          <a:p>
            <a:pPr marL="0" lvl="0" indent="0" algn="r" rtl="0">
              <a:spcBef>
                <a:spcPts val="0"/>
              </a:spcBef>
              <a:spcAft>
                <a:spcPts val="0"/>
              </a:spcAft>
              <a:buNone/>
            </a:pPr>
            <a:r>
              <a:rPr lang="es" dirty="0">
                <a:solidFill>
                  <a:schemeClr val="accent1"/>
                </a:solidFill>
              </a:rPr>
              <a:t>Project</a:t>
            </a:r>
            <a:endParaRPr dirty="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53362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Exploring Mental Health Data</a:t>
            </a: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5" name="Subtitle 24">
            <a:extLst>
              <a:ext uri="{FF2B5EF4-FFF2-40B4-BE49-F238E27FC236}">
                <a16:creationId xmlns:a16="http://schemas.microsoft.com/office/drawing/2014/main" id="{D5BF848F-1080-4632-9828-AD9B6E33DAD5}"/>
              </a:ext>
            </a:extLst>
          </p:cNvPr>
          <p:cNvSpPr>
            <a:spLocks noGrp="1"/>
          </p:cNvSpPr>
          <p:nvPr>
            <p:ph type="subTitle" idx="1"/>
          </p:nvPr>
        </p:nvSpPr>
        <p:spPr>
          <a:xfrm>
            <a:off x="638114" y="1709529"/>
            <a:ext cx="7867771" cy="1861932"/>
          </a:xfrm>
        </p:spPr>
        <p:txBody>
          <a:bodyPr/>
          <a:lstStyle/>
          <a:p>
            <a:r>
              <a:rPr lang="en-US" sz="1800" b="1" dirty="0"/>
              <a:t>This type of data analysis is essential for identifying patterns and potential predictors of depression. By understanding the correlations between lifestyle factors (like sleep and diet) and mental health, researchers can help target interventions and create preventive measures. </a:t>
            </a:r>
            <a:br>
              <a:rPr lang="en-US" sz="1800" b="1" dirty="0"/>
            </a:br>
            <a:r>
              <a:rPr lang="en-US" sz="1800" b="1" dirty="0"/>
              <a:t>- Use a neural network to identify relationships between lifestyle and mental health indicators and predict depression.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3449570" y="951715"/>
            <a:ext cx="584907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What model we used in dataset</a:t>
            </a:r>
          </a:p>
        </p:txBody>
      </p:sp>
      <p:cxnSp>
        <p:nvCxnSpPr>
          <p:cNvPr id="264" name="Google Shape;264;p24"/>
          <p:cNvCxnSpPr>
            <a:cxnSpLocks/>
          </p:cNvCxnSpPr>
          <p:nvPr/>
        </p:nvCxnSpPr>
        <p:spPr>
          <a:xfrm>
            <a:off x="3449570" y="1568233"/>
            <a:ext cx="5691605"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241323" y="1840437"/>
            <a:ext cx="2342144" cy="1664528"/>
            <a:chOff x="76049" y="389962"/>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76049" y="389962"/>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ED9FB456-FC74-44DE-99F5-0F42F71061B2}"/>
              </a:ext>
            </a:extLst>
          </p:cNvPr>
          <p:cNvSpPr txBox="1"/>
          <p:nvPr/>
        </p:nvSpPr>
        <p:spPr>
          <a:xfrm>
            <a:off x="2893351" y="2044108"/>
            <a:ext cx="6250649" cy="523220"/>
          </a:xfrm>
          <a:prstGeom prst="rect">
            <a:avLst/>
          </a:prstGeom>
          <a:noFill/>
        </p:spPr>
        <p:txBody>
          <a:bodyPr wrap="square">
            <a:spAutoFit/>
          </a:bodyPr>
          <a:lstStyle/>
          <a:p>
            <a:pPr marL="0" lvl="0" indent="0" rtl="0">
              <a:spcBef>
                <a:spcPts val="0"/>
              </a:spcBef>
              <a:spcAft>
                <a:spcPts val="0"/>
              </a:spcAft>
              <a:buNone/>
            </a:pPr>
            <a:r>
              <a:rPr lang="en-US" dirty="0">
                <a:solidFill>
                  <a:srgbClr val="FFFFFF"/>
                </a:solidFill>
              </a:rPr>
              <a:t>we choose the Fourth model because it is well fitted and accuracy 93.76% as we decreases learning rate and added regularization L2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t>Changes happens when changing model </a:t>
            </a:r>
            <a:r>
              <a:rPr lang="en-US" sz="2400" dirty="0"/>
              <a:t>Architecture</a:t>
            </a:r>
            <a:r>
              <a:rPr lang="es" sz="2400" dirty="0"/>
              <a:t> </a:t>
            </a:r>
            <a:endParaRPr sz="2400" dirty="0"/>
          </a:p>
        </p:txBody>
      </p:sp>
      <p:sp>
        <p:nvSpPr>
          <p:cNvPr id="276" name="Google Shape;276;p25"/>
          <p:cNvSpPr txBox="1">
            <a:spLocks noGrp="1"/>
          </p:cNvSpPr>
          <p:nvPr>
            <p:ph type="subTitle" idx="1"/>
          </p:nvPr>
        </p:nvSpPr>
        <p:spPr>
          <a:xfrm>
            <a:off x="4719798" y="1373259"/>
            <a:ext cx="3472071" cy="2287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 Layer 1: Dense layer with 128 neurons and a 'sigmoid' activation </a:t>
            </a:r>
            <a:r>
              <a:rPr lang="en-US" sz="1600" b="1" dirty="0" err="1"/>
              <a:t>function.Hidden</a:t>
            </a:r>
            <a:r>
              <a:rPr lang="en-US" sz="1600" b="1" dirty="0"/>
              <a:t> Layer 2: Dense layer with 64 neurons and a '</a:t>
            </a:r>
            <a:r>
              <a:rPr lang="en-US" sz="1600" b="1" dirty="0" err="1"/>
              <a:t>ReLU</a:t>
            </a:r>
            <a:r>
              <a:rPr lang="en-US" sz="1600" b="1" dirty="0"/>
              <a:t>’</a:t>
            </a:r>
            <a:br>
              <a:rPr lang="en-US" sz="1600" b="1" dirty="0"/>
            </a:br>
            <a:r>
              <a:rPr lang="en-US" sz="1600" b="1" dirty="0"/>
              <a:t>Layer 3: Dense layer with 128 neurons and a 'sigmoid' activation </a:t>
            </a:r>
            <a:r>
              <a:rPr lang="en-US" sz="1600" b="1" dirty="0" err="1"/>
              <a:t>function.Hidden</a:t>
            </a:r>
            <a:br>
              <a:rPr lang="en-US" sz="1600" b="1" dirty="0"/>
            </a:br>
            <a:r>
              <a:rPr lang="en-US" sz="1600" b="1" dirty="0"/>
              <a:t> activation </a:t>
            </a:r>
            <a:r>
              <a:rPr lang="en-US" sz="1600" b="1" dirty="0" err="1"/>
              <a:t>function.Output</a:t>
            </a:r>
            <a:r>
              <a:rPr lang="en-US" sz="1600" b="1" dirty="0"/>
              <a:t> Layer: Single neuron with 'sigmoid' activation for binary classification.</a:t>
            </a:r>
          </a:p>
        </p:txBody>
      </p:sp>
      <p:sp>
        <p:nvSpPr>
          <p:cNvPr id="279" name="Google Shape;279;p25"/>
          <p:cNvSpPr txBox="1">
            <a:spLocks noGrp="1"/>
          </p:cNvSpPr>
          <p:nvPr>
            <p:ph type="ctrTitle"/>
          </p:nvPr>
        </p:nvSpPr>
        <p:spPr>
          <a:xfrm>
            <a:off x="460513" y="4097574"/>
            <a:ext cx="8222974"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model is well-fitted to the data with no major signs of overfitting or underfitting and  Accuracy: 93.68%</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FBDAF36E-0D5F-6771-E267-0D1DDA866AF8}"/>
              </a:ext>
            </a:extLst>
          </p:cNvPr>
          <p:cNvPicPr>
            <a:picLocks noChangeAspect="1"/>
          </p:cNvPicPr>
          <p:nvPr/>
        </p:nvPicPr>
        <p:blipFill>
          <a:blip r:embed="rId3"/>
          <a:stretch>
            <a:fillRect/>
          </a:stretch>
        </p:blipFill>
        <p:spPr>
          <a:xfrm>
            <a:off x="311699" y="1251150"/>
            <a:ext cx="4325615" cy="2700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t>Changes happens when changing model </a:t>
            </a:r>
            <a:r>
              <a:rPr lang="en-US" sz="2400" dirty="0"/>
              <a:t>Architecture</a:t>
            </a:r>
            <a:r>
              <a:rPr lang="es" sz="2400" dirty="0"/>
              <a:t> </a:t>
            </a:r>
            <a:endParaRPr sz="2400" dirty="0"/>
          </a:p>
        </p:txBody>
      </p:sp>
      <p:sp>
        <p:nvSpPr>
          <p:cNvPr id="276" name="Google Shape;276;p25"/>
          <p:cNvSpPr txBox="1">
            <a:spLocks noGrp="1"/>
          </p:cNvSpPr>
          <p:nvPr>
            <p:ph type="subTitle" idx="1"/>
          </p:nvPr>
        </p:nvSpPr>
        <p:spPr>
          <a:xfrm>
            <a:off x="4719798" y="1373259"/>
            <a:ext cx="4112502" cy="2287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Additions to the Model </a:t>
            </a:r>
            <a:r>
              <a:rPr lang="en-US" sz="1400" b="1" dirty="0" err="1"/>
              <a:t>Structure:using</a:t>
            </a:r>
            <a:r>
              <a:rPr lang="en-US" sz="1400" b="1" dirty="0"/>
              <a:t> (regularization dropout method and adding layers)Dropout Layer 1: Dropout layer with a rate of 0.5 to prevent overfitting by deactivating 50% of the </a:t>
            </a:r>
            <a:r>
              <a:rPr lang="en-US" sz="1400" b="1" dirty="0" err="1"/>
              <a:t>neurons.Hidden</a:t>
            </a:r>
            <a:r>
              <a:rPr lang="en-US" sz="1400" b="1" dirty="0"/>
              <a:t> Layer 3: Added a dense layer with 64 neurons and a 'sigmoid' activation </a:t>
            </a:r>
            <a:r>
              <a:rPr lang="en-US" sz="1400" b="1" dirty="0" err="1"/>
              <a:t>function.Dropout</a:t>
            </a:r>
            <a:r>
              <a:rPr lang="en-US" sz="1400" b="1" dirty="0"/>
              <a:t> Layer 2: Added a second dropout layer with a rate of 0.3 to further reduce overfitting by deactivating 30% of the neurons.</a:t>
            </a:r>
          </a:p>
        </p:txBody>
      </p:sp>
      <p:sp>
        <p:nvSpPr>
          <p:cNvPr id="279" name="Google Shape;279;p25"/>
          <p:cNvSpPr txBox="1">
            <a:spLocks noGrp="1"/>
          </p:cNvSpPr>
          <p:nvPr>
            <p:ph type="ctrTitle"/>
          </p:nvPr>
        </p:nvSpPr>
        <p:spPr>
          <a:xfrm>
            <a:off x="460513" y="4097574"/>
            <a:ext cx="8222974"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model is underfitting and  Accuracy: 93.74%</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603507F5-4E9F-47D9-BE15-793D0DB2EB8E}"/>
              </a:ext>
            </a:extLst>
          </p:cNvPr>
          <p:cNvPicPr>
            <a:picLocks noChangeAspect="1"/>
          </p:cNvPicPr>
          <p:nvPr/>
        </p:nvPicPr>
        <p:blipFill>
          <a:blip r:embed="rId3"/>
          <a:stretch>
            <a:fillRect/>
          </a:stretch>
        </p:blipFill>
        <p:spPr>
          <a:xfrm>
            <a:off x="240563" y="1366632"/>
            <a:ext cx="4183640" cy="2287459"/>
          </a:xfrm>
          <a:prstGeom prst="rect">
            <a:avLst/>
          </a:prstGeom>
        </p:spPr>
      </p:pic>
    </p:spTree>
    <p:extLst>
      <p:ext uri="{BB962C8B-B14F-4D97-AF65-F5344CB8AC3E}">
        <p14:creationId xmlns:p14="http://schemas.microsoft.com/office/powerpoint/2010/main" val="115604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t>Changes happens when changing model </a:t>
            </a:r>
            <a:r>
              <a:rPr lang="en-US" sz="2400" dirty="0"/>
              <a:t>Architecture</a:t>
            </a:r>
            <a:r>
              <a:rPr lang="es" sz="2400" dirty="0"/>
              <a:t> </a:t>
            </a:r>
            <a:endParaRPr sz="2400" dirty="0"/>
          </a:p>
        </p:txBody>
      </p:sp>
      <p:sp>
        <p:nvSpPr>
          <p:cNvPr id="276" name="Google Shape;276;p25"/>
          <p:cNvSpPr txBox="1">
            <a:spLocks noGrp="1"/>
          </p:cNvSpPr>
          <p:nvPr>
            <p:ph type="subTitle" idx="1"/>
          </p:nvPr>
        </p:nvSpPr>
        <p:spPr>
          <a:xfrm>
            <a:off x="4719798" y="1373259"/>
            <a:ext cx="4112502" cy="2287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Layer 1: Input layer with shape (</a:t>
            </a:r>
            <a:r>
              <a:rPr lang="en-US" sz="1400" b="1" dirty="0" err="1"/>
              <a:t>X_train.shape</a:t>
            </a:r>
            <a:r>
              <a:rPr lang="en-US" sz="1400" b="1" dirty="0"/>
              <a:t>[1],)Hidden Layer 1: Dense layer with 128 neurons and a 'sigmoid' activation function, with L2 </a:t>
            </a:r>
            <a:r>
              <a:rPr lang="en-US" sz="1400" b="1" dirty="0" err="1"/>
              <a:t>regularization.Hidden</a:t>
            </a:r>
            <a:r>
              <a:rPr lang="en-US" sz="1400" b="1" dirty="0"/>
              <a:t> Layer 2: Dense layer with 64 neurons and a '</a:t>
            </a:r>
            <a:r>
              <a:rPr lang="en-US" sz="1400" b="1" dirty="0" err="1"/>
              <a:t>ReLU</a:t>
            </a:r>
            <a:r>
              <a:rPr lang="en-US" sz="1400" b="1" dirty="0"/>
              <a:t>' activation function, with L2 </a:t>
            </a:r>
            <a:r>
              <a:rPr lang="en-US" sz="1400" b="1" dirty="0" err="1"/>
              <a:t>regularization.Hidden</a:t>
            </a:r>
            <a:r>
              <a:rPr lang="en-US" sz="1400" b="1" dirty="0"/>
              <a:t> Layer 3: Dense layer with 64 neurons and a 'sigmoid' activation function, with L2 </a:t>
            </a:r>
            <a:r>
              <a:rPr lang="en-US" sz="1400" b="1" dirty="0" err="1"/>
              <a:t>regularization.Output</a:t>
            </a:r>
            <a:r>
              <a:rPr lang="en-US" sz="1400" b="1" dirty="0"/>
              <a:t> Layer: Single neuron with 'sigmoid' activation for binary classification.</a:t>
            </a:r>
          </a:p>
        </p:txBody>
      </p:sp>
      <p:sp>
        <p:nvSpPr>
          <p:cNvPr id="279" name="Google Shape;279;p25"/>
          <p:cNvSpPr txBox="1">
            <a:spLocks noGrp="1"/>
          </p:cNvSpPr>
          <p:nvPr>
            <p:ph type="ctrTitle"/>
          </p:nvPr>
        </p:nvSpPr>
        <p:spPr>
          <a:xfrm>
            <a:off x="112643" y="4097574"/>
            <a:ext cx="8570844" cy="7527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model is not learning well from the data as indicated by the flat accuracy curve</a:t>
            </a:r>
            <a:r>
              <a:rPr lang="ar-EG" dirty="0"/>
              <a:t> </a:t>
            </a:r>
            <a:r>
              <a:rPr lang="en-US" dirty="0"/>
              <a:t> Accuracy: 81.83%</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1F510F81-3B0B-4BB6-A978-C7D087C5F560}"/>
              </a:ext>
            </a:extLst>
          </p:cNvPr>
          <p:cNvPicPr>
            <a:picLocks noChangeAspect="1"/>
          </p:cNvPicPr>
          <p:nvPr/>
        </p:nvPicPr>
        <p:blipFill>
          <a:blip r:embed="rId3"/>
          <a:stretch>
            <a:fillRect/>
          </a:stretch>
        </p:blipFill>
        <p:spPr>
          <a:xfrm>
            <a:off x="390939" y="1348507"/>
            <a:ext cx="4181061" cy="2446485"/>
          </a:xfrm>
          <a:prstGeom prst="rect">
            <a:avLst/>
          </a:prstGeom>
        </p:spPr>
      </p:pic>
    </p:spTree>
    <p:extLst>
      <p:ext uri="{BB962C8B-B14F-4D97-AF65-F5344CB8AC3E}">
        <p14:creationId xmlns:p14="http://schemas.microsoft.com/office/powerpoint/2010/main" val="27944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3E1E8389-15CC-8D8C-2553-70421F1CDC9A}"/>
            </a:ext>
          </a:extLst>
        </p:cNvPr>
        <p:cNvGrpSpPr/>
        <p:nvPr/>
      </p:nvGrpSpPr>
      <p:grpSpPr>
        <a:xfrm>
          <a:off x="0" y="0"/>
          <a:ext cx="0" cy="0"/>
          <a:chOff x="0" y="0"/>
          <a:chExt cx="0" cy="0"/>
        </a:xfrm>
      </p:grpSpPr>
      <p:sp>
        <p:nvSpPr>
          <p:cNvPr id="275" name="Google Shape;275;p25">
            <a:extLst>
              <a:ext uri="{FF2B5EF4-FFF2-40B4-BE49-F238E27FC236}">
                <a16:creationId xmlns:a16="http://schemas.microsoft.com/office/drawing/2014/main" id="{0473D3A7-3364-802C-9FD6-DA393C6E4B2C}"/>
              </a:ext>
            </a:extLst>
          </p:cNvPr>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t>Changes happens when changing model </a:t>
            </a:r>
            <a:r>
              <a:rPr lang="en-US" sz="2400" dirty="0"/>
              <a:t>Architecture</a:t>
            </a:r>
            <a:r>
              <a:rPr lang="es" sz="2400" dirty="0"/>
              <a:t> </a:t>
            </a:r>
            <a:endParaRPr sz="2400" dirty="0"/>
          </a:p>
        </p:txBody>
      </p:sp>
      <p:sp>
        <p:nvSpPr>
          <p:cNvPr id="276" name="Google Shape;276;p25">
            <a:extLst>
              <a:ext uri="{FF2B5EF4-FFF2-40B4-BE49-F238E27FC236}">
                <a16:creationId xmlns:a16="http://schemas.microsoft.com/office/drawing/2014/main" id="{A484DD64-0749-4B38-68CD-618FD1A3D5A6}"/>
              </a:ext>
            </a:extLst>
          </p:cNvPr>
          <p:cNvSpPr txBox="1">
            <a:spLocks noGrp="1"/>
          </p:cNvSpPr>
          <p:nvPr>
            <p:ph type="subTitle" idx="1"/>
          </p:nvPr>
        </p:nvSpPr>
        <p:spPr>
          <a:xfrm>
            <a:off x="4719798" y="1373259"/>
            <a:ext cx="4112502" cy="2287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Layer 1: Input layer with shape (</a:t>
            </a:r>
            <a:r>
              <a:rPr lang="en-US" sz="1400" b="1" dirty="0" err="1"/>
              <a:t>X_train.shape</a:t>
            </a:r>
            <a:r>
              <a:rPr lang="en-US" sz="1400" b="1" dirty="0"/>
              <a:t>[1],)Hidden Layer 1: Dense layer with 128 neurons and a 'sigmoid' activation function, with L2 </a:t>
            </a:r>
            <a:r>
              <a:rPr lang="en-US" sz="1400" b="1" dirty="0" err="1"/>
              <a:t>regularization.Hidden</a:t>
            </a:r>
            <a:r>
              <a:rPr lang="en-US" sz="1400" b="1" dirty="0"/>
              <a:t> Layer 2: Dense layer with 64 neurons and a '</a:t>
            </a:r>
            <a:r>
              <a:rPr lang="en-US" sz="1400" b="1" dirty="0" err="1"/>
              <a:t>ReLU</a:t>
            </a:r>
            <a:r>
              <a:rPr lang="en-US" sz="1400" b="1" dirty="0"/>
              <a:t>' activation function, with L2 </a:t>
            </a:r>
            <a:r>
              <a:rPr lang="en-US" sz="1400" b="1" dirty="0" err="1"/>
              <a:t>regularization.Hidden</a:t>
            </a:r>
            <a:r>
              <a:rPr lang="en-US" sz="1400" b="1" dirty="0"/>
              <a:t> Layer 3: Dense layer with 64 neurons and a 'sigmoid' activation function, with L2 </a:t>
            </a:r>
            <a:r>
              <a:rPr lang="en-US" sz="1400" b="1" dirty="0" err="1"/>
              <a:t>regularization.Output</a:t>
            </a:r>
            <a:r>
              <a:rPr lang="en-US" sz="1400" b="1" dirty="0"/>
              <a:t> Layer: Single neuron with 'sigmoid' activation for binary classification.</a:t>
            </a:r>
          </a:p>
          <a:p>
            <a:pPr marL="0" lvl="0" indent="0" algn="l" rtl="0">
              <a:spcBef>
                <a:spcPts val="0"/>
              </a:spcBef>
              <a:spcAft>
                <a:spcPts val="0"/>
              </a:spcAft>
              <a:buNone/>
            </a:pPr>
            <a:r>
              <a:rPr lang="en-US" sz="1400" b="1" dirty="0"/>
              <a:t>With learning rate=0.0001</a:t>
            </a:r>
          </a:p>
        </p:txBody>
      </p:sp>
      <p:sp>
        <p:nvSpPr>
          <p:cNvPr id="279" name="Google Shape;279;p25">
            <a:extLst>
              <a:ext uri="{FF2B5EF4-FFF2-40B4-BE49-F238E27FC236}">
                <a16:creationId xmlns:a16="http://schemas.microsoft.com/office/drawing/2014/main" id="{03544BE4-3DDD-5375-5561-82A26161DADE}"/>
              </a:ext>
            </a:extLst>
          </p:cNvPr>
          <p:cNvSpPr txBox="1">
            <a:spLocks noGrp="1"/>
          </p:cNvSpPr>
          <p:nvPr>
            <p:ph type="ctrTitle"/>
          </p:nvPr>
        </p:nvSpPr>
        <p:spPr>
          <a:xfrm>
            <a:off x="112643" y="4097574"/>
            <a:ext cx="8570844" cy="7527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model is well-fitted to the data with no major signs of overfitting or underfitting : 93.76%</a:t>
            </a:r>
          </a:p>
        </p:txBody>
      </p:sp>
      <p:cxnSp>
        <p:nvCxnSpPr>
          <p:cNvPr id="291" name="Google Shape;291;p25">
            <a:extLst>
              <a:ext uri="{FF2B5EF4-FFF2-40B4-BE49-F238E27FC236}">
                <a16:creationId xmlns:a16="http://schemas.microsoft.com/office/drawing/2014/main" id="{50ED280A-E536-49EB-A5B4-E053EE3DA2AC}"/>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DD6BDF9C-3C66-43DF-A899-642C90DC0950}"/>
              </a:ext>
            </a:extLst>
          </p:cNvPr>
          <p:cNvPicPr>
            <a:picLocks noChangeAspect="1"/>
          </p:cNvPicPr>
          <p:nvPr/>
        </p:nvPicPr>
        <p:blipFill>
          <a:blip r:embed="rId3"/>
          <a:stretch>
            <a:fillRect/>
          </a:stretch>
        </p:blipFill>
        <p:spPr>
          <a:xfrm>
            <a:off x="206605" y="1324273"/>
            <a:ext cx="4513193" cy="2937993"/>
          </a:xfrm>
          <a:prstGeom prst="rect">
            <a:avLst/>
          </a:prstGeom>
        </p:spPr>
      </p:pic>
    </p:spTree>
    <p:extLst>
      <p:ext uri="{BB962C8B-B14F-4D97-AF65-F5344CB8AC3E}">
        <p14:creationId xmlns:p14="http://schemas.microsoft.com/office/powerpoint/2010/main" val="420135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t>Changes happens when changing model </a:t>
            </a:r>
            <a:r>
              <a:rPr lang="en-US" sz="2400" dirty="0"/>
              <a:t>Architecture</a:t>
            </a:r>
            <a:r>
              <a:rPr lang="es" sz="2400" dirty="0"/>
              <a:t> </a:t>
            </a:r>
            <a:endParaRPr sz="2400" dirty="0"/>
          </a:p>
        </p:txBody>
      </p:sp>
      <p:sp>
        <p:nvSpPr>
          <p:cNvPr id="276" name="Google Shape;276;p25"/>
          <p:cNvSpPr txBox="1">
            <a:spLocks noGrp="1"/>
          </p:cNvSpPr>
          <p:nvPr>
            <p:ph type="subTitle" idx="1"/>
          </p:nvPr>
        </p:nvSpPr>
        <p:spPr>
          <a:xfrm>
            <a:off x="4719798" y="1373259"/>
            <a:ext cx="4112502" cy="2287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Layer 1: Input layer with shape (</a:t>
            </a:r>
            <a:r>
              <a:rPr lang="en-US" sz="1400" b="1" dirty="0" err="1"/>
              <a:t>X_train.shape</a:t>
            </a:r>
            <a:r>
              <a:rPr lang="en-US" sz="1400" b="1" dirty="0"/>
              <a:t>[1],)Hidden Layer 1: Dense layer with 128 neurons and a 'sigmoid' activation function, with no </a:t>
            </a:r>
            <a:r>
              <a:rPr lang="en-US" sz="1400" b="1" dirty="0" err="1"/>
              <a:t>regularization.Hidden</a:t>
            </a:r>
            <a:r>
              <a:rPr lang="en-US" sz="1400" b="1" dirty="0"/>
              <a:t> Layer 2: Dense layer with 64 neurons and a '</a:t>
            </a:r>
            <a:r>
              <a:rPr lang="en-US" sz="1400" b="1" dirty="0" err="1"/>
              <a:t>ReLU</a:t>
            </a:r>
            <a:r>
              <a:rPr lang="en-US" sz="1400" b="1" dirty="0"/>
              <a:t>' activation function, with no </a:t>
            </a:r>
            <a:r>
              <a:rPr lang="en-US" sz="1400" b="1" dirty="0" err="1"/>
              <a:t>regularization.Hidden</a:t>
            </a:r>
            <a:r>
              <a:rPr lang="en-US" sz="1400" b="1" dirty="0"/>
              <a:t> Layer 3: Dense layer with 64 neurons and a 'sigmoid' activation function, with no </a:t>
            </a:r>
            <a:r>
              <a:rPr lang="en-US" sz="1400" b="1" dirty="0" err="1"/>
              <a:t>regularization.Output</a:t>
            </a:r>
            <a:r>
              <a:rPr lang="en-US" sz="1400" b="1" dirty="0"/>
              <a:t> Layer: Single neuron with 'sigmoid' activation for binary classification.</a:t>
            </a:r>
            <a:br>
              <a:rPr lang="en-US" sz="1400" b="1" dirty="0"/>
            </a:br>
            <a:r>
              <a:rPr lang="en-US" sz="1400" b="1" dirty="0"/>
              <a:t>We use learning rate 0.001</a:t>
            </a:r>
          </a:p>
        </p:txBody>
      </p:sp>
      <p:sp>
        <p:nvSpPr>
          <p:cNvPr id="279" name="Google Shape;279;p25"/>
          <p:cNvSpPr txBox="1">
            <a:spLocks noGrp="1"/>
          </p:cNvSpPr>
          <p:nvPr>
            <p:ph type="ctrTitle"/>
          </p:nvPr>
        </p:nvSpPr>
        <p:spPr>
          <a:xfrm>
            <a:off x="311700" y="4498950"/>
            <a:ext cx="8222974"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model is signs of overfitting and  Accuracy: 93.75%</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ACAF9B77-5C40-481C-B5B9-E74C4E7DF4A0}"/>
              </a:ext>
            </a:extLst>
          </p:cNvPr>
          <p:cNvPicPr>
            <a:picLocks noChangeAspect="1"/>
          </p:cNvPicPr>
          <p:nvPr/>
        </p:nvPicPr>
        <p:blipFill>
          <a:blip r:embed="rId3"/>
          <a:stretch>
            <a:fillRect/>
          </a:stretch>
        </p:blipFill>
        <p:spPr>
          <a:xfrm>
            <a:off x="460513" y="1377213"/>
            <a:ext cx="3854359" cy="2389074"/>
          </a:xfrm>
          <a:prstGeom prst="rect">
            <a:avLst/>
          </a:prstGeom>
        </p:spPr>
      </p:pic>
    </p:spTree>
    <p:extLst>
      <p:ext uri="{BB962C8B-B14F-4D97-AF65-F5344CB8AC3E}">
        <p14:creationId xmlns:p14="http://schemas.microsoft.com/office/powerpoint/2010/main" val="250866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pic>
        <p:nvPicPr>
          <p:cNvPr id="1109" name="Google Shape;1109;p39"/>
          <p:cNvPicPr preferRelativeResize="0"/>
          <p:nvPr/>
        </p:nvPicPr>
        <p:blipFill rotWithShape="1">
          <a:blip r:embed="rId3">
            <a:alphaModFix/>
          </a:blip>
          <a:srcRect l="14268" r="27494"/>
          <a:stretch/>
        </p:blipFill>
        <p:spPr>
          <a:xfrm>
            <a:off x="311712" y="1453300"/>
            <a:ext cx="1289125" cy="3309202"/>
          </a:xfrm>
          <a:prstGeom prst="rect">
            <a:avLst/>
          </a:prstGeom>
          <a:noFill/>
          <a:ln>
            <a:noFill/>
          </a:ln>
        </p:spPr>
      </p:pic>
      <p:pic>
        <p:nvPicPr>
          <p:cNvPr id="1110" name="Google Shape;1110;p39"/>
          <p:cNvPicPr preferRelativeResize="0"/>
          <p:nvPr/>
        </p:nvPicPr>
        <p:blipFill rotWithShape="1">
          <a:blip r:embed="rId4">
            <a:alphaModFix/>
          </a:blip>
          <a:srcRect l="49703" r="24287"/>
          <a:stretch/>
        </p:blipFill>
        <p:spPr>
          <a:xfrm>
            <a:off x="3107800" y="1453300"/>
            <a:ext cx="1289126" cy="3309202"/>
          </a:xfrm>
          <a:prstGeom prst="rect">
            <a:avLst/>
          </a:prstGeom>
          <a:noFill/>
          <a:ln>
            <a:noFill/>
          </a:ln>
        </p:spPr>
      </p:pic>
      <p:pic>
        <p:nvPicPr>
          <p:cNvPr id="1111" name="Google Shape;1111;p39"/>
          <p:cNvPicPr preferRelativeResize="0"/>
          <p:nvPr/>
        </p:nvPicPr>
        <p:blipFill rotWithShape="1">
          <a:blip r:embed="rId5">
            <a:alphaModFix/>
          </a:blip>
          <a:srcRect l="37643" r="36348"/>
          <a:stretch/>
        </p:blipFill>
        <p:spPr>
          <a:xfrm>
            <a:off x="1709739" y="1453300"/>
            <a:ext cx="1289126" cy="3309202"/>
          </a:xfrm>
          <a:prstGeom prst="rect">
            <a:avLst/>
          </a:prstGeom>
          <a:noFill/>
          <a:ln>
            <a:noFill/>
          </a:ln>
        </p:spPr>
      </p:pic>
      <p:cxnSp>
        <p:nvCxnSpPr>
          <p:cNvPr id="1112" name="Google Shape;1112;p39"/>
          <p:cNvCxnSpPr/>
          <p:nvPr/>
        </p:nvCxnSpPr>
        <p:spPr>
          <a:xfrm>
            <a:off x="4038600" y="190500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3" name="Google Shape;1113;p39"/>
          <p:cNvCxnSpPr/>
          <p:nvPr/>
        </p:nvCxnSpPr>
        <p:spPr>
          <a:xfrm>
            <a:off x="2714700" y="297180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a:off x="1152600" y="403860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5" name="Google Shape;1115;p39"/>
          <p:cNvSpPr txBox="1">
            <a:spLocks noGrp="1"/>
          </p:cNvSpPr>
          <p:nvPr>
            <p:ph type="subTitle" idx="4294967295"/>
          </p:nvPr>
        </p:nvSpPr>
        <p:spPr>
          <a:xfrm>
            <a:off x="5745892" y="19050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solidFill>
                  <a:srgbClr val="FFFFFF"/>
                </a:solidFill>
              </a:rPr>
              <a:t>2210400</a:t>
            </a:r>
            <a:endParaRPr sz="900" dirty="0">
              <a:solidFill>
                <a:srgbClr val="FFFFFF"/>
              </a:solidFill>
            </a:endParaRPr>
          </a:p>
        </p:txBody>
      </p:sp>
      <p:sp>
        <p:nvSpPr>
          <p:cNvPr id="1116" name="Google Shape;1116;p39"/>
          <p:cNvSpPr txBox="1">
            <a:spLocks noGrp="1"/>
          </p:cNvSpPr>
          <p:nvPr>
            <p:ph type="subTitle" idx="4294967295"/>
          </p:nvPr>
        </p:nvSpPr>
        <p:spPr>
          <a:xfrm>
            <a:off x="5745892" y="29718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solidFill>
                  <a:srgbClr val="FFFFFF"/>
                </a:solidFill>
              </a:rPr>
              <a:t>22101167</a:t>
            </a:r>
            <a:endParaRPr sz="900" dirty="0">
              <a:solidFill>
                <a:srgbClr val="FFFFFF"/>
              </a:solidFill>
            </a:endParaRPr>
          </a:p>
        </p:txBody>
      </p:sp>
      <p:sp>
        <p:nvSpPr>
          <p:cNvPr id="1117" name="Google Shape;1117;p39"/>
          <p:cNvSpPr txBox="1">
            <a:spLocks noGrp="1"/>
          </p:cNvSpPr>
          <p:nvPr>
            <p:ph type="subTitle" idx="4294967295"/>
          </p:nvPr>
        </p:nvSpPr>
        <p:spPr>
          <a:xfrm>
            <a:off x="5745892" y="40386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solidFill>
                  <a:srgbClr val="FFFFFF"/>
                </a:solidFill>
              </a:rPr>
              <a:t>22101096</a:t>
            </a:r>
            <a:endParaRPr sz="900" dirty="0">
              <a:solidFill>
                <a:srgbClr val="FFFFFF"/>
              </a:solidFill>
            </a:endParaRPr>
          </a:p>
        </p:txBody>
      </p:sp>
      <p:sp>
        <p:nvSpPr>
          <p:cNvPr id="1118" name="Google Shape;1118;p39"/>
          <p:cNvSpPr txBox="1">
            <a:spLocks noGrp="1"/>
          </p:cNvSpPr>
          <p:nvPr>
            <p:ph type="ctrTitle" idx="4294967295"/>
          </p:nvPr>
        </p:nvSpPr>
        <p:spPr>
          <a:xfrm>
            <a:off x="5745906" y="17087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Malak Yasser</a:t>
            </a:r>
            <a:endParaRPr sz="1000" dirty="0">
              <a:solidFill>
                <a:srgbClr val="FFFFFF"/>
              </a:solidFill>
            </a:endParaRPr>
          </a:p>
        </p:txBody>
      </p:sp>
      <p:sp>
        <p:nvSpPr>
          <p:cNvPr id="1119" name="Google Shape;1119;p39"/>
          <p:cNvSpPr txBox="1">
            <a:spLocks noGrp="1"/>
          </p:cNvSpPr>
          <p:nvPr>
            <p:ph type="ctrTitle" idx="4294967295"/>
          </p:nvPr>
        </p:nvSpPr>
        <p:spPr>
          <a:xfrm>
            <a:off x="5745906" y="27755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Ahmed Nada</a:t>
            </a:r>
            <a:endParaRPr sz="1000" dirty="0">
              <a:solidFill>
                <a:srgbClr val="FFFFFF"/>
              </a:solidFill>
            </a:endParaRPr>
          </a:p>
        </p:txBody>
      </p:sp>
      <p:sp>
        <p:nvSpPr>
          <p:cNvPr id="1120" name="Google Shape;1120;p39"/>
          <p:cNvSpPr txBox="1">
            <a:spLocks noGrp="1"/>
          </p:cNvSpPr>
          <p:nvPr>
            <p:ph type="ctrTitle" idx="4294967295"/>
          </p:nvPr>
        </p:nvSpPr>
        <p:spPr>
          <a:xfrm>
            <a:off x="5745906" y="38423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Faress Hassan</a:t>
            </a:r>
            <a:endParaRPr sz="1000" dirty="0">
              <a:solidFill>
                <a:srgbClr val="FFFFFF"/>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647</Words>
  <Application>Microsoft Office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Thin</vt:lpstr>
      <vt:lpstr>Roboto Light</vt:lpstr>
      <vt:lpstr>Arial</vt:lpstr>
      <vt:lpstr>Roboto Black</vt:lpstr>
      <vt:lpstr>Roboto Mono Thin</vt:lpstr>
      <vt:lpstr>WEB PROPOSAL</vt:lpstr>
      <vt:lpstr>Neuro Optimize Project</vt:lpstr>
      <vt:lpstr>Exploring Mental Health Data</vt:lpstr>
      <vt:lpstr>What model we used in dataset</vt:lpstr>
      <vt:lpstr>Changes happens when changing model Architecture </vt:lpstr>
      <vt:lpstr>Changes happens when changing model Architecture </vt:lpstr>
      <vt:lpstr>Changes happens when changing model Architecture </vt:lpstr>
      <vt:lpstr>Changes happens when changing model Architecture </vt:lpstr>
      <vt:lpstr>Changes happens when changing model Architecture </vt:lpstr>
      <vt:lpstr>THE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 Optimize Project</dc:title>
  <dc:creator>User</dc:creator>
  <cp:lastModifiedBy>Malak eid</cp:lastModifiedBy>
  <cp:revision>2</cp:revision>
  <dcterms:modified xsi:type="dcterms:W3CDTF">2025-01-23T20:08:58Z</dcterms:modified>
</cp:coreProperties>
</file>