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2" r:id="rId5"/>
    <p:sldMasterId id="214748367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embeddedFontLst>
    <p:embeddedFont>
      <p:font typeface="Rajdhani"/>
      <p:regular r:id="rId22"/>
      <p:bold r:id="rId23"/>
    </p:embeddedFont>
    <p:embeddedFont>
      <p:font typeface="Open Sans Light"/>
      <p:regular r:id="rId24"/>
      <p:bold r:id="rId25"/>
      <p:italic r:id="rId26"/>
      <p:boldItalic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2" roundtripDataSignature="AMtx7mjJkyY/O8sH0Un1uJmWnBgBlY4I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Rajdhani-regular.fntdata"/><Relationship Id="rId21" Type="http://schemas.openxmlformats.org/officeDocument/2006/relationships/slide" Target="slides/slide14.xml"/><Relationship Id="rId24" Type="http://schemas.openxmlformats.org/officeDocument/2006/relationships/font" Target="fonts/OpenSansLight-regular.fntdata"/><Relationship Id="rId23" Type="http://schemas.openxmlformats.org/officeDocument/2006/relationships/font" Target="fonts/Rajdhani-bold.fnt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OpenSansLight-italic.fntdata"/><Relationship Id="rId25" Type="http://schemas.openxmlformats.org/officeDocument/2006/relationships/font" Target="fonts/OpenSansLight-bold.fntdata"/><Relationship Id="rId28" Type="http://schemas.openxmlformats.org/officeDocument/2006/relationships/font" Target="fonts/OpenSans-regular.fntdata"/><Relationship Id="rId27" Type="http://schemas.openxmlformats.org/officeDocument/2006/relationships/font" Target="fonts/OpenSansLight-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OpenSans-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4.xml"/><Relationship Id="rId10" Type="http://schemas.openxmlformats.org/officeDocument/2006/relationships/slide" Target="slides/slide3.xml"/><Relationship Id="rId32" Type="http://customschemas.google.com/relationships/presentationmetadata" Target="meta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48bfaac81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c48bfaac81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d2a8375f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cd2a8375f4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d2a8375f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cd2a8375f4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cd2a8375f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cd2a8375f4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cd2a8375f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cd2a8375f4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c48bfaac81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c48bfaac81_0_4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48bfaac81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c48bfaac81_0_4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58739da34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c58739da34_2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48bfaac81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c48bfaac81_0_3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d2a8375f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cd2a8375f4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d2a8375f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cd2a8375f4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d2a8375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cd2a8375f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d2a8375f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cd2a8375f4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58739da34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c58739da34_7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g"/><Relationship Id="rId3"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6" name="Shape 6"/>
        <p:cNvGrpSpPr/>
        <p:nvPr/>
      </p:nvGrpSpPr>
      <p:grpSpPr>
        <a:xfrm>
          <a:off x="0" y="0"/>
          <a:ext cx="0" cy="0"/>
          <a:chOff x="0" y="0"/>
          <a:chExt cx="0" cy="0"/>
        </a:xfrm>
      </p:grpSpPr>
      <p:sp>
        <p:nvSpPr>
          <p:cNvPr id="7" name="Google Shape;7;gc48bfaac81_0_79"/>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9pPr>
          </a:lstStyle>
          <a:p/>
        </p:txBody>
      </p:sp>
      <p:pic>
        <p:nvPicPr>
          <p:cNvPr id="8" name="Google Shape;8;gc48bfaac81_0_79"/>
          <p:cNvPicPr preferRelativeResize="0"/>
          <p:nvPr/>
        </p:nvPicPr>
        <p:blipFill rotWithShape="1">
          <a:blip r:embed="rId3">
            <a:alphaModFix/>
          </a:blip>
          <a:srcRect b="0" l="5658" r="5649" t="0"/>
          <a:stretch/>
        </p:blipFill>
        <p:spPr>
          <a:xfrm>
            <a:off x="5888950" y="3624550"/>
            <a:ext cx="2675822" cy="11179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 name="Shape 33"/>
        <p:cNvGrpSpPr/>
        <p:nvPr/>
      </p:nvGrpSpPr>
      <p:grpSpPr>
        <a:xfrm>
          <a:off x="0" y="0"/>
          <a:ext cx="0" cy="0"/>
          <a:chOff x="0" y="0"/>
          <a:chExt cx="0" cy="0"/>
        </a:xfrm>
      </p:grpSpPr>
      <p:sp>
        <p:nvSpPr>
          <p:cNvPr id="34" name="Google Shape;34;gc48bfaac81_0_7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5" name="Shape 35"/>
        <p:cNvGrpSpPr/>
        <p:nvPr/>
      </p:nvGrpSpPr>
      <p:grpSpPr>
        <a:xfrm>
          <a:off x="0" y="0"/>
          <a:ext cx="0" cy="0"/>
          <a:chOff x="0" y="0"/>
          <a:chExt cx="0" cy="0"/>
        </a:xfrm>
      </p:grpSpPr>
      <p:sp>
        <p:nvSpPr>
          <p:cNvPr id="36" name="Google Shape;36;gc48bfaac81_0_7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9pPr>
          </a:lstStyle>
          <a:p>
            <a:r>
              <a:t>xx%</a:t>
            </a:r>
          </a:p>
        </p:txBody>
      </p:sp>
      <p:sp>
        <p:nvSpPr>
          <p:cNvPr id="37" name="Google Shape;37;gc48bfaac81_0_72"/>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39" name="Shape 39"/>
        <p:cNvGrpSpPr/>
        <p:nvPr/>
      </p:nvGrpSpPr>
      <p:grpSpPr>
        <a:xfrm>
          <a:off x="0" y="0"/>
          <a:ext cx="0" cy="0"/>
          <a:chOff x="0" y="0"/>
          <a:chExt cx="0" cy="0"/>
        </a:xfrm>
      </p:grpSpPr>
      <p:sp>
        <p:nvSpPr>
          <p:cNvPr id="40" name="Google Shape;40;gc48bfaac81_0_76"/>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1" name="Google Shape;41;gc48bfaac81_0_76"/>
          <p:cNvPicPr preferRelativeResize="0"/>
          <p:nvPr/>
        </p:nvPicPr>
        <p:blipFill rotWithShape="1">
          <a:blip r:embed="rId2">
            <a:alphaModFix/>
          </a:blip>
          <a:srcRect b="0" l="0" r="0" t="0"/>
          <a:stretch/>
        </p:blipFill>
        <p:spPr>
          <a:xfrm>
            <a:off x="3241700" y="2367187"/>
            <a:ext cx="2355801" cy="5615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6" name="Shape 46"/>
        <p:cNvGrpSpPr/>
        <p:nvPr/>
      </p:nvGrpSpPr>
      <p:grpSpPr>
        <a:xfrm>
          <a:off x="0" y="0"/>
          <a:ext cx="0" cy="0"/>
          <a:chOff x="0" y="0"/>
          <a:chExt cx="0" cy="0"/>
        </a:xfrm>
      </p:grpSpPr>
      <p:sp>
        <p:nvSpPr>
          <p:cNvPr id="47" name="Google Shape;47;gc58739da34_2_13"/>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48" name="Google Shape;48;gc58739da34_2_13"/>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9" name="Shape 49"/>
        <p:cNvGrpSpPr/>
        <p:nvPr/>
      </p:nvGrpSpPr>
      <p:grpSpPr>
        <a:xfrm>
          <a:off x="0" y="0"/>
          <a:ext cx="0" cy="0"/>
          <a:chOff x="0" y="0"/>
          <a:chExt cx="0" cy="0"/>
        </a:xfrm>
      </p:grpSpPr>
      <p:sp>
        <p:nvSpPr>
          <p:cNvPr id="50" name="Google Shape;50;gc58739da34_2_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51" name="Google Shape;51;gc58739da34_2_8"/>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gc58739da34_2_1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4" name="Shape 54"/>
        <p:cNvGrpSpPr/>
        <p:nvPr/>
      </p:nvGrpSpPr>
      <p:grpSpPr>
        <a:xfrm>
          <a:off x="0" y="0"/>
          <a:ext cx="0" cy="0"/>
          <a:chOff x="0" y="0"/>
          <a:chExt cx="0" cy="0"/>
        </a:xfrm>
      </p:grpSpPr>
      <p:sp>
        <p:nvSpPr>
          <p:cNvPr id="55" name="Google Shape;55;gc58739da34_2_1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56" name="Google Shape;56;gc58739da34_2_16"/>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57" name="Google Shape;57;gc58739da34_2_16"/>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gc58739da34_2_20"/>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0" name="Shape 60"/>
        <p:cNvGrpSpPr/>
        <p:nvPr/>
      </p:nvGrpSpPr>
      <p:grpSpPr>
        <a:xfrm>
          <a:off x="0" y="0"/>
          <a:ext cx="0" cy="0"/>
          <a:chOff x="0" y="0"/>
          <a:chExt cx="0" cy="0"/>
        </a:xfrm>
      </p:grpSpPr>
      <p:sp>
        <p:nvSpPr>
          <p:cNvPr id="61" name="Google Shape;61;gc58739da34_2_2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62" name="Google Shape;62;gc58739da34_2_22"/>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c48bfaac81_0_4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11" name="Google Shape;11;gc48bfaac81_0_46"/>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3" name="Shape 63"/>
        <p:cNvGrpSpPr/>
        <p:nvPr/>
      </p:nvGrpSpPr>
      <p:grpSpPr>
        <a:xfrm>
          <a:off x="0" y="0"/>
          <a:ext cx="0" cy="0"/>
          <a:chOff x="0" y="0"/>
          <a:chExt cx="0" cy="0"/>
        </a:xfrm>
      </p:grpSpPr>
      <p:sp>
        <p:nvSpPr>
          <p:cNvPr id="64" name="Google Shape;64;gc58739da34_2_2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gc58739da34_2_27"/>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gc58739da34_2_2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9pPr>
          </a:lstStyle>
          <a:p/>
        </p:txBody>
      </p:sp>
      <p:sp>
        <p:nvSpPr>
          <p:cNvPr id="68" name="Google Shape;68;gc58739da34_2_27"/>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69" name="Google Shape;69;gc58739da34_2_2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gc58739da34_2_3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2" name="Shape 72"/>
        <p:cNvGrpSpPr/>
        <p:nvPr/>
      </p:nvGrpSpPr>
      <p:grpSpPr>
        <a:xfrm>
          <a:off x="0" y="0"/>
          <a:ext cx="0" cy="0"/>
          <a:chOff x="0" y="0"/>
          <a:chExt cx="0" cy="0"/>
        </a:xfrm>
      </p:grpSpPr>
      <p:sp>
        <p:nvSpPr>
          <p:cNvPr id="73" name="Google Shape;73;gc58739da34_2_3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9pPr>
          </a:lstStyle>
          <a:p>
            <a:r>
              <a:t>xx%</a:t>
            </a:r>
          </a:p>
        </p:txBody>
      </p:sp>
      <p:sp>
        <p:nvSpPr>
          <p:cNvPr id="74" name="Google Shape;74;gc58739da34_2_34"/>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 name="Shape 75"/>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76" name="Shape 76"/>
        <p:cNvGrpSpPr/>
        <p:nvPr/>
      </p:nvGrpSpPr>
      <p:grpSpPr>
        <a:xfrm>
          <a:off x="0" y="0"/>
          <a:ext cx="0" cy="0"/>
          <a:chOff x="0" y="0"/>
          <a:chExt cx="0" cy="0"/>
        </a:xfrm>
      </p:grpSpPr>
      <p:sp>
        <p:nvSpPr>
          <p:cNvPr id="77" name="Google Shape;77;gc58739da34_2_38"/>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8" name="Google Shape;78;gc58739da34_2_38"/>
          <p:cNvPicPr preferRelativeResize="0"/>
          <p:nvPr/>
        </p:nvPicPr>
        <p:blipFill rotWithShape="1">
          <a:blip r:embed="rId2">
            <a:alphaModFix/>
          </a:blip>
          <a:srcRect b="0" l="0" r="0" t="0"/>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79" name="Shape 79"/>
        <p:cNvGrpSpPr/>
        <p:nvPr/>
      </p:nvGrpSpPr>
      <p:grpSpPr>
        <a:xfrm>
          <a:off x="0" y="0"/>
          <a:ext cx="0" cy="0"/>
          <a:chOff x="0" y="0"/>
          <a:chExt cx="0" cy="0"/>
        </a:xfrm>
      </p:grpSpPr>
      <p:sp>
        <p:nvSpPr>
          <p:cNvPr id="80" name="Google Shape;80;gc58739da34_2_41"/>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9pPr>
          </a:lstStyle>
          <a:p/>
        </p:txBody>
      </p:sp>
      <p:pic>
        <p:nvPicPr>
          <p:cNvPr id="81" name="Google Shape;81;gc58739da34_2_41"/>
          <p:cNvPicPr preferRelativeResize="0"/>
          <p:nvPr/>
        </p:nvPicPr>
        <p:blipFill rotWithShape="1">
          <a:blip r:embed="rId3">
            <a:alphaModFix/>
          </a:blip>
          <a:srcRect b="0" l="0" r="0" t="0"/>
          <a:stretch/>
        </p:blipFill>
        <p:spPr>
          <a:xfrm>
            <a:off x="5965149" y="3700742"/>
            <a:ext cx="2416852" cy="1009725"/>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90" name="Shape 90"/>
        <p:cNvGrpSpPr/>
        <p:nvPr/>
      </p:nvGrpSpPr>
      <p:grpSpPr>
        <a:xfrm>
          <a:off x="0" y="0"/>
          <a:ext cx="0" cy="0"/>
          <a:chOff x="0" y="0"/>
          <a:chExt cx="0" cy="0"/>
        </a:xfrm>
      </p:grpSpPr>
      <p:sp>
        <p:nvSpPr>
          <p:cNvPr id="91" name="Google Shape;91;gc48bfaac81_0_489"/>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2" name="Google Shape;92;gc48bfaac81_0_489"/>
          <p:cNvPicPr preferRelativeResize="0"/>
          <p:nvPr/>
        </p:nvPicPr>
        <p:blipFill rotWithShape="1">
          <a:blip r:embed="rId2">
            <a:alphaModFix/>
          </a:blip>
          <a:srcRect b="0" l="0" r="0" t="0"/>
          <a:stretch/>
        </p:blipFill>
        <p:spPr>
          <a:xfrm>
            <a:off x="3241700" y="2367187"/>
            <a:ext cx="2355801" cy="56152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3" name="Shape 93"/>
        <p:cNvGrpSpPr/>
        <p:nvPr/>
      </p:nvGrpSpPr>
      <p:grpSpPr>
        <a:xfrm>
          <a:off x="0" y="0"/>
          <a:ext cx="0" cy="0"/>
          <a:chOff x="0" y="0"/>
          <a:chExt cx="0" cy="0"/>
        </a:xfrm>
      </p:grpSpPr>
      <p:sp>
        <p:nvSpPr>
          <p:cNvPr id="94" name="Google Shape;94;gc48bfaac81_0_45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95" name="Google Shape;95;gc48bfaac81_0_459"/>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6" name="Shape 96"/>
        <p:cNvGrpSpPr/>
        <p:nvPr/>
      </p:nvGrpSpPr>
      <p:grpSpPr>
        <a:xfrm>
          <a:off x="0" y="0"/>
          <a:ext cx="0" cy="0"/>
          <a:chOff x="0" y="0"/>
          <a:chExt cx="0" cy="0"/>
        </a:xfrm>
      </p:grpSpPr>
      <p:sp>
        <p:nvSpPr>
          <p:cNvPr id="97" name="Google Shape;97;gc48bfaac81_0_46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gc48bfaac81_0_4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8" name="Shape 98"/>
        <p:cNvGrpSpPr/>
        <p:nvPr/>
      </p:nvGrpSpPr>
      <p:grpSpPr>
        <a:xfrm>
          <a:off x="0" y="0"/>
          <a:ext cx="0" cy="0"/>
          <a:chOff x="0" y="0"/>
          <a:chExt cx="0" cy="0"/>
        </a:xfrm>
      </p:grpSpPr>
      <p:sp>
        <p:nvSpPr>
          <p:cNvPr id="99" name="Google Shape;99;gc48bfaac81_0_46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00" name="Google Shape;100;gc48bfaac81_0_464"/>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1" name="Shape 101"/>
        <p:cNvGrpSpPr/>
        <p:nvPr/>
      </p:nvGrpSpPr>
      <p:grpSpPr>
        <a:xfrm>
          <a:off x="0" y="0"/>
          <a:ext cx="0" cy="0"/>
          <a:chOff x="0" y="0"/>
          <a:chExt cx="0" cy="0"/>
        </a:xfrm>
      </p:grpSpPr>
      <p:sp>
        <p:nvSpPr>
          <p:cNvPr id="102" name="Google Shape;102;gc48bfaac81_0_467"/>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03" name="Google Shape;103;gc48bfaac81_0_467"/>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104" name="Google Shape;104;gc48bfaac81_0_467"/>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gc48bfaac81_0_47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sp>
        <p:nvSpPr>
          <p:cNvPr id="108" name="Google Shape;108;gc48bfaac81_0_47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109" name="Google Shape;109;gc48bfaac81_0_473"/>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0" name="Shape 110"/>
        <p:cNvGrpSpPr/>
        <p:nvPr/>
      </p:nvGrpSpPr>
      <p:grpSpPr>
        <a:xfrm>
          <a:off x="0" y="0"/>
          <a:ext cx="0" cy="0"/>
          <a:chOff x="0" y="0"/>
          <a:chExt cx="0" cy="0"/>
        </a:xfrm>
      </p:grpSpPr>
      <p:sp>
        <p:nvSpPr>
          <p:cNvPr id="111" name="Google Shape;111;gc48bfaac81_0_47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2" name="Shape 112"/>
        <p:cNvGrpSpPr/>
        <p:nvPr/>
      </p:nvGrpSpPr>
      <p:grpSpPr>
        <a:xfrm>
          <a:off x="0" y="0"/>
          <a:ext cx="0" cy="0"/>
          <a:chOff x="0" y="0"/>
          <a:chExt cx="0" cy="0"/>
        </a:xfrm>
      </p:grpSpPr>
      <p:sp>
        <p:nvSpPr>
          <p:cNvPr id="113" name="Google Shape;113;gc48bfaac81_0_478"/>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gc48bfaac81_0_47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9pPr>
          </a:lstStyle>
          <a:p/>
        </p:txBody>
      </p:sp>
      <p:sp>
        <p:nvSpPr>
          <p:cNvPr id="115" name="Google Shape;115;gc48bfaac81_0_478"/>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116" name="Google Shape;116;gc48bfaac81_0_47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gc48bfaac81_0_48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9" name="Shape 119"/>
        <p:cNvGrpSpPr/>
        <p:nvPr/>
      </p:nvGrpSpPr>
      <p:grpSpPr>
        <a:xfrm>
          <a:off x="0" y="0"/>
          <a:ext cx="0" cy="0"/>
          <a:chOff x="0" y="0"/>
          <a:chExt cx="0" cy="0"/>
        </a:xfrm>
      </p:grpSpPr>
      <p:sp>
        <p:nvSpPr>
          <p:cNvPr id="120" name="Google Shape;120;gc48bfaac81_0_48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9pPr>
          </a:lstStyle>
          <a:p>
            <a:r>
              <a:t>xx%</a:t>
            </a:r>
          </a:p>
        </p:txBody>
      </p:sp>
      <p:sp>
        <p:nvSpPr>
          <p:cNvPr id="121" name="Google Shape;121;gc48bfaac81_0_485"/>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123" name="Shape 123"/>
        <p:cNvGrpSpPr/>
        <p:nvPr/>
      </p:nvGrpSpPr>
      <p:grpSpPr>
        <a:xfrm>
          <a:off x="0" y="0"/>
          <a:ext cx="0" cy="0"/>
          <a:chOff x="0" y="0"/>
          <a:chExt cx="0" cy="0"/>
        </a:xfrm>
      </p:grpSpPr>
      <p:sp>
        <p:nvSpPr>
          <p:cNvPr id="124" name="Google Shape;124;gc48bfaac81_0_492"/>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9pPr>
          </a:lstStyle>
          <a:p/>
        </p:txBody>
      </p:sp>
      <p:pic>
        <p:nvPicPr>
          <p:cNvPr id="125" name="Google Shape;125;gc48bfaac81_0_492"/>
          <p:cNvPicPr preferRelativeResize="0"/>
          <p:nvPr/>
        </p:nvPicPr>
        <p:blipFill rotWithShape="1">
          <a:blip r:embed="rId3">
            <a:alphaModFix/>
          </a:blip>
          <a:srcRect b="0" l="0" r="0" t="0"/>
          <a:stretch/>
        </p:blipFill>
        <p:spPr>
          <a:xfrm>
            <a:off x="5965149" y="3700742"/>
            <a:ext cx="2416852" cy="10097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gc48bfaac81_0_5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6" name="Google Shape;16;gc48bfaac81_0_51"/>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gc48bfaac81_0_5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9" name="Google Shape;19;gc48bfaac81_0_54"/>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0" name="Google Shape;20;gc48bfaac81_0_54"/>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gc48bfaac81_0_58"/>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 name="Shape 23"/>
        <p:cNvGrpSpPr/>
        <p:nvPr/>
      </p:nvGrpSpPr>
      <p:grpSpPr>
        <a:xfrm>
          <a:off x="0" y="0"/>
          <a:ext cx="0" cy="0"/>
          <a:chOff x="0" y="0"/>
          <a:chExt cx="0" cy="0"/>
        </a:xfrm>
      </p:grpSpPr>
      <p:sp>
        <p:nvSpPr>
          <p:cNvPr id="24" name="Google Shape;24;gc48bfaac81_0_6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25" name="Google Shape;25;gc48bfaac81_0_60"/>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 name="Shape 26"/>
        <p:cNvGrpSpPr/>
        <p:nvPr/>
      </p:nvGrpSpPr>
      <p:grpSpPr>
        <a:xfrm>
          <a:off x="0" y="0"/>
          <a:ext cx="0" cy="0"/>
          <a:chOff x="0" y="0"/>
          <a:chExt cx="0" cy="0"/>
        </a:xfrm>
      </p:grpSpPr>
      <p:sp>
        <p:nvSpPr>
          <p:cNvPr id="27" name="Google Shape;27;gc48bfaac81_0_6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8" name="Shape 28"/>
        <p:cNvGrpSpPr/>
        <p:nvPr/>
      </p:nvGrpSpPr>
      <p:grpSpPr>
        <a:xfrm>
          <a:off x="0" y="0"/>
          <a:ext cx="0" cy="0"/>
          <a:chOff x="0" y="0"/>
          <a:chExt cx="0" cy="0"/>
        </a:xfrm>
      </p:grpSpPr>
      <p:sp>
        <p:nvSpPr>
          <p:cNvPr id="29" name="Google Shape;29;gc48bfaac81_0_65"/>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gc48bfaac81_0_6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9pPr>
          </a:lstStyle>
          <a:p/>
        </p:txBody>
      </p:sp>
      <p:sp>
        <p:nvSpPr>
          <p:cNvPr id="31" name="Google Shape;31;gc48bfaac81_0_65"/>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32" name="Google Shape;32;gc48bfaac81_0_6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image" Target="../media/image3.png"/><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theme" Target="../theme/theme2.xml"/><Relationship Id="rId14" Type="http://schemas.openxmlformats.org/officeDocument/2006/relationships/slideLayout" Target="../slideLayouts/slideLayout2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6.xml"/><Relationship Id="rId10" Type="http://schemas.openxmlformats.org/officeDocument/2006/relationships/slideLayout" Target="../slideLayouts/slideLayout35.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 Type="http://schemas.openxmlformats.org/officeDocument/2006/relationships/image" Target="../media/image3.png"/><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5" Type="http://schemas.openxmlformats.org/officeDocument/2006/relationships/theme" Target="../theme/theme3.xml"/><Relationship Id="rId14" Type="http://schemas.openxmlformats.org/officeDocument/2006/relationships/slideLayout" Target="../slideLayouts/slideLayout3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2" name="Shape 42"/>
        <p:cNvGrpSpPr/>
        <p:nvPr/>
      </p:nvGrpSpPr>
      <p:grpSpPr>
        <a:xfrm>
          <a:off x="0" y="0"/>
          <a:ext cx="0" cy="0"/>
          <a:chOff x="0" y="0"/>
          <a:chExt cx="0" cy="0"/>
        </a:xfrm>
      </p:grpSpPr>
      <p:sp>
        <p:nvSpPr>
          <p:cNvPr id="43" name="Google Shape;43;gc58739da34_2_0"/>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gc58739da34_2_0"/>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FFFFFF"/>
                </a:solidFill>
                <a:latin typeface="Open Sans"/>
                <a:ea typeface="Open Sans"/>
                <a:cs typeface="Open Sans"/>
                <a:sym typeface="Open Sans"/>
              </a:rPr>
              <a:t>Enrutamiento</a:t>
            </a:r>
            <a:endParaRPr b="0" i="0" sz="900" u="none" cap="none" strike="noStrike">
              <a:solidFill>
                <a:srgbClr val="FFFFFF"/>
              </a:solidFill>
              <a:latin typeface="Open Sans"/>
              <a:ea typeface="Open Sans"/>
              <a:cs typeface="Open Sans"/>
              <a:sym typeface="Open Sans"/>
            </a:endParaRPr>
          </a:p>
        </p:txBody>
      </p:sp>
      <p:pic>
        <p:nvPicPr>
          <p:cNvPr id="45" name="Google Shape;45;gc58739da34_2_0"/>
          <p:cNvPicPr preferRelativeResize="0"/>
          <p:nvPr/>
        </p:nvPicPr>
        <p:blipFill rotWithShape="1">
          <a:blip r:embed="rId1">
            <a:alphaModFix/>
          </a:blip>
          <a:srcRect b="0" l="0" r="0" t="0"/>
          <a:stretch/>
        </p:blipFill>
        <p:spPr>
          <a:xfrm>
            <a:off x="8074225" y="4931037"/>
            <a:ext cx="764551" cy="1822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2" name="Shape 82"/>
        <p:cNvGrpSpPr/>
        <p:nvPr/>
      </p:nvGrpSpPr>
      <p:grpSpPr>
        <a:xfrm>
          <a:off x="0" y="0"/>
          <a:ext cx="0" cy="0"/>
          <a:chOff x="0" y="0"/>
          <a:chExt cx="0" cy="0"/>
        </a:xfrm>
      </p:grpSpPr>
      <p:cxnSp>
        <p:nvCxnSpPr>
          <p:cNvPr id="83" name="Google Shape;83;gc48bfaac81_0_451"/>
          <p:cNvCxnSpPr/>
          <p:nvPr/>
        </p:nvCxnSpPr>
        <p:spPr>
          <a:xfrm>
            <a:off x="719925" y="-8000"/>
            <a:ext cx="8100" cy="4879500"/>
          </a:xfrm>
          <a:prstGeom prst="straightConnector1">
            <a:avLst/>
          </a:prstGeom>
          <a:noFill/>
          <a:ln cap="flat" cmpd="sng" w="9525">
            <a:solidFill>
              <a:srgbClr val="FCD8D6"/>
            </a:solidFill>
            <a:prstDash val="dot"/>
            <a:round/>
            <a:headEnd len="sm" w="sm" type="none"/>
            <a:tailEnd len="sm" w="sm" type="none"/>
          </a:ln>
        </p:spPr>
      </p:cxnSp>
      <p:cxnSp>
        <p:nvCxnSpPr>
          <p:cNvPr id="84" name="Google Shape;84;gc48bfaac81_0_451"/>
          <p:cNvCxnSpPr/>
          <p:nvPr/>
        </p:nvCxnSpPr>
        <p:spPr>
          <a:xfrm>
            <a:off x="8419950" y="-8000"/>
            <a:ext cx="8100" cy="4879500"/>
          </a:xfrm>
          <a:prstGeom prst="straightConnector1">
            <a:avLst/>
          </a:prstGeom>
          <a:noFill/>
          <a:ln cap="flat" cmpd="sng" w="9525">
            <a:solidFill>
              <a:srgbClr val="FCD8D6"/>
            </a:solidFill>
            <a:prstDash val="dot"/>
            <a:round/>
            <a:headEnd len="sm" w="sm" type="none"/>
            <a:tailEnd len="sm" w="sm" type="none"/>
          </a:ln>
        </p:spPr>
      </p:cxnSp>
      <p:cxnSp>
        <p:nvCxnSpPr>
          <p:cNvPr id="85" name="Google Shape;85;gc48bfaac81_0_451"/>
          <p:cNvCxnSpPr/>
          <p:nvPr/>
        </p:nvCxnSpPr>
        <p:spPr>
          <a:xfrm flipH="1" rot="10800000">
            <a:off x="-8000" y="1178475"/>
            <a:ext cx="9175200" cy="5400"/>
          </a:xfrm>
          <a:prstGeom prst="straightConnector1">
            <a:avLst/>
          </a:prstGeom>
          <a:noFill/>
          <a:ln cap="flat" cmpd="sng" w="9525">
            <a:solidFill>
              <a:srgbClr val="FCD8D6"/>
            </a:solidFill>
            <a:prstDash val="dot"/>
            <a:round/>
            <a:headEnd len="sm" w="sm" type="none"/>
            <a:tailEnd len="sm" w="sm" type="none"/>
          </a:ln>
        </p:spPr>
      </p:cxnSp>
      <p:cxnSp>
        <p:nvCxnSpPr>
          <p:cNvPr id="86" name="Google Shape;86;gc48bfaac81_0_451"/>
          <p:cNvCxnSpPr/>
          <p:nvPr/>
        </p:nvCxnSpPr>
        <p:spPr>
          <a:xfrm flipH="1" rot="10800000">
            <a:off x="-15600" y="4860825"/>
            <a:ext cx="9175200" cy="5400"/>
          </a:xfrm>
          <a:prstGeom prst="straightConnector1">
            <a:avLst/>
          </a:prstGeom>
          <a:noFill/>
          <a:ln cap="flat" cmpd="sng" w="9525">
            <a:solidFill>
              <a:srgbClr val="FCD8D6"/>
            </a:solidFill>
            <a:prstDash val="dot"/>
            <a:round/>
            <a:headEnd len="sm" w="sm" type="none"/>
            <a:tailEnd len="sm" w="sm" type="none"/>
          </a:ln>
        </p:spPr>
      </p:cxnSp>
      <p:sp>
        <p:nvSpPr>
          <p:cNvPr id="87" name="Google Shape;87;gc48bfaac81_0_451"/>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gc48bfaac81_0_451"/>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FFFFFF"/>
                </a:solidFill>
                <a:latin typeface="Open Sans"/>
                <a:ea typeface="Open Sans"/>
                <a:cs typeface="Open Sans"/>
                <a:sym typeface="Open Sans"/>
              </a:rPr>
              <a:t>Título del ppt</a:t>
            </a:r>
            <a:endParaRPr b="0" i="0" sz="900" u="none" cap="none" strike="noStrike">
              <a:solidFill>
                <a:srgbClr val="FFFFFF"/>
              </a:solidFill>
              <a:latin typeface="Open Sans"/>
              <a:ea typeface="Open Sans"/>
              <a:cs typeface="Open Sans"/>
              <a:sym typeface="Open Sans"/>
            </a:endParaRPr>
          </a:p>
        </p:txBody>
      </p:sp>
      <p:pic>
        <p:nvPicPr>
          <p:cNvPr id="89" name="Google Shape;89;gc48bfaac81_0_451"/>
          <p:cNvPicPr preferRelativeResize="0"/>
          <p:nvPr/>
        </p:nvPicPr>
        <p:blipFill rotWithShape="1">
          <a:blip r:embed="rId1">
            <a:alphaModFix/>
          </a:blip>
          <a:srcRect b="0" l="0" r="0" t="0"/>
          <a:stretch/>
        </p:blipFill>
        <p:spPr>
          <a:xfrm>
            <a:off x="8074225" y="4931037"/>
            <a:ext cx="764551" cy="1822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5.xml"/><Relationship Id="rId5" Type="http://schemas.openxmlformats.org/officeDocument/2006/relationships/slide" Target="/ppt/slid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c48bfaac81_0_41"/>
          <p:cNvSpPr txBox="1"/>
          <p:nvPr>
            <p:ph type="title"/>
          </p:nvPr>
        </p:nvSpPr>
        <p:spPr>
          <a:xfrm>
            <a:off x="4518400" y="1104551"/>
            <a:ext cx="4058100" cy="2697300"/>
          </a:xfrm>
          <a:prstGeom prst="rect">
            <a:avLst/>
          </a:prstGeom>
          <a:noFill/>
          <a:ln>
            <a:noFill/>
          </a:ln>
        </p:spPr>
        <p:txBody>
          <a:bodyPr anchorCtr="0" anchor="t" bIns="91425" lIns="91425" spcFirstLastPara="1" rIns="180000" wrap="square" tIns="91425">
            <a:noAutofit/>
          </a:bodyPr>
          <a:lstStyle/>
          <a:p>
            <a:pPr indent="0" lvl="0" marL="0" rtl="0" algn="r">
              <a:lnSpc>
                <a:spcPct val="100000"/>
              </a:lnSpc>
              <a:spcBef>
                <a:spcPts val="0"/>
              </a:spcBef>
              <a:spcAft>
                <a:spcPts val="0"/>
              </a:spcAft>
              <a:buClr>
                <a:schemeClr val="dk1"/>
              </a:buClr>
              <a:buSzPts val="5000"/>
              <a:buFont typeface="Arial"/>
              <a:buNone/>
            </a:pPr>
            <a:r>
              <a:rPr lang="es">
                <a:solidFill>
                  <a:schemeClr val="lt1"/>
                </a:solidFill>
              </a:rPr>
              <a:t>Enrutamiento </a:t>
            </a:r>
            <a:endParaRPr>
              <a:solidFill>
                <a:schemeClr val="lt1"/>
              </a:solidFill>
            </a:endParaRPr>
          </a:p>
          <a:p>
            <a:pPr indent="0" lvl="0" marL="0" rtl="0" algn="r">
              <a:lnSpc>
                <a:spcPct val="100000"/>
              </a:lnSpc>
              <a:spcBef>
                <a:spcPts val="0"/>
              </a:spcBef>
              <a:spcAft>
                <a:spcPts val="0"/>
              </a:spcAft>
              <a:buSzPts val="5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8" name="Shape 198"/>
        <p:cNvGrpSpPr/>
        <p:nvPr/>
      </p:nvGrpSpPr>
      <p:grpSpPr>
        <a:xfrm>
          <a:off x="0" y="0"/>
          <a:ext cx="0" cy="0"/>
          <a:chOff x="0" y="0"/>
          <a:chExt cx="0" cy="0"/>
        </a:xfrm>
      </p:grpSpPr>
      <p:sp>
        <p:nvSpPr>
          <p:cNvPr id="199" name="Google Shape;199;gcd2a8375f4_0_65"/>
          <p:cNvSpPr txBox="1"/>
          <p:nvPr/>
        </p:nvSpPr>
        <p:spPr>
          <a:xfrm>
            <a:off x="717750" y="625275"/>
            <a:ext cx="6402000" cy="627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300"/>
              <a:buFont typeface="Arial"/>
              <a:buNone/>
            </a:pPr>
            <a:r>
              <a:t/>
            </a:r>
            <a:endParaRPr b="1" i="0" sz="3300" u="none" cap="none" strike="noStrike">
              <a:solidFill>
                <a:srgbClr val="EC183F"/>
              </a:solidFill>
              <a:latin typeface="Rajdhani"/>
              <a:ea typeface="Rajdhani"/>
              <a:cs typeface="Rajdhani"/>
              <a:sym typeface="Rajdhani"/>
            </a:endParaRPr>
          </a:p>
          <a:p>
            <a:pPr indent="0" lvl="0" marL="0" marR="0" rtl="0" algn="l">
              <a:lnSpc>
                <a:spcPct val="100000"/>
              </a:lnSpc>
              <a:spcBef>
                <a:spcPts val="0"/>
              </a:spcBef>
              <a:spcAft>
                <a:spcPts val="0"/>
              </a:spcAft>
              <a:buClr>
                <a:srgbClr val="000000"/>
              </a:buClr>
              <a:buSzPts val="3300"/>
              <a:buFont typeface="Arial"/>
              <a:buNone/>
            </a:pPr>
            <a:r>
              <a:rPr b="1" i="0" lang="es" sz="3100" u="none" cap="none" strike="noStrike">
                <a:solidFill>
                  <a:srgbClr val="000000"/>
                </a:solidFill>
                <a:latin typeface="Rajdhani"/>
                <a:ea typeface="Rajdhani"/>
                <a:cs typeface="Rajdhani"/>
                <a:sym typeface="Rajdhani"/>
              </a:rPr>
              <a:t>Enrutamiento </a:t>
            </a:r>
            <a:r>
              <a:rPr b="1" i="0" lang="es" sz="3100" u="none" cap="none" strike="noStrike">
                <a:solidFill>
                  <a:srgbClr val="EC183F"/>
                </a:solidFill>
                <a:latin typeface="Rajdhani"/>
                <a:ea typeface="Rajdhani"/>
                <a:cs typeface="Rajdhani"/>
                <a:sym typeface="Rajdhani"/>
              </a:rPr>
              <a:t>estático</a:t>
            </a:r>
            <a:endParaRPr b="1" i="0" sz="4200" u="none" cap="none" strike="noStrike">
              <a:solidFill>
                <a:srgbClr val="EC183F"/>
              </a:solidFill>
              <a:latin typeface="Rajdhani"/>
              <a:ea typeface="Rajdhani"/>
              <a:cs typeface="Rajdhani"/>
              <a:sym typeface="Rajdhani"/>
            </a:endParaRPr>
          </a:p>
        </p:txBody>
      </p:sp>
      <p:sp>
        <p:nvSpPr>
          <p:cNvPr id="200" name="Google Shape;200;gcd2a8375f4_0_65"/>
          <p:cNvSpPr txBox="1"/>
          <p:nvPr/>
        </p:nvSpPr>
        <p:spPr>
          <a:xfrm>
            <a:off x="690775" y="1395150"/>
            <a:ext cx="6771000" cy="3178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700"/>
              <a:buFont typeface="Arial"/>
              <a:buNone/>
            </a:pPr>
            <a:r>
              <a:rPr b="0" i="0" lang="es" sz="1700" u="none" cap="none" strike="noStrike">
                <a:solidFill>
                  <a:srgbClr val="000000"/>
                </a:solidFill>
                <a:latin typeface="Open Sans Light"/>
                <a:ea typeface="Open Sans Light"/>
                <a:cs typeface="Open Sans Light"/>
                <a:sym typeface="Open Sans Light"/>
              </a:rPr>
              <a:t>Las tablas se crean de forma manual. El administrador de red las configura con la información de cómo alcanzar las diferentes redes remotas. Este es responsable de que las redes sean accesibles y estén libres de bugs e inconsistencias.</a:t>
            </a:r>
            <a:endParaRPr b="0" i="0" sz="1700" u="none" cap="none" strike="noStrike">
              <a:solidFill>
                <a:srgbClr val="000000"/>
              </a:solidFill>
              <a:latin typeface="Open Sans Light"/>
              <a:ea typeface="Open Sans Light"/>
              <a:cs typeface="Open Sans Light"/>
              <a:sym typeface="Open Sans Light"/>
            </a:endParaRPr>
          </a:p>
          <a:p>
            <a:pPr indent="0" lvl="0" marL="0" marR="0" rtl="0" algn="l">
              <a:lnSpc>
                <a:spcPct val="115000"/>
              </a:lnSpc>
              <a:spcBef>
                <a:spcPts val="0"/>
              </a:spcBef>
              <a:spcAft>
                <a:spcPts val="0"/>
              </a:spcAft>
              <a:buClr>
                <a:srgbClr val="000000"/>
              </a:buClr>
              <a:buSzPts val="1700"/>
              <a:buFont typeface="Arial"/>
              <a:buNone/>
            </a:pPr>
            <a:r>
              <a:t/>
            </a:r>
            <a:endParaRPr b="0" i="0" sz="1700" u="none" cap="none" strike="noStrike">
              <a:solidFill>
                <a:srgbClr val="000000"/>
              </a:solidFill>
              <a:latin typeface="Open Sans Light"/>
              <a:ea typeface="Open Sans Light"/>
              <a:cs typeface="Open Sans Light"/>
              <a:sym typeface="Open Sans Light"/>
            </a:endParaRPr>
          </a:p>
          <a:p>
            <a:pPr indent="-336550" lvl="0" marL="1080000" marR="0" rtl="0" algn="l">
              <a:lnSpc>
                <a:spcPct val="115000"/>
              </a:lnSpc>
              <a:spcBef>
                <a:spcPts val="0"/>
              </a:spcBef>
              <a:spcAft>
                <a:spcPts val="0"/>
              </a:spcAft>
              <a:buClr>
                <a:srgbClr val="EC183F"/>
              </a:buClr>
              <a:buSzPts val="1700"/>
              <a:buFont typeface="Open Sans Light"/>
              <a:buChar char="●"/>
            </a:pPr>
            <a:r>
              <a:rPr b="0" i="0" lang="es" sz="1700" u="none" cap="none" strike="noStrike">
                <a:solidFill>
                  <a:srgbClr val="000000"/>
                </a:solidFill>
                <a:latin typeface="Open Sans Light"/>
                <a:ea typeface="Open Sans Light"/>
                <a:cs typeface="Open Sans Light"/>
                <a:sym typeface="Open Sans Light"/>
              </a:rPr>
              <a:t>Consume menos ancho de banda.</a:t>
            </a:r>
            <a:endParaRPr b="0" i="0" sz="1700" u="none" cap="none" strike="noStrike">
              <a:solidFill>
                <a:srgbClr val="000000"/>
              </a:solidFill>
              <a:latin typeface="Open Sans Light"/>
              <a:ea typeface="Open Sans Light"/>
              <a:cs typeface="Open Sans Light"/>
              <a:sym typeface="Open Sans Light"/>
            </a:endParaRPr>
          </a:p>
          <a:p>
            <a:pPr indent="-336550" lvl="0" marL="1080000" marR="0" rtl="0" algn="l">
              <a:lnSpc>
                <a:spcPct val="115000"/>
              </a:lnSpc>
              <a:spcBef>
                <a:spcPts val="0"/>
              </a:spcBef>
              <a:spcAft>
                <a:spcPts val="0"/>
              </a:spcAft>
              <a:buClr>
                <a:srgbClr val="EC183F"/>
              </a:buClr>
              <a:buSzPts val="1700"/>
              <a:buFont typeface="Open Sans Light"/>
              <a:buChar char="●"/>
            </a:pPr>
            <a:r>
              <a:rPr b="0" i="0" lang="es" sz="1700" u="none" cap="none" strike="noStrike">
                <a:solidFill>
                  <a:srgbClr val="000000"/>
                </a:solidFill>
                <a:latin typeface="Open Sans Light"/>
                <a:ea typeface="Open Sans Light"/>
                <a:cs typeface="Open Sans Light"/>
                <a:sym typeface="Open Sans Light"/>
              </a:rPr>
              <a:t>Consume menos memoria.</a:t>
            </a:r>
            <a:endParaRPr b="0" i="0" sz="1700" u="none" cap="none" strike="noStrike">
              <a:solidFill>
                <a:srgbClr val="000000"/>
              </a:solidFill>
              <a:latin typeface="Open Sans Light"/>
              <a:ea typeface="Open Sans Light"/>
              <a:cs typeface="Open Sans Light"/>
              <a:sym typeface="Open Sans Light"/>
            </a:endParaRPr>
          </a:p>
          <a:p>
            <a:pPr indent="-336550" lvl="0" marL="1080000" marR="0" rtl="0" algn="l">
              <a:lnSpc>
                <a:spcPct val="115000"/>
              </a:lnSpc>
              <a:spcBef>
                <a:spcPts val="0"/>
              </a:spcBef>
              <a:spcAft>
                <a:spcPts val="0"/>
              </a:spcAft>
              <a:buClr>
                <a:srgbClr val="EC183F"/>
              </a:buClr>
              <a:buSzPts val="1700"/>
              <a:buFont typeface="Open Sans Light"/>
              <a:buChar char="●"/>
            </a:pPr>
            <a:r>
              <a:rPr b="0" i="0" lang="es" sz="1700" u="none" cap="none" strike="noStrike">
                <a:solidFill>
                  <a:srgbClr val="000000"/>
                </a:solidFill>
                <a:latin typeface="Open Sans Light"/>
                <a:ea typeface="Open Sans Light"/>
                <a:cs typeface="Open Sans Light"/>
                <a:sym typeface="Open Sans Light"/>
              </a:rPr>
              <a:t>Se utiliza para redes pequeñas.</a:t>
            </a:r>
            <a:endParaRPr b="0" i="0" sz="1700" u="none" cap="none" strike="noStrike">
              <a:solidFill>
                <a:srgbClr val="000000"/>
              </a:solidFill>
              <a:latin typeface="Open Sans Light"/>
              <a:ea typeface="Open Sans Light"/>
              <a:cs typeface="Open Sans Light"/>
              <a:sym typeface="Open Sans Light"/>
            </a:endParaRPr>
          </a:p>
          <a:p>
            <a:pPr indent="-336550" lvl="0" marL="1080000" marR="0" rtl="0" algn="l">
              <a:lnSpc>
                <a:spcPct val="115000"/>
              </a:lnSpc>
              <a:spcBef>
                <a:spcPts val="0"/>
              </a:spcBef>
              <a:spcAft>
                <a:spcPts val="0"/>
              </a:spcAft>
              <a:buClr>
                <a:srgbClr val="EC183F"/>
              </a:buClr>
              <a:buSzPts val="1700"/>
              <a:buFont typeface="Open Sans Light"/>
              <a:buChar char="●"/>
            </a:pPr>
            <a:r>
              <a:rPr b="0" i="0" lang="es" sz="1700" u="none" cap="none" strike="noStrike">
                <a:solidFill>
                  <a:srgbClr val="000000"/>
                </a:solidFill>
                <a:latin typeface="Open Sans Light"/>
                <a:ea typeface="Open Sans Light"/>
                <a:cs typeface="Open Sans Light"/>
                <a:sym typeface="Open Sans Light"/>
              </a:rPr>
              <a:t>No es escalable.</a:t>
            </a:r>
            <a:endParaRPr b="0" i="0" sz="1700" u="none" cap="none" strike="noStrike">
              <a:solidFill>
                <a:srgbClr val="000000"/>
              </a:solidFill>
              <a:latin typeface="Open Sans Light"/>
              <a:ea typeface="Open Sans Light"/>
              <a:cs typeface="Open Sans Light"/>
              <a:sym typeface="Open Sans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4" name="Shape 204"/>
        <p:cNvGrpSpPr/>
        <p:nvPr/>
      </p:nvGrpSpPr>
      <p:grpSpPr>
        <a:xfrm>
          <a:off x="0" y="0"/>
          <a:ext cx="0" cy="0"/>
          <a:chOff x="0" y="0"/>
          <a:chExt cx="0" cy="0"/>
        </a:xfrm>
      </p:grpSpPr>
      <p:sp>
        <p:nvSpPr>
          <p:cNvPr id="205" name="Google Shape;205;gcd2a8375f4_0_48"/>
          <p:cNvSpPr txBox="1"/>
          <p:nvPr/>
        </p:nvSpPr>
        <p:spPr>
          <a:xfrm>
            <a:off x="641550" y="1082475"/>
            <a:ext cx="7707600" cy="627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300"/>
              <a:buFont typeface="Arial"/>
              <a:buNone/>
            </a:pPr>
            <a:r>
              <a:t/>
            </a:r>
            <a:endParaRPr b="1" i="0" sz="3300" u="none" cap="none" strike="noStrike">
              <a:solidFill>
                <a:srgbClr val="EC183F"/>
              </a:solidFill>
              <a:latin typeface="Rajdhani"/>
              <a:ea typeface="Rajdhani"/>
              <a:cs typeface="Rajdhani"/>
              <a:sym typeface="Rajdhani"/>
            </a:endParaRPr>
          </a:p>
          <a:p>
            <a:pPr indent="0" lvl="0" marL="0" marR="0" rtl="0" algn="l">
              <a:lnSpc>
                <a:spcPct val="100000"/>
              </a:lnSpc>
              <a:spcBef>
                <a:spcPts val="0"/>
              </a:spcBef>
              <a:spcAft>
                <a:spcPts val="0"/>
              </a:spcAft>
              <a:buClr>
                <a:srgbClr val="000000"/>
              </a:buClr>
              <a:buSzPts val="3300"/>
              <a:buFont typeface="Arial"/>
              <a:buNone/>
            </a:pPr>
            <a:r>
              <a:rPr b="1" i="0" lang="es" sz="3100" u="none" cap="none" strike="noStrike">
                <a:solidFill>
                  <a:srgbClr val="000000"/>
                </a:solidFill>
                <a:latin typeface="Rajdhani"/>
                <a:ea typeface="Rajdhani"/>
                <a:cs typeface="Rajdhani"/>
                <a:sym typeface="Rajdhani"/>
              </a:rPr>
              <a:t>Ventajas y desventajas </a:t>
            </a:r>
            <a:endParaRPr b="1" i="0" sz="3100" u="none" cap="none" strike="noStrike">
              <a:solidFill>
                <a:srgbClr val="000000"/>
              </a:solidFill>
              <a:latin typeface="Rajdhani"/>
              <a:ea typeface="Rajdhani"/>
              <a:cs typeface="Rajdhani"/>
              <a:sym typeface="Rajdhani"/>
            </a:endParaRPr>
          </a:p>
          <a:p>
            <a:pPr indent="0" lvl="0" marL="0" marR="0" rtl="0" algn="l">
              <a:lnSpc>
                <a:spcPct val="100000"/>
              </a:lnSpc>
              <a:spcBef>
                <a:spcPts val="0"/>
              </a:spcBef>
              <a:spcAft>
                <a:spcPts val="0"/>
              </a:spcAft>
              <a:buClr>
                <a:srgbClr val="000000"/>
              </a:buClr>
              <a:buSzPts val="3300"/>
              <a:buFont typeface="Arial"/>
              <a:buNone/>
            </a:pPr>
            <a:r>
              <a:rPr b="1" i="0" lang="es" sz="3100" u="none" cap="none" strike="noStrike">
                <a:solidFill>
                  <a:srgbClr val="EC183F"/>
                </a:solidFill>
                <a:latin typeface="Rajdhani"/>
                <a:ea typeface="Rajdhani"/>
                <a:cs typeface="Rajdhani"/>
                <a:sym typeface="Rajdhani"/>
              </a:rPr>
              <a:t>del enrutamiento</a:t>
            </a:r>
            <a:r>
              <a:rPr b="1" i="0" lang="es" sz="3100" u="none" cap="none" strike="noStrike">
                <a:solidFill>
                  <a:srgbClr val="000000"/>
                </a:solidFill>
                <a:latin typeface="Rajdhani"/>
                <a:ea typeface="Rajdhani"/>
                <a:cs typeface="Rajdhani"/>
                <a:sym typeface="Rajdhani"/>
              </a:rPr>
              <a:t> </a:t>
            </a:r>
            <a:r>
              <a:rPr b="1" i="0" lang="es" sz="3100" u="none" cap="none" strike="noStrike">
                <a:solidFill>
                  <a:srgbClr val="EC183F"/>
                </a:solidFill>
                <a:latin typeface="Rajdhani"/>
                <a:ea typeface="Rajdhani"/>
                <a:cs typeface="Rajdhani"/>
                <a:sym typeface="Rajdhani"/>
              </a:rPr>
              <a:t>estático</a:t>
            </a:r>
            <a:endParaRPr b="1" i="0" sz="4200" u="none" cap="none" strike="noStrike">
              <a:solidFill>
                <a:srgbClr val="EC183F"/>
              </a:solidFill>
              <a:latin typeface="Rajdhani"/>
              <a:ea typeface="Rajdhani"/>
              <a:cs typeface="Rajdhani"/>
              <a:sym typeface="Rajdhani"/>
            </a:endParaRPr>
          </a:p>
        </p:txBody>
      </p:sp>
      <p:sp>
        <p:nvSpPr>
          <p:cNvPr id="206" name="Google Shape;206;gcd2a8375f4_0_48"/>
          <p:cNvSpPr txBox="1"/>
          <p:nvPr/>
        </p:nvSpPr>
        <p:spPr>
          <a:xfrm>
            <a:off x="2102075" y="2080950"/>
            <a:ext cx="5351700" cy="2200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700"/>
              <a:buFont typeface="Arial"/>
              <a:buNone/>
            </a:pPr>
            <a:r>
              <a:rPr b="1" i="0" lang="es" sz="1700" u="none" cap="none" strike="noStrike">
                <a:solidFill>
                  <a:srgbClr val="000000"/>
                </a:solidFill>
                <a:latin typeface="Open Sans"/>
                <a:ea typeface="Open Sans"/>
                <a:cs typeface="Open Sans"/>
                <a:sym typeface="Open Sans"/>
              </a:rPr>
              <a:t>Ventajas: </a:t>
            </a:r>
            <a:r>
              <a:rPr lang="es" sz="1700">
                <a:latin typeface="Open Sans Light"/>
                <a:ea typeface="Open Sans Light"/>
                <a:cs typeface="Open Sans Light"/>
                <a:sym typeface="Open Sans Light"/>
              </a:rPr>
              <a:t>a</a:t>
            </a:r>
            <a:r>
              <a:rPr b="0" i="0" lang="es" sz="1700" u="none" cap="none" strike="noStrike">
                <a:solidFill>
                  <a:srgbClr val="000000"/>
                </a:solidFill>
                <a:latin typeface="Open Sans Light"/>
                <a:ea typeface="Open Sans Light"/>
                <a:cs typeface="Open Sans Light"/>
                <a:sym typeface="Open Sans Light"/>
              </a:rPr>
              <a:t>unque el mantenimiento es complicado, no se consume ancho de banda de red para enviar mensajes entre routers.</a:t>
            </a:r>
            <a:endParaRPr b="0" i="0" sz="1700" u="none" cap="none" strike="noStrike">
              <a:solidFill>
                <a:srgbClr val="000000"/>
              </a:solidFill>
              <a:latin typeface="Open Sans Light"/>
              <a:ea typeface="Open Sans Light"/>
              <a:cs typeface="Open Sans Light"/>
              <a:sym typeface="Open Sans Light"/>
            </a:endParaRPr>
          </a:p>
          <a:p>
            <a:pPr indent="0" lvl="0" marL="457200" marR="0" rtl="0" algn="l">
              <a:lnSpc>
                <a:spcPct val="115000"/>
              </a:lnSpc>
              <a:spcBef>
                <a:spcPts val="0"/>
              </a:spcBef>
              <a:spcAft>
                <a:spcPts val="0"/>
              </a:spcAft>
              <a:buClr>
                <a:srgbClr val="000000"/>
              </a:buClr>
              <a:buSzPts val="1700"/>
              <a:buFont typeface="Arial"/>
              <a:buNone/>
            </a:pPr>
            <a:r>
              <a:t/>
            </a:r>
            <a:endParaRPr b="0" i="0" sz="1700" u="none" cap="none" strike="noStrike">
              <a:solidFill>
                <a:srgbClr val="000000"/>
              </a:solidFill>
              <a:latin typeface="Open Sans Light"/>
              <a:ea typeface="Open Sans Light"/>
              <a:cs typeface="Open Sans Light"/>
              <a:sym typeface="Open Sans Light"/>
            </a:endParaRPr>
          </a:p>
          <a:p>
            <a:pPr indent="0" lvl="0" marL="0" marR="0" rtl="0" algn="l">
              <a:lnSpc>
                <a:spcPct val="115000"/>
              </a:lnSpc>
              <a:spcBef>
                <a:spcPts val="0"/>
              </a:spcBef>
              <a:spcAft>
                <a:spcPts val="0"/>
              </a:spcAft>
              <a:buClr>
                <a:srgbClr val="000000"/>
              </a:buClr>
              <a:buSzPts val="1700"/>
              <a:buFont typeface="Arial"/>
              <a:buNone/>
            </a:pPr>
            <a:r>
              <a:rPr b="1" i="0" lang="es" sz="1700" u="none" cap="none" strike="noStrike">
                <a:solidFill>
                  <a:srgbClr val="000000"/>
                </a:solidFill>
                <a:latin typeface="Open Sans"/>
                <a:ea typeface="Open Sans"/>
                <a:cs typeface="Open Sans"/>
                <a:sym typeface="Open Sans"/>
              </a:rPr>
              <a:t>Desventajas: </a:t>
            </a:r>
            <a:r>
              <a:rPr lang="es" sz="1700">
                <a:latin typeface="Open Sans Light"/>
                <a:ea typeface="Open Sans Light"/>
                <a:cs typeface="Open Sans Light"/>
                <a:sym typeface="Open Sans Light"/>
              </a:rPr>
              <a:t>c</a:t>
            </a:r>
            <a:r>
              <a:rPr b="0" i="0" lang="es" sz="1700" u="none" cap="none" strike="noStrike">
                <a:solidFill>
                  <a:srgbClr val="000000"/>
                </a:solidFill>
                <a:latin typeface="Open Sans Light"/>
                <a:ea typeface="Open Sans Light"/>
                <a:cs typeface="Open Sans Light"/>
                <a:sym typeface="Open Sans Light"/>
              </a:rPr>
              <a:t>ualquier cambio en la red requiere que el administrador agregue o elimine las rutas afectadas por dichos cambios.</a:t>
            </a:r>
            <a:endParaRPr b="0" i="0" sz="1700" u="none" cap="none" strike="noStrike">
              <a:solidFill>
                <a:srgbClr val="000000"/>
              </a:solidFill>
              <a:latin typeface="Open Sans Light"/>
              <a:ea typeface="Open Sans Light"/>
              <a:cs typeface="Open Sans Light"/>
              <a:sym typeface="Open Sans Light"/>
            </a:endParaRPr>
          </a:p>
        </p:txBody>
      </p:sp>
      <p:pic>
        <p:nvPicPr>
          <p:cNvPr id="207" name="Google Shape;207;gcd2a8375f4_0_48"/>
          <p:cNvPicPr preferRelativeResize="0"/>
          <p:nvPr/>
        </p:nvPicPr>
        <p:blipFill rotWithShape="1">
          <a:blip r:embed="rId3">
            <a:alphaModFix/>
          </a:blip>
          <a:srcRect b="0" l="0" r="0" t="0"/>
          <a:stretch/>
        </p:blipFill>
        <p:spPr>
          <a:xfrm>
            <a:off x="898075" y="3306350"/>
            <a:ext cx="1039025" cy="1039025"/>
          </a:xfrm>
          <a:prstGeom prst="rect">
            <a:avLst/>
          </a:prstGeom>
          <a:noFill/>
          <a:ln>
            <a:noFill/>
          </a:ln>
        </p:spPr>
      </p:pic>
      <p:pic>
        <p:nvPicPr>
          <p:cNvPr id="208" name="Google Shape;208;gcd2a8375f4_0_48"/>
          <p:cNvPicPr preferRelativeResize="0"/>
          <p:nvPr/>
        </p:nvPicPr>
        <p:blipFill rotWithShape="1">
          <a:blip r:embed="rId4">
            <a:alphaModFix/>
          </a:blip>
          <a:srcRect b="0" l="0" r="0" t="0"/>
          <a:stretch/>
        </p:blipFill>
        <p:spPr>
          <a:xfrm>
            <a:off x="809575" y="2038800"/>
            <a:ext cx="1204775" cy="1204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2" name="Shape 212"/>
        <p:cNvGrpSpPr/>
        <p:nvPr/>
      </p:nvGrpSpPr>
      <p:grpSpPr>
        <a:xfrm>
          <a:off x="0" y="0"/>
          <a:ext cx="0" cy="0"/>
          <a:chOff x="0" y="0"/>
          <a:chExt cx="0" cy="0"/>
        </a:xfrm>
      </p:grpSpPr>
      <p:sp>
        <p:nvSpPr>
          <p:cNvPr id="213" name="Google Shape;213;gcd2a8375f4_0_53"/>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300"/>
              <a:buFont typeface="Arial"/>
              <a:buNone/>
            </a:pPr>
            <a:r>
              <a:t/>
            </a:r>
            <a:endParaRPr b="1" i="0" sz="3300" u="none" cap="none" strike="noStrike">
              <a:solidFill>
                <a:srgbClr val="EC183F"/>
              </a:solidFill>
              <a:latin typeface="Rajdhani"/>
              <a:ea typeface="Rajdhani"/>
              <a:cs typeface="Rajdhani"/>
              <a:sym typeface="Rajdhani"/>
            </a:endParaRPr>
          </a:p>
          <a:p>
            <a:pPr indent="0" lvl="0" marL="0" marR="0" rtl="0" algn="l">
              <a:lnSpc>
                <a:spcPct val="100000"/>
              </a:lnSpc>
              <a:spcBef>
                <a:spcPts val="0"/>
              </a:spcBef>
              <a:spcAft>
                <a:spcPts val="0"/>
              </a:spcAft>
              <a:buClr>
                <a:srgbClr val="000000"/>
              </a:buClr>
              <a:buSzPts val="3300"/>
              <a:buFont typeface="Arial"/>
              <a:buNone/>
            </a:pPr>
            <a:r>
              <a:rPr b="1" i="0" lang="es" sz="3100" u="none" cap="none" strike="noStrike">
                <a:solidFill>
                  <a:srgbClr val="000000"/>
                </a:solidFill>
                <a:latin typeface="Rajdhani"/>
                <a:ea typeface="Rajdhani"/>
                <a:cs typeface="Rajdhani"/>
                <a:sym typeface="Rajdhani"/>
              </a:rPr>
              <a:t>Enrutamiento</a:t>
            </a:r>
            <a:r>
              <a:rPr b="1" i="0" lang="es" sz="3100" u="none" cap="none" strike="noStrike">
                <a:solidFill>
                  <a:srgbClr val="F44336"/>
                </a:solidFill>
                <a:latin typeface="Rajdhani"/>
                <a:ea typeface="Rajdhani"/>
                <a:cs typeface="Rajdhani"/>
                <a:sym typeface="Rajdhani"/>
              </a:rPr>
              <a:t> </a:t>
            </a:r>
            <a:r>
              <a:rPr b="1" i="0" lang="es" sz="3100" u="none" cap="none" strike="noStrike">
                <a:solidFill>
                  <a:srgbClr val="EC183F"/>
                </a:solidFill>
                <a:latin typeface="Rajdhani"/>
                <a:ea typeface="Rajdhani"/>
                <a:cs typeface="Rajdhani"/>
                <a:sym typeface="Rajdhani"/>
              </a:rPr>
              <a:t>dinámico</a:t>
            </a:r>
            <a:endParaRPr b="1" i="0" sz="4200" u="none" cap="none" strike="noStrike">
              <a:solidFill>
                <a:srgbClr val="EC183F"/>
              </a:solidFill>
              <a:latin typeface="Rajdhani"/>
              <a:ea typeface="Rajdhani"/>
              <a:cs typeface="Rajdhani"/>
              <a:sym typeface="Rajdhani"/>
            </a:endParaRPr>
          </a:p>
        </p:txBody>
      </p:sp>
      <p:sp>
        <p:nvSpPr>
          <p:cNvPr id="214" name="Google Shape;214;gcd2a8375f4_0_53"/>
          <p:cNvSpPr txBox="1"/>
          <p:nvPr/>
        </p:nvSpPr>
        <p:spPr>
          <a:xfrm>
            <a:off x="712950" y="1242750"/>
            <a:ext cx="7108500" cy="3114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700"/>
              <a:buFont typeface="Arial"/>
              <a:buNone/>
            </a:pPr>
            <a:r>
              <a:rPr b="0" i="0" lang="es" sz="1700" u="none" cap="none" strike="noStrike">
                <a:solidFill>
                  <a:srgbClr val="000000"/>
                </a:solidFill>
                <a:latin typeface="Open Sans Light"/>
                <a:ea typeface="Open Sans Light"/>
                <a:cs typeface="Open Sans Light"/>
                <a:sym typeface="Open Sans Light"/>
              </a:rPr>
              <a:t>La información necesaria para crear y mantener actualizadas las tablas se obtienen de los demás routers de la red. Estos utilizan protocolos de enrutamiento para intercambiar información con sus routers vecinos.</a:t>
            </a:r>
            <a:endParaRPr b="0" i="0" sz="1700" u="none" cap="none" strike="noStrike">
              <a:solidFill>
                <a:srgbClr val="000000"/>
              </a:solidFill>
              <a:latin typeface="Open Sans Light"/>
              <a:ea typeface="Open Sans Light"/>
              <a:cs typeface="Open Sans Light"/>
              <a:sym typeface="Open Sans Light"/>
            </a:endParaRPr>
          </a:p>
          <a:p>
            <a:pPr indent="0" lvl="0" marL="0" marR="0" rtl="0" algn="l">
              <a:lnSpc>
                <a:spcPct val="115000"/>
              </a:lnSpc>
              <a:spcBef>
                <a:spcPts val="0"/>
              </a:spcBef>
              <a:spcAft>
                <a:spcPts val="0"/>
              </a:spcAft>
              <a:buClr>
                <a:srgbClr val="000000"/>
              </a:buClr>
              <a:buSzPts val="1700"/>
              <a:buFont typeface="Arial"/>
              <a:buNone/>
            </a:pPr>
            <a:r>
              <a:t/>
            </a:r>
            <a:endParaRPr b="0" i="0" sz="1700" u="none" cap="none" strike="noStrike">
              <a:solidFill>
                <a:srgbClr val="000000"/>
              </a:solidFill>
              <a:latin typeface="Open Sans Light"/>
              <a:ea typeface="Open Sans Light"/>
              <a:cs typeface="Open Sans Light"/>
              <a:sym typeface="Open Sans Light"/>
            </a:endParaRPr>
          </a:p>
          <a:p>
            <a:pPr indent="-336550" lvl="0" marL="1170000" marR="0" rtl="0" algn="l">
              <a:lnSpc>
                <a:spcPct val="115000"/>
              </a:lnSpc>
              <a:spcBef>
                <a:spcPts val="0"/>
              </a:spcBef>
              <a:spcAft>
                <a:spcPts val="0"/>
              </a:spcAft>
              <a:buClr>
                <a:srgbClr val="EC183F"/>
              </a:buClr>
              <a:buSzPts val="1700"/>
              <a:buFont typeface="Open Sans Light"/>
              <a:buChar char="●"/>
            </a:pPr>
            <a:r>
              <a:rPr b="0" i="0" lang="es" sz="1700" u="none" cap="none" strike="noStrike">
                <a:solidFill>
                  <a:srgbClr val="000000"/>
                </a:solidFill>
                <a:latin typeface="Open Sans Light"/>
                <a:ea typeface="Open Sans Light"/>
                <a:cs typeface="Open Sans Light"/>
                <a:sym typeface="Open Sans Light"/>
              </a:rPr>
              <a:t>Alto consumo de ancho de banda.</a:t>
            </a:r>
            <a:endParaRPr b="0" i="0" sz="1700" u="none" cap="none" strike="noStrike">
              <a:solidFill>
                <a:srgbClr val="000000"/>
              </a:solidFill>
              <a:latin typeface="Open Sans Light"/>
              <a:ea typeface="Open Sans Light"/>
              <a:cs typeface="Open Sans Light"/>
              <a:sym typeface="Open Sans Light"/>
            </a:endParaRPr>
          </a:p>
          <a:p>
            <a:pPr indent="-336550" lvl="0" marL="1170000" marR="0" rtl="0" algn="l">
              <a:lnSpc>
                <a:spcPct val="115000"/>
              </a:lnSpc>
              <a:spcBef>
                <a:spcPts val="0"/>
              </a:spcBef>
              <a:spcAft>
                <a:spcPts val="0"/>
              </a:spcAft>
              <a:buClr>
                <a:srgbClr val="EC183F"/>
              </a:buClr>
              <a:buSzPts val="1700"/>
              <a:buFont typeface="Open Sans Light"/>
              <a:buChar char="●"/>
            </a:pPr>
            <a:r>
              <a:rPr b="0" i="0" lang="es" sz="1700" u="none" cap="none" strike="noStrike">
                <a:solidFill>
                  <a:srgbClr val="000000"/>
                </a:solidFill>
                <a:latin typeface="Open Sans Light"/>
                <a:ea typeface="Open Sans Light"/>
                <a:cs typeface="Open Sans Light"/>
                <a:sym typeface="Open Sans Light"/>
              </a:rPr>
              <a:t>Alto consumo de memoria.</a:t>
            </a:r>
            <a:endParaRPr b="0" i="0" sz="1700" u="none" cap="none" strike="noStrike">
              <a:solidFill>
                <a:srgbClr val="000000"/>
              </a:solidFill>
              <a:latin typeface="Open Sans Light"/>
              <a:ea typeface="Open Sans Light"/>
              <a:cs typeface="Open Sans Light"/>
              <a:sym typeface="Open Sans Light"/>
            </a:endParaRPr>
          </a:p>
          <a:p>
            <a:pPr indent="-336550" lvl="0" marL="1170000" marR="0" rtl="0" algn="l">
              <a:lnSpc>
                <a:spcPct val="115000"/>
              </a:lnSpc>
              <a:spcBef>
                <a:spcPts val="0"/>
              </a:spcBef>
              <a:spcAft>
                <a:spcPts val="0"/>
              </a:spcAft>
              <a:buClr>
                <a:srgbClr val="EC183F"/>
              </a:buClr>
              <a:buSzPts val="1700"/>
              <a:buFont typeface="Open Sans Light"/>
              <a:buChar char="●"/>
            </a:pPr>
            <a:r>
              <a:rPr b="0" i="0" lang="es" sz="1700" u="none" cap="none" strike="noStrike">
                <a:solidFill>
                  <a:srgbClr val="000000"/>
                </a:solidFill>
                <a:latin typeface="Open Sans Light"/>
                <a:ea typeface="Open Sans Light"/>
                <a:cs typeface="Open Sans Light"/>
                <a:sym typeface="Open Sans Light"/>
              </a:rPr>
              <a:t>Se utiliza para redes grandes.</a:t>
            </a:r>
            <a:endParaRPr b="0" i="0" sz="1700" u="none" cap="none" strike="noStrike">
              <a:solidFill>
                <a:srgbClr val="000000"/>
              </a:solidFill>
              <a:latin typeface="Open Sans Light"/>
              <a:ea typeface="Open Sans Light"/>
              <a:cs typeface="Open Sans Light"/>
              <a:sym typeface="Open Sans Light"/>
            </a:endParaRPr>
          </a:p>
          <a:p>
            <a:pPr indent="-336550" lvl="0" marL="1170000" marR="0" rtl="0" algn="l">
              <a:lnSpc>
                <a:spcPct val="115000"/>
              </a:lnSpc>
              <a:spcBef>
                <a:spcPts val="0"/>
              </a:spcBef>
              <a:spcAft>
                <a:spcPts val="0"/>
              </a:spcAft>
              <a:buClr>
                <a:srgbClr val="EC183F"/>
              </a:buClr>
              <a:buSzPts val="1700"/>
              <a:buFont typeface="Open Sans Light"/>
              <a:buChar char="●"/>
            </a:pPr>
            <a:r>
              <a:rPr b="0" i="0" lang="es" sz="1700" u="none" cap="none" strike="noStrike">
                <a:solidFill>
                  <a:srgbClr val="000000"/>
                </a:solidFill>
                <a:latin typeface="Open Sans Light"/>
                <a:ea typeface="Open Sans Light"/>
                <a:cs typeface="Open Sans Light"/>
                <a:sym typeface="Open Sans Light"/>
              </a:rPr>
              <a:t>Es automático.</a:t>
            </a:r>
            <a:endParaRPr b="0" i="0" sz="1700" u="none" cap="none" strike="noStrike">
              <a:solidFill>
                <a:srgbClr val="000000"/>
              </a:solidFill>
              <a:latin typeface="Open Sans Light"/>
              <a:ea typeface="Open Sans Light"/>
              <a:cs typeface="Open Sans Light"/>
              <a:sym typeface="Open Sans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8" name="Shape 218"/>
        <p:cNvGrpSpPr/>
        <p:nvPr/>
      </p:nvGrpSpPr>
      <p:grpSpPr>
        <a:xfrm>
          <a:off x="0" y="0"/>
          <a:ext cx="0" cy="0"/>
          <a:chOff x="0" y="0"/>
          <a:chExt cx="0" cy="0"/>
        </a:xfrm>
      </p:grpSpPr>
      <p:sp>
        <p:nvSpPr>
          <p:cNvPr id="219" name="Google Shape;219;gcd2a8375f4_0_70"/>
          <p:cNvSpPr txBox="1"/>
          <p:nvPr/>
        </p:nvSpPr>
        <p:spPr>
          <a:xfrm>
            <a:off x="793950" y="549075"/>
            <a:ext cx="7707600" cy="1204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300"/>
              <a:buFont typeface="Arial"/>
              <a:buNone/>
            </a:pPr>
            <a:r>
              <a:t/>
            </a:r>
            <a:endParaRPr b="1" i="0" sz="3300" u="none" cap="none" strike="noStrike">
              <a:solidFill>
                <a:srgbClr val="EC183F"/>
              </a:solidFill>
              <a:latin typeface="Rajdhani"/>
              <a:ea typeface="Rajdhani"/>
              <a:cs typeface="Rajdhani"/>
              <a:sym typeface="Rajdhani"/>
            </a:endParaRPr>
          </a:p>
          <a:p>
            <a:pPr indent="0" lvl="0" marL="0" marR="0" rtl="0" algn="l">
              <a:lnSpc>
                <a:spcPct val="100000"/>
              </a:lnSpc>
              <a:spcBef>
                <a:spcPts val="0"/>
              </a:spcBef>
              <a:spcAft>
                <a:spcPts val="0"/>
              </a:spcAft>
              <a:buClr>
                <a:srgbClr val="000000"/>
              </a:buClr>
              <a:buSzPts val="3300"/>
              <a:buFont typeface="Arial"/>
              <a:buNone/>
            </a:pPr>
            <a:r>
              <a:rPr b="1" i="0" lang="es" sz="3100" u="none" cap="none" strike="noStrike">
                <a:solidFill>
                  <a:srgbClr val="000000"/>
                </a:solidFill>
                <a:latin typeface="Rajdhani"/>
                <a:ea typeface="Rajdhani"/>
                <a:cs typeface="Rajdhani"/>
                <a:sym typeface="Rajdhani"/>
              </a:rPr>
              <a:t>Ventajas y desventajas </a:t>
            </a:r>
            <a:endParaRPr b="1" i="0" sz="3100" u="none" cap="none" strike="noStrike">
              <a:solidFill>
                <a:srgbClr val="000000"/>
              </a:solidFill>
              <a:latin typeface="Rajdhani"/>
              <a:ea typeface="Rajdhani"/>
              <a:cs typeface="Rajdhani"/>
              <a:sym typeface="Rajdhani"/>
            </a:endParaRPr>
          </a:p>
          <a:p>
            <a:pPr indent="0" lvl="0" marL="0" marR="0" rtl="0" algn="l">
              <a:lnSpc>
                <a:spcPct val="100000"/>
              </a:lnSpc>
              <a:spcBef>
                <a:spcPts val="0"/>
              </a:spcBef>
              <a:spcAft>
                <a:spcPts val="0"/>
              </a:spcAft>
              <a:buClr>
                <a:srgbClr val="000000"/>
              </a:buClr>
              <a:buSzPts val="3300"/>
              <a:buFont typeface="Arial"/>
              <a:buNone/>
            </a:pPr>
            <a:r>
              <a:rPr b="1" i="0" lang="es" sz="3100" u="none" cap="none" strike="noStrike">
                <a:solidFill>
                  <a:srgbClr val="EC183F"/>
                </a:solidFill>
                <a:latin typeface="Rajdhani"/>
                <a:ea typeface="Rajdhani"/>
                <a:cs typeface="Rajdhani"/>
                <a:sym typeface="Rajdhani"/>
              </a:rPr>
              <a:t>del enrutamiento dinámico</a:t>
            </a:r>
            <a:endParaRPr b="1" i="0" sz="4200" u="none" cap="none" strike="noStrike">
              <a:solidFill>
                <a:srgbClr val="EC183F"/>
              </a:solidFill>
              <a:latin typeface="Rajdhani"/>
              <a:ea typeface="Rajdhani"/>
              <a:cs typeface="Rajdhani"/>
              <a:sym typeface="Rajdhani"/>
            </a:endParaRPr>
          </a:p>
        </p:txBody>
      </p:sp>
      <p:sp>
        <p:nvSpPr>
          <p:cNvPr id="220" name="Google Shape;220;gcd2a8375f4_0_70"/>
          <p:cNvSpPr txBox="1"/>
          <p:nvPr/>
        </p:nvSpPr>
        <p:spPr>
          <a:xfrm>
            <a:off x="2063300" y="1889450"/>
            <a:ext cx="5452800" cy="269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700"/>
              <a:buFont typeface="Arial"/>
              <a:buNone/>
            </a:pPr>
            <a:r>
              <a:rPr b="1" i="0" lang="es" sz="1700" u="none" cap="none" strike="noStrike">
                <a:solidFill>
                  <a:srgbClr val="000000"/>
                </a:solidFill>
                <a:latin typeface="Open Sans"/>
                <a:ea typeface="Open Sans"/>
                <a:cs typeface="Open Sans"/>
                <a:sym typeface="Open Sans"/>
              </a:rPr>
              <a:t>Ventajas: </a:t>
            </a:r>
            <a:r>
              <a:rPr lang="es" sz="1700">
                <a:latin typeface="Open Sans Light"/>
                <a:ea typeface="Open Sans Light"/>
                <a:cs typeface="Open Sans Light"/>
                <a:sym typeface="Open Sans Light"/>
              </a:rPr>
              <a:t>e</a:t>
            </a:r>
            <a:r>
              <a:rPr b="0" i="0" lang="es" sz="1700" u="none" cap="none" strike="noStrike">
                <a:solidFill>
                  <a:srgbClr val="000000"/>
                </a:solidFill>
                <a:latin typeface="Open Sans Light"/>
                <a:ea typeface="Open Sans Light"/>
                <a:cs typeface="Open Sans Light"/>
                <a:sym typeface="Open Sans Light"/>
              </a:rPr>
              <a:t>l administrador solo pone en marcha el enrutamiento dinámico, luego las tablas de enrutamiento se ajustan automáticamente ante cambios en la red.</a:t>
            </a:r>
            <a:endParaRPr b="0" i="0" sz="1700" u="none" cap="none" strike="noStrike">
              <a:solidFill>
                <a:srgbClr val="000000"/>
              </a:solidFill>
              <a:latin typeface="Open Sans Light"/>
              <a:ea typeface="Open Sans Light"/>
              <a:cs typeface="Open Sans Light"/>
              <a:sym typeface="Open Sans Light"/>
            </a:endParaRPr>
          </a:p>
          <a:p>
            <a:pPr indent="0" lvl="0" marL="457200" marR="0" rtl="0" algn="l">
              <a:lnSpc>
                <a:spcPct val="115000"/>
              </a:lnSpc>
              <a:spcBef>
                <a:spcPts val="0"/>
              </a:spcBef>
              <a:spcAft>
                <a:spcPts val="0"/>
              </a:spcAft>
              <a:buClr>
                <a:srgbClr val="000000"/>
              </a:buClr>
              <a:buSzPts val="1700"/>
              <a:buFont typeface="Arial"/>
              <a:buNone/>
            </a:pPr>
            <a:r>
              <a:t/>
            </a:r>
            <a:endParaRPr b="0" i="0" sz="1700" u="none" cap="none" strike="noStrike">
              <a:solidFill>
                <a:srgbClr val="000000"/>
              </a:solidFill>
              <a:latin typeface="Open Sans Light"/>
              <a:ea typeface="Open Sans Light"/>
              <a:cs typeface="Open Sans Light"/>
              <a:sym typeface="Open Sans Light"/>
            </a:endParaRPr>
          </a:p>
          <a:p>
            <a:pPr indent="0" lvl="0" marL="0" marR="0" rtl="0" algn="l">
              <a:lnSpc>
                <a:spcPct val="115000"/>
              </a:lnSpc>
              <a:spcBef>
                <a:spcPts val="0"/>
              </a:spcBef>
              <a:spcAft>
                <a:spcPts val="0"/>
              </a:spcAft>
              <a:buClr>
                <a:srgbClr val="000000"/>
              </a:buClr>
              <a:buSzPts val="1700"/>
              <a:buFont typeface="Arial"/>
              <a:buNone/>
            </a:pPr>
            <a:r>
              <a:rPr b="1" i="0" lang="es" sz="1700" u="none" cap="none" strike="noStrike">
                <a:solidFill>
                  <a:srgbClr val="000000"/>
                </a:solidFill>
                <a:latin typeface="Open Sans"/>
                <a:ea typeface="Open Sans"/>
                <a:cs typeface="Open Sans"/>
                <a:sym typeface="Open Sans"/>
              </a:rPr>
              <a:t>Desventajas: </a:t>
            </a:r>
            <a:r>
              <a:rPr lang="es" sz="1700">
                <a:latin typeface="Open Sans Light"/>
                <a:ea typeface="Open Sans Light"/>
                <a:cs typeface="Open Sans Light"/>
                <a:sym typeface="Open Sans Light"/>
              </a:rPr>
              <a:t>c</a:t>
            </a:r>
            <a:r>
              <a:rPr b="0" i="0" lang="es" sz="1700" u="none" cap="none" strike="noStrike">
                <a:solidFill>
                  <a:srgbClr val="000000"/>
                </a:solidFill>
                <a:latin typeface="Open Sans Light"/>
                <a:ea typeface="Open Sans Light"/>
                <a:cs typeface="Open Sans Light"/>
                <a:sym typeface="Open Sans Light"/>
              </a:rPr>
              <a:t>onsume mucho ancho de banda debido a los mensajes que intercambian los routers para configurarse automáticamente.</a:t>
            </a:r>
            <a:endParaRPr b="0" i="0" sz="1700" u="none" cap="none" strike="noStrike">
              <a:solidFill>
                <a:srgbClr val="000000"/>
              </a:solidFill>
              <a:latin typeface="Open Sans Light"/>
              <a:ea typeface="Open Sans Light"/>
              <a:cs typeface="Open Sans Light"/>
              <a:sym typeface="Open Sans Light"/>
            </a:endParaRPr>
          </a:p>
        </p:txBody>
      </p:sp>
      <p:pic>
        <p:nvPicPr>
          <p:cNvPr id="221" name="Google Shape;221;gcd2a8375f4_0_70"/>
          <p:cNvPicPr preferRelativeResize="0"/>
          <p:nvPr/>
        </p:nvPicPr>
        <p:blipFill rotWithShape="1">
          <a:blip r:embed="rId3">
            <a:alphaModFix/>
          </a:blip>
          <a:srcRect b="0" l="0" r="0" t="0"/>
          <a:stretch/>
        </p:blipFill>
        <p:spPr>
          <a:xfrm>
            <a:off x="898075" y="3306350"/>
            <a:ext cx="1039025" cy="1039025"/>
          </a:xfrm>
          <a:prstGeom prst="rect">
            <a:avLst/>
          </a:prstGeom>
          <a:noFill/>
          <a:ln>
            <a:noFill/>
          </a:ln>
        </p:spPr>
      </p:pic>
      <p:pic>
        <p:nvPicPr>
          <p:cNvPr id="222" name="Google Shape;222;gcd2a8375f4_0_70"/>
          <p:cNvPicPr preferRelativeResize="0"/>
          <p:nvPr/>
        </p:nvPicPr>
        <p:blipFill rotWithShape="1">
          <a:blip r:embed="rId4">
            <a:alphaModFix/>
          </a:blip>
          <a:srcRect b="0" l="0" r="0" t="0"/>
          <a:stretch/>
        </p:blipFill>
        <p:spPr>
          <a:xfrm>
            <a:off x="809575" y="1962600"/>
            <a:ext cx="1204775" cy="1204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226" name="Shape 226"/>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4" name="Shape 134"/>
        <p:cNvGrpSpPr/>
        <p:nvPr/>
      </p:nvGrpSpPr>
      <p:grpSpPr>
        <a:xfrm>
          <a:off x="0" y="0"/>
          <a:ext cx="0" cy="0"/>
          <a:chOff x="0" y="0"/>
          <a:chExt cx="0" cy="0"/>
        </a:xfrm>
      </p:grpSpPr>
      <p:sp>
        <p:nvSpPr>
          <p:cNvPr id="135" name="Google Shape;135;gc48bfaac81_0_495"/>
          <p:cNvSpPr txBox="1"/>
          <p:nvPr/>
        </p:nvSpPr>
        <p:spPr>
          <a:xfrm>
            <a:off x="3897550" y="1375575"/>
            <a:ext cx="4505400" cy="3067200"/>
          </a:xfrm>
          <a:prstGeom prst="rect">
            <a:avLst/>
          </a:prstGeom>
          <a:noFill/>
          <a:ln>
            <a:noFill/>
          </a:ln>
        </p:spPr>
        <p:txBody>
          <a:bodyPr anchorCtr="0" anchor="ctr" bIns="45700" lIns="91425" spcFirstLastPara="1" rIns="91425" wrap="square" tIns="45700">
            <a:noAutofit/>
          </a:bodyPr>
          <a:lstStyle/>
          <a:p>
            <a:pPr indent="-355600" lvl="0" marL="457200" marR="0" rtl="0" algn="l">
              <a:lnSpc>
                <a:spcPct val="130000"/>
              </a:lnSpc>
              <a:spcBef>
                <a:spcPts val="0"/>
              </a:spcBef>
              <a:spcAft>
                <a:spcPts val="0"/>
              </a:spcAft>
              <a:buClr>
                <a:srgbClr val="434343"/>
              </a:buClr>
              <a:buSzPts val="2000"/>
              <a:buFont typeface="Rajdhani"/>
              <a:buAutoNum type="arabicPeriod"/>
            </a:pPr>
            <a:r>
              <a:rPr b="1" i="0" lang="es" sz="2000" u="sng" cap="none" strike="noStrike">
                <a:solidFill>
                  <a:schemeClr val="hlink"/>
                </a:solidFill>
                <a:latin typeface="Rajdhani"/>
                <a:ea typeface="Rajdhani"/>
                <a:cs typeface="Rajdhani"/>
                <a:sym typeface="Rajdhani"/>
                <a:hlinkClick action="ppaction://hlinksldjump" r:id="rId3"/>
              </a:rPr>
              <a:t>¿Qué función tiene un router?</a:t>
            </a:r>
            <a:r>
              <a:rPr b="1" i="0" lang="es" sz="2000" u="none" cap="none" strike="noStrike">
                <a:solidFill>
                  <a:srgbClr val="434343"/>
                </a:solidFill>
                <a:latin typeface="Rajdhani"/>
                <a:ea typeface="Rajdhani"/>
                <a:cs typeface="Rajdhani"/>
                <a:sym typeface="Rajdhani"/>
              </a:rPr>
              <a:t> </a:t>
            </a:r>
            <a:endParaRPr b="1" i="0" sz="2000" u="none" cap="none" strike="noStrike">
              <a:solidFill>
                <a:srgbClr val="434343"/>
              </a:solidFill>
              <a:latin typeface="Rajdhani"/>
              <a:ea typeface="Rajdhani"/>
              <a:cs typeface="Rajdhani"/>
              <a:sym typeface="Rajdhani"/>
            </a:endParaRPr>
          </a:p>
          <a:p>
            <a:pPr indent="-355600" lvl="0" marL="457200" marR="0" rtl="0" algn="l">
              <a:lnSpc>
                <a:spcPct val="130000"/>
              </a:lnSpc>
              <a:spcBef>
                <a:spcPts val="0"/>
              </a:spcBef>
              <a:spcAft>
                <a:spcPts val="0"/>
              </a:spcAft>
              <a:buClr>
                <a:srgbClr val="434343"/>
              </a:buClr>
              <a:buSzPts val="2000"/>
              <a:buFont typeface="Rajdhani"/>
              <a:buAutoNum type="arabicPeriod"/>
            </a:pPr>
            <a:r>
              <a:rPr b="1" i="0" lang="es" sz="2000" u="sng" cap="none" strike="noStrike">
                <a:solidFill>
                  <a:schemeClr val="hlink"/>
                </a:solidFill>
                <a:latin typeface="Rajdhani"/>
                <a:ea typeface="Rajdhani"/>
                <a:cs typeface="Rajdhani"/>
                <a:sym typeface="Rajdhani"/>
                <a:hlinkClick action="ppaction://hlinksldjump" r:id="rId4"/>
              </a:rPr>
              <a:t>¿Cómo hace un router para enviar y recibir información?</a:t>
            </a:r>
            <a:endParaRPr b="1" i="0" sz="2000" u="none" cap="none" strike="noStrike">
              <a:solidFill>
                <a:srgbClr val="434343"/>
              </a:solidFill>
              <a:latin typeface="Rajdhani"/>
              <a:ea typeface="Rajdhani"/>
              <a:cs typeface="Rajdhani"/>
              <a:sym typeface="Rajdhani"/>
            </a:endParaRPr>
          </a:p>
          <a:p>
            <a:pPr indent="-355600" lvl="0" marL="457200" marR="0" rtl="0" algn="l">
              <a:lnSpc>
                <a:spcPct val="130000"/>
              </a:lnSpc>
              <a:spcBef>
                <a:spcPts val="0"/>
              </a:spcBef>
              <a:spcAft>
                <a:spcPts val="0"/>
              </a:spcAft>
              <a:buClr>
                <a:srgbClr val="434343"/>
              </a:buClr>
              <a:buSzPts val="2000"/>
              <a:buFont typeface="Rajdhani"/>
              <a:buAutoNum type="arabicPeriod"/>
            </a:pPr>
            <a:r>
              <a:rPr b="1" i="0" lang="es" sz="2000" u="sng" cap="none" strike="noStrike">
                <a:solidFill>
                  <a:schemeClr val="hlink"/>
                </a:solidFill>
                <a:latin typeface="Rajdhani"/>
                <a:ea typeface="Rajdhani"/>
                <a:cs typeface="Rajdhani"/>
                <a:sym typeface="Rajdhani"/>
                <a:hlinkClick action="ppaction://hlinksldjump" r:id="rId5"/>
              </a:rPr>
              <a:t>Tipos de enrutamiento</a:t>
            </a:r>
            <a:endParaRPr b="1" i="0" sz="2000" u="none" cap="none" strike="noStrike">
              <a:solidFill>
                <a:srgbClr val="434343"/>
              </a:solidFill>
              <a:latin typeface="Rajdhani"/>
              <a:ea typeface="Rajdhani"/>
              <a:cs typeface="Rajdhani"/>
              <a:sym typeface="Rajdhani"/>
            </a:endParaRPr>
          </a:p>
          <a:p>
            <a:pPr indent="0" lvl="0" marL="457200" marR="0" rtl="0" algn="l">
              <a:lnSpc>
                <a:spcPct val="130000"/>
              </a:lnSpc>
              <a:spcBef>
                <a:spcPts val="0"/>
              </a:spcBef>
              <a:spcAft>
                <a:spcPts val="0"/>
              </a:spcAft>
              <a:buClr>
                <a:srgbClr val="000000"/>
              </a:buClr>
              <a:buSzPts val="2000"/>
              <a:buFont typeface="Arial"/>
              <a:buNone/>
            </a:pPr>
            <a:r>
              <a:t/>
            </a:r>
            <a:endParaRPr b="1" i="0" sz="2000" u="none" cap="none" strike="noStrike">
              <a:solidFill>
                <a:srgbClr val="434343"/>
              </a:solidFill>
              <a:latin typeface="Rajdhani"/>
              <a:ea typeface="Rajdhani"/>
              <a:cs typeface="Rajdhani"/>
              <a:sym typeface="Rajdhani"/>
            </a:endParaRPr>
          </a:p>
        </p:txBody>
      </p:sp>
      <p:sp>
        <p:nvSpPr>
          <p:cNvPr id="136" name="Google Shape;136;gc48bfaac81_0_495"/>
          <p:cNvSpPr txBox="1"/>
          <p:nvPr/>
        </p:nvSpPr>
        <p:spPr>
          <a:xfrm>
            <a:off x="1672950" y="2442819"/>
            <a:ext cx="1590300" cy="843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100"/>
              <a:buFont typeface="Arial"/>
              <a:buNone/>
            </a:pPr>
            <a:r>
              <a:rPr b="1" i="0" lang="es" sz="3100" u="none" cap="none" strike="noStrike">
                <a:solidFill>
                  <a:srgbClr val="EC183F"/>
                </a:solidFill>
                <a:latin typeface="Rajdhani"/>
                <a:ea typeface="Rajdhani"/>
                <a:cs typeface="Rajdhani"/>
                <a:sym typeface="Rajdhani"/>
                <a:extLst>
                  <a:ext uri="http://customooxmlschemas.google.com/">
                    <go:slidesCustomData xmlns:go="http://customooxmlschemas.google.com/" textRoundtripDataId="0"/>
                  </a:ext>
                </a:extLst>
              </a:rPr>
              <a:t>Índice</a:t>
            </a:r>
            <a:endParaRPr b="1" i="0" sz="2700" u="none" cap="none" strike="noStrike">
              <a:solidFill>
                <a:srgbClr val="EC183F"/>
              </a:solidFill>
              <a:latin typeface="Rajdhani"/>
              <a:ea typeface="Rajdhani"/>
              <a:cs typeface="Rajdhani"/>
              <a:sym typeface="Rajdhani"/>
            </a:endParaRPr>
          </a:p>
        </p:txBody>
      </p:sp>
      <p:cxnSp>
        <p:nvCxnSpPr>
          <p:cNvPr id="137" name="Google Shape;137;gc48bfaac81_0_495"/>
          <p:cNvCxnSpPr/>
          <p:nvPr/>
        </p:nvCxnSpPr>
        <p:spPr>
          <a:xfrm flipH="1">
            <a:off x="3592750" y="1409375"/>
            <a:ext cx="18900" cy="3033300"/>
          </a:xfrm>
          <a:prstGeom prst="straightConnector1">
            <a:avLst/>
          </a:prstGeom>
          <a:noFill/>
          <a:ln cap="flat" cmpd="sng" w="9525">
            <a:solidFill>
              <a:srgbClr val="595959"/>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41" name="Shape 141"/>
        <p:cNvGrpSpPr/>
        <p:nvPr/>
      </p:nvGrpSpPr>
      <p:grpSpPr>
        <a:xfrm>
          <a:off x="0" y="0"/>
          <a:ext cx="0" cy="0"/>
          <a:chOff x="0" y="0"/>
          <a:chExt cx="0" cy="0"/>
        </a:xfrm>
      </p:grpSpPr>
      <p:sp>
        <p:nvSpPr>
          <p:cNvPr id="142" name="Google Shape;142;gc58739da34_2_44"/>
          <p:cNvSpPr txBox="1"/>
          <p:nvPr/>
        </p:nvSpPr>
        <p:spPr>
          <a:xfrm>
            <a:off x="3609750" y="1495200"/>
            <a:ext cx="37668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¿Qué función tiene un router?</a:t>
            </a:r>
            <a:endParaRPr b="1" i="0" sz="3700" u="none" cap="none" strike="noStrike">
              <a:solidFill>
                <a:srgbClr val="FFFFFF"/>
              </a:solidFill>
              <a:latin typeface="Rajdhani"/>
              <a:ea typeface="Rajdhani"/>
              <a:cs typeface="Rajdhani"/>
              <a:sym typeface="Rajdhani"/>
            </a:endParaRPr>
          </a:p>
        </p:txBody>
      </p:sp>
      <p:sp>
        <p:nvSpPr>
          <p:cNvPr id="143" name="Google Shape;143;gc58739da34_2_44"/>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i="0" lang="es" sz="6000" u="none" cap="none" strike="noStrike">
                <a:solidFill>
                  <a:srgbClr val="FFFFFF"/>
                </a:solidFill>
                <a:latin typeface="Rajdhani"/>
                <a:ea typeface="Rajdhani"/>
                <a:cs typeface="Rajdhani"/>
                <a:sym typeface="Rajdhani"/>
              </a:rPr>
              <a:t>1</a:t>
            </a:r>
            <a:endParaRPr b="1" i="0" sz="6000" u="none" cap="none" strike="noStrike">
              <a:solidFill>
                <a:srgbClr val="FFFFFF"/>
              </a:solidFill>
              <a:latin typeface="Rajdhani"/>
              <a:ea typeface="Rajdhani"/>
              <a:cs typeface="Rajdhani"/>
              <a:sym typeface="Rajdhani"/>
            </a:endParaRPr>
          </a:p>
        </p:txBody>
      </p:sp>
      <p:sp>
        <p:nvSpPr>
          <p:cNvPr id="144" name="Google Shape;144;gc58739da34_2_44"/>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8" name="Shape 148"/>
        <p:cNvGrpSpPr/>
        <p:nvPr/>
      </p:nvGrpSpPr>
      <p:grpSpPr>
        <a:xfrm>
          <a:off x="0" y="0"/>
          <a:ext cx="0" cy="0"/>
          <a:chOff x="0" y="0"/>
          <a:chExt cx="0" cy="0"/>
        </a:xfrm>
      </p:grpSpPr>
      <p:sp>
        <p:nvSpPr>
          <p:cNvPr id="149" name="Google Shape;149;gc48bfaac81_0_342"/>
          <p:cNvSpPr txBox="1"/>
          <p:nvPr/>
        </p:nvSpPr>
        <p:spPr>
          <a:xfrm>
            <a:off x="717750" y="777675"/>
            <a:ext cx="7707600" cy="627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300"/>
              <a:buFont typeface="Arial"/>
              <a:buNone/>
            </a:pPr>
            <a:r>
              <a:t/>
            </a:r>
            <a:endParaRPr b="1" i="0" sz="3300" u="none" cap="none" strike="noStrike">
              <a:solidFill>
                <a:srgbClr val="EC183F"/>
              </a:solidFill>
              <a:latin typeface="Rajdhani"/>
              <a:ea typeface="Rajdhani"/>
              <a:cs typeface="Rajdhani"/>
              <a:sym typeface="Rajdhani"/>
            </a:endParaRPr>
          </a:p>
          <a:p>
            <a:pPr indent="0" lvl="0" marL="0" marR="0" rtl="0" algn="l">
              <a:lnSpc>
                <a:spcPct val="100000"/>
              </a:lnSpc>
              <a:spcBef>
                <a:spcPts val="0"/>
              </a:spcBef>
              <a:spcAft>
                <a:spcPts val="0"/>
              </a:spcAft>
              <a:buClr>
                <a:srgbClr val="000000"/>
              </a:buClr>
              <a:buSzPts val="3300"/>
              <a:buFont typeface="Arial"/>
              <a:buNone/>
            </a:pPr>
            <a:r>
              <a:rPr b="1" i="0" lang="es" sz="3100" u="none" cap="none" strike="noStrike">
                <a:solidFill>
                  <a:srgbClr val="000000"/>
                </a:solidFill>
                <a:latin typeface="Rajdhani"/>
                <a:ea typeface="Rajdhani"/>
                <a:cs typeface="Rajdhani"/>
                <a:sym typeface="Rajdhani"/>
              </a:rPr>
              <a:t>¿Cuál es la función de un </a:t>
            </a:r>
            <a:r>
              <a:rPr b="1" i="0" lang="es" sz="3100" u="none" cap="none" strike="noStrike">
                <a:solidFill>
                  <a:srgbClr val="EC183F"/>
                </a:solidFill>
                <a:latin typeface="Rajdhani"/>
                <a:ea typeface="Rajdhani"/>
                <a:cs typeface="Rajdhani"/>
                <a:sym typeface="Rajdhani"/>
              </a:rPr>
              <a:t>router</a:t>
            </a:r>
            <a:r>
              <a:rPr b="1" i="0" lang="es" sz="3100" u="none" cap="none" strike="noStrike">
                <a:solidFill>
                  <a:srgbClr val="F44336"/>
                </a:solidFill>
                <a:latin typeface="Rajdhani"/>
                <a:ea typeface="Rajdhani"/>
                <a:cs typeface="Rajdhani"/>
                <a:sym typeface="Rajdhani"/>
              </a:rPr>
              <a:t> </a:t>
            </a:r>
            <a:r>
              <a:rPr b="1" i="0" lang="es" sz="3100" u="none" cap="none" strike="noStrike">
                <a:solidFill>
                  <a:srgbClr val="000000"/>
                </a:solidFill>
                <a:latin typeface="Rajdhani"/>
                <a:ea typeface="Rajdhani"/>
                <a:cs typeface="Rajdhani"/>
                <a:sym typeface="Rajdhani"/>
              </a:rPr>
              <a:t>en la red?</a:t>
            </a:r>
            <a:endParaRPr b="1" i="0" sz="4200" u="none" cap="none" strike="noStrike">
              <a:solidFill>
                <a:srgbClr val="000000"/>
              </a:solidFill>
              <a:latin typeface="Rajdhani"/>
              <a:ea typeface="Rajdhani"/>
              <a:cs typeface="Rajdhani"/>
              <a:sym typeface="Rajdhani"/>
            </a:endParaRPr>
          </a:p>
        </p:txBody>
      </p:sp>
      <p:sp>
        <p:nvSpPr>
          <p:cNvPr id="150" name="Google Shape;150;gc48bfaac81_0_342"/>
          <p:cNvSpPr txBox="1"/>
          <p:nvPr/>
        </p:nvSpPr>
        <p:spPr>
          <a:xfrm>
            <a:off x="788600" y="1740275"/>
            <a:ext cx="7041600" cy="2636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700"/>
              <a:buFont typeface="Arial"/>
              <a:buNone/>
            </a:pPr>
            <a:r>
              <a:rPr b="0" i="0" lang="es" sz="1700" u="none" cap="none" strike="noStrike">
                <a:solidFill>
                  <a:srgbClr val="000000"/>
                </a:solidFill>
                <a:latin typeface="Open Sans Light"/>
                <a:ea typeface="Open Sans Light"/>
                <a:cs typeface="Open Sans Light"/>
                <a:sym typeface="Open Sans Light"/>
              </a:rPr>
              <a:t>El </a:t>
            </a:r>
            <a:r>
              <a:rPr b="1" i="0" lang="es" sz="1700" u="none" cap="none" strike="noStrike">
                <a:solidFill>
                  <a:srgbClr val="000000"/>
                </a:solidFill>
                <a:latin typeface="Open Sans"/>
                <a:ea typeface="Open Sans"/>
                <a:cs typeface="Open Sans"/>
                <a:sym typeface="Open Sans"/>
              </a:rPr>
              <a:t>router</a:t>
            </a:r>
            <a:r>
              <a:rPr b="0" i="0" lang="es" sz="1700" u="none" cap="none" strike="noStrike">
                <a:solidFill>
                  <a:srgbClr val="000000"/>
                </a:solidFill>
                <a:latin typeface="Open Sans Light"/>
                <a:ea typeface="Open Sans Light"/>
                <a:cs typeface="Open Sans Light"/>
                <a:sym typeface="Open Sans Light"/>
              </a:rPr>
              <a:t> realiza las siguientes acciones:</a:t>
            </a:r>
            <a:endParaRPr b="0" i="0" sz="1700" u="none" cap="none" strike="noStrike">
              <a:solidFill>
                <a:srgbClr val="000000"/>
              </a:solidFill>
              <a:latin typeface="Open Sans Light"/>
              <a:ea typeface="Open Sans Light"/>
              <a:cs typeface="Open Sans Light"/>
              <a:sym typeface="Open Sans Light"/>
            </a:endParaRPr>
          </a:p>
          <a:p>
            <a:pPr indent="0" lvl="0" marL="0" marR="0" rtl="0" algn="l">
              <a:lnSpc>
                <a:spcPct val="115000"/>
              </a:lnSpc>
              <a:spcBef>
                <a:spcPts val="0"/>
              </a:spcBef>
              <a:spcAft>
                <a:spcPts val="0"/>
              </a:spcAft>
              <a:buClr>
                <a:srgbClr val="000000"/>
              </a:buClr>
              <a:buSzPts val="1700"/>
              <a:buFont typeface="Arial"/>
              <a:buNone/>
            </a:pPr>
            <a:r>
              <a:t/>
            </a:r>
            <a:endParaRPr b="0" i="0" sz="1700" u="none" cap="none" strike="noStrike">
              <a:solidFill>
                <a:srgbClr val="000000"/>
              </a:solidFill>
              <a:latin typeface="Open Sans Light"/>
              <a:ea typeface="Open Sans Light"/>
              <a:cs typeface="Open Sans Light"/>
              <a:sym typeface="Open Sans Light"/>
            </a:endParaRPr>
          </a:p>
          <a:p>
            <a:pPr indent="-336550" lvl="0" marL="630000" marR="0" rtl="0" algn="l">
              <a:lnSpc>
                <a:spcPct val="115000"/>
              </a:lnSpc>
              <a:spcBef>
                <a:spcPts val="0"/>
              </a:spcBef>
              <a:spcAft>
                <a:spcPts val="0"/>
              </a:spcAft>
              <a:buClr>
                <a:srgbClr val="000000"/>
              </a:buClr>
              <a:buSzPts val="1700"/>
              <a:buFont typeface="Arial"/>
              <a:buAutoNum type="arabicPeriod"/>
            </a:pPr>
            <a:r>
              <a:rPr b="0" i="0" lang="es" sz="1700" u="none" cap="none" strike="noStrike">
                <a:solidFill>
                  <a:srgbClr val="000000"/>
                </a:solidFill>
                <a:latin typeface="Open Sans Light"/>
                <a:ea typeface="Open Sans Light"/>
                <a:cs typeface="Open Sans Light"/>
                <a:sym typeface="Open Sans Light"/>
              </a:rPr>
              <a:t>Recibe el paquete de datos.</a:t>
            </a:r>
            <a:endParaRPr b="0" i="0" sz="1700" u="none" cap="none" strike="noStrike">
              <a:solidFill>
                <a:srgbClr val="000000"/>
              </a:solidFill>
              <a:latin typeface="Open Sans Light"/>
              <a:ea typeface="Open Sans Light"/>
              <a:cs typeface="Open Sans Light"/>
              <a:sym typeface="Open Sans Light"/>
            </a:endParaRPr>
          </a:p>
          <a:p>
            <a:pPr indent="-336550" lvl="0" marL="630000" marR="0" rtl="0" algn="l">
              <a:lnSpc>
                <a:spcPct val="115000"/>
              </a:lnSpc>
              <a:spcBef>
                <a:spcPts val="0"/>
              </a:spcBef>
              <a:spcAft>
                <a:spcPts val="0"/>
              </a:spcAft>
              <a:buClr>
                <a:srgbClr val="000000"/>
              </a:buClr>
              <a:buSzPts val="1700"/>
              <a:buFont typeface="Open Sans"/>
              <a:buAutoNum type="arabicPeriod"/>
            </a:pPr>
            <a:r>
              <a:rPr b="0" i="0" lang="es" sz="1700" u="none" cap="none" strike="noStrike">
                <a:solidFill>
                  <a:srgbClr val="000000"/>
                </a:solidFill>
                <a:latin typeface="Open Sans Light"/>
                <a:ea typeface="Open Sans Light"/>
                <a:cs typeface="Open Sans Light"/>
                <a:sym typeface="Open Sans Light"/>
              </a:rPr>
              <a:t>Busca cuál es la dirección de destino.</a:t>
            </a:r>
            <a:endParaRPr b="0" i="0" sz="1700" u="none" cap="none" strike="noStrike">
              <a:solidFill>
                <a:srgbClr val="000000"/>
              </a:solidFill>
              <a:latin typeface="Open Sans Light"/>
              <a:ea typeface="Open Sans Light"/>
              <a:cs typeface="Open Sans Light"/>
              <a:sym typeface="Open Sans Light"/>
            </a:endParaRPr>
          </a:p>
          <a:p>
            <a:pPr indent="-336550" lvl="0" marL="630000" marR="0" rtl="0" algn="l">
              <a:lnSpc>
                <a:spcPct val="115000"/>
              </a:lnSpc>
              <a:spcBef>
                <a:spcPts val="0"/>
              </a:spcBef>
              <a:spcAft>
                <a:spcPts val="0"/>
              </a:spcAft>
              <a:buClr>
                <a:srgbClr val="000000"/>
              </a:buClr>
              <a:buSzPts val="1700"/>
              <a:buFont typeface="Open Sans"/>
              <a:buAutoNum type="arabicPeriod"/>
            </a:pPr>
            <a:r>
              <a:rPr b="0" i="0" lang="es" sz="1700" u="none" cap="none" strike="noStrike">
                <a:solidFill>
                  <a:srgbClr val="000000"/>
                </a:solidFill>
                <a:latin typeface="Open Sans Light"/>
                <a:ea typeface="Open Sans Light"/>
                <a:cs typeface="Open Sans Light"/>
                <a:sym typeface="Open Sans Light"/>
              </a:rPr>
              <a:t>Verifica la tabla de enrutamiento que tiene configurada.</a:t>
            </a:r>
            <a:endParaRPr b="0" i="0" sz="1700" u="none" cap="none" strike="noStrike">
              <a:solidFill>
                <a:srgbClr val="000000"/>
              </a:solidFill>
              <a:latin typeface="Open Sans Light"/>
              <a:ea typeface="Open Sans Light"/>
              <a:cs typeface="Open Sans Light"/>
              <a:sym typeface="Open Sans Light"/>
            </a:endParaRPr>
          </a:p>
          <a:p>
            <a:pPr indent="-336550" lvl="0" marL="630000" marR="0" rtl="0" algn="l">
              <a:lnSpc>
                <a:spcPct val="115000"/>
              </a:lnSpc>
              <a:spcBef>
                <a:spcPts val="0"/>
              </a:spcBef>
              <a:spcAft>
                <a:spcPts val="0"/>
              </a:spcAft>
              <a:buClr>
                <a:srgbClr val="000000"/>
              </a:buClr>
              <a:buSzPts val="1700"/>
              <a:buFont typeface="Open Sans"/>
              <a:buAutoNum type="arabicPeriod"/>
            </a:pPr>
            <a:r>
              <a:rPr b="0" i="0" lang="es" sz="1700" u="none" cap="none" strike="noStrike">
                <a:solidFill>
                  <a:srgbClr val="000000"/>
                </a:solidFill>
                <a:latin typeface="Open Sans Light"/>
                <a:ea typeface="Open Sans Light"/>
                <a:cs typeface="Open Sans Light"/>
                <a:sym typeface="Open Sans Light"/>
              </a:rPr>
              <a:t>Procede a enviar el paquete a destino por la mejor ruta posible.</a:t>
            </a:r>
            <a:endParaRPr b="0" i="0" sz="1700" u="none" cap="none" strike="noStrike">
              <a:solidFill>
                <a:srgbClr val="000000"/>
              </a:solidFill>
              <a:latin typeface="Open Sans Light"/>
              <a:ea typeface="Open Sans Light"/>
              <a:cs typeface="Open Sans Light"/>
              <a:sym typeface="Open Sans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54" name="Shape 154"/>
        <p:cNvGrpSpPr/>
        <p:nvPr/>
      </p:nvGrpSpPr>
      <p:grpSpPr>
        <a:xfrm>
          <a:off x="0" y="0"/>
          <a:ext cx="0" cy="0"/>
          <a:chOff x="0" y="0"/>
          <a:chExt cx="0" cy="0"/>
        </a:xfrm>
      </p:grpSpPr>
      <p:sp>
        <p:nvSpPr>
          <p:cNvPr id="155" name="Google Shape;155;gcd2a8375f4_0_26"/>
          <p:cNvSpPr txBox="1"/>
          <p:nvPr/>
        </p:nvSpPr>
        <p:spPr>
          <a:xfrm>
            <a:off x="3609750" y="1495200"/>
            <a:ext cx="43716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¿Cómo hace un router para enviar y recibir información?</a:t>
            </a:r>
            <a:endParaRPr b="1" i="0" sz="3700" u="none" cap="none" strike="noStrike">
              <a:solidFill>
                <a:srgbClr val="FFFFFF"/>
              </a:solidFill>
              <a:latin typeface="Rajdhani"/>
              <a:ea typeface="Rajdhani"/>
              <a:cs typeface="Rajdhani"/>
              <a:sym typeface="Rajdhani"/>
            </a:endParaRPr>
          </a:p>
        </p:txBody>
      </p:sp>
      <p:sp>
        <p:nvSpPr>
          <p:cNvPr id="156" name="Google Shape;156;gcd2a8375f4_0_26"/>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i="0" lang="es" sz="6000" u="none" cap="none" strike="noStrike">
                <a:solidFill>
                  <a:srgbClr val="FFFFFF"/>
                </a:solidFill>
                <a:latin typeface="Rajdhani"/>
                <a:ea typeface="Rajdhani"/>
                <a:cs typeface="Rajdhani"/>
                <a:sym typeface="Rajdhani"/>
              </a:rPr>
              <a:t>2</a:t>
            </a:r>
            <a:endParaRPr b="1" i="0" sz="6000" u="none" cap="none" strike="noStrike">
              <a:solidFill>
                <a:srgbClr val="FFFFFF"/>
              </a:solidFill>
              <a:latin typeface="Rajdhani"/>
              <a:ea typeface="Rajdhani"/>
              <a:cs typeface="Rajdhani"/>
              <a:sym typeface="Rajdhani"/>
            </a:endParaRPr>
          </a:p>
        </p:txBody>
      </p:sp>
      <p:sp>
        <p:nvSpPr>
          <p:cNvPr id="157" name="Google Shape;157;gcd2a8375f4_0_26"/>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61" name="Shape 161"/>
        <p:cNvGrpSpPr/>
        <p:nvPr/>
      </p:nvGrpSpPr>
      <p:grpSpPr>
        <a:xfrm>
          <a:off x="0" y="0"/>
          <a:ext cx="0" cy="0"/>
          <a:chOff x="0" y="0"/>
          <a:chExt cx="0" cy="0"/>
        </a:xfrm>
      </p:grpSpPr>
      <p:sp>
        <p:nvSpPr>
          <p:cNvPr id="162" name="Google Shape;162;gcd2a8375f4_0_32"/>
          <p:cNvSpPr txBox="1"/>
          <p:nvPr/>
        </p:nvSpPr>
        <p:spPr>
          <a:xfrm>
            <a:off x="1006375" y="1902050"/>
            <a:ext cx="5529000" cy="2030400"/>
          </a:xfrm>
          <a:prstGeom prst="rect">
            <a:avLst/>
          </a:prstGeom>
          <a:noFill/>
          <a:ln>
            <a:noFill/>
          </a:ln>
        </p:spPr>
        <p:txBody>
          <a:bodyPr anchorCtr="0" anchor="ctr" bIns="45700" lIns="91425" spcFirstLastPara="1" rIns="91425" wrap="square" tIns="45700">
            <a:noAutofit/>
          </a:bodyPr>
          <a:lstStyle/>
          <a:p>
            <a:pPr indent="0" lvl="0" marL="0" marR="0" rtl="0" algn="l">
              <a:lnSpc>
                <a:spcPct val="115000"/>
              </a:lnSpc>
              <a:spcBef>
                <a:spcPts val="600"/>
              </a:spcBef>
              <a:spcAft>
                <a:spcPts val="0"/>
              </a:spcAft>
              <a:buClr>
                <a:schemeClr val="dk1"/>
              </a:buClr>
              <a:buSzPts val="1100"/>
              <a:buFont typeface="Arial"/>
              <a:buNone/>
            </a:pPr>
            <a:r>
              <a:rPr b="0" i="0" lang="es" sz="2400" u="none" cap="none" strike="noStrike">
                <a:solidFill>
                  <a:schemeClr val="lt1"/>
                </a:solidFill>
                <a:latin typeface="Open Sans"/>
                <a:ea typeface="Open Sans"/>
                <a:cs typeface="Open Sans"/>
                <a:sym typeface="Open Sans"/>
              </a:rPr>
              <a:t>Un router, para recibir o enviar información, utiliza </a:t>
            </a:r>
            <a:r>
              <a:rPr b="1" i="0" lang="es" sz="2400" u="none" cap="none" strike="noStrike">
                <a:solidFill>
                  <a:schemeClr val="lt1"/>
                </a:solidFill>
                <a:latin typeface="Open Sans"/>
                <a:ea typeface="Open Sans"/>
                <a:cs typeface="Open Sans"/>
                <a:sym typeface="Open Sans"/>
              </a:rPr>
              <a:t>tablas de enrutamiento</a:t>
            </a:r>
            <a:r>
              <a:rPr b="0" i="0" lang="es" sz="2400" u="none" cap="none" strike="noStrike">
                <a:solidFill>
                  <a:schemeClr val="lt1"/>
                </a:solidFill>
                <a:latin typeface="Open Sans"/>
                <a:ea typeface="Open Sans"/>
                <a:cs typeface="Open Sans"/>
                <a:sym typeface="Open Sans"/>
              </a:rPr>
              <a:t>, que son un </a:t>
            </a:r>
            <a:r>
              <a:rPr b="1" i="0" lang="es" sz="2400" u="none" cap="none" strike="noStrike">
                <a:solidFill>
                  <a:schemeClr val="lt1"/>
                </a:solidFill>
                <a:latin typeface="Open Sans"/>
                <a:ea typeface="Open Sans"/>
                <a:cs typeface="Open Sans"/>
                <a:sym typeface="Open Sans"/>
              </a:rPr>
              <a:t>conjunto de reglas</a:t>
            </a:r>
            <a:r>
              <a:rPr b="0" i="0" lang="es" sz="2400" u="none" cap="none" strike="noStrike">
                <a:solidFill>
                  <a:schemeClr val="lt1"/>
                </a:solidFill>
                <a:latin typeface="Open Sans"/>
                <a:ea typeface="Open Sans"/>
                <a:cs typeface="Open Sans"/>
                <a:sym typeface="Open Sans"/>
              </a:rPr>
              <a:t> que sirven para determinar qué camino deben seguir los paquetes de datos.</a:t>
            </a:r>
            <a:endParaRPr b="0" i="0" sz="1100" u="none" cap="none" strike="noStrike">
              <a:solidFill>
                <a:srgbClr val="434343"/>
              </a:solidFill>
              <a:latin typeface="Open Sans Light"/>
              <a:ea typeface="Open Sans Light"/>
              <a:cs typeface="Open Sans Light"/>
              <a:sym typeface="Open Sans Light"/>
            </a:endParaRPr>
          </a:p>
        </p:txBody>
      </p:sp>
      <p:sp>
        <p:nvSpPr>
          <p:cNvPr id="163" name="Google Shape;163;gcd2a8375f4_0_32"/>
          <p:cNvSpPr/>
          <p:nvPr/>
        </p:nvSpPr>
        <p:spPr>
          <a:xfrm>
            <a:off x="6946594" y="1885847"/>
            <a:ext cx="1208834" cy="1757993"/>
          </a:xfrm>
          <a:custGeom>
            <a:rect b="b" l="l" r="r" t="t"/>
            <a:pathLst>
              <a:path extrusionOk="0" h="498015" w="342446">
                <a:moveTo>
                  <a:pt x="93494" y="441963"/>
                </a:moveTo>
                <a:cubicBezTo>
                  <a:pt x="93494" y="448093"/>
                  <a:pt x="95355" y="454115"/>
                  <a:pt x="98749" y="459151"/>
                </a:cubicBezTo>
                <a:lnTo>
                  <a:pt x="115390" y="484112"/>
                </a:lnTo>
                <a:cubicBezTo>
                  <a:pt x="121192" y="492761"/>
                  <a:pt x="130935" y="498016"/>
                  <a:pt x="141336" y="498016"/>
                </a:cubicBezTo>
                <a:lnTo>
                  <a:pt x="201330" y="498016"/>
                </a:lnTo>
                <a:cubicBezTo>
                  <a:pt x="211730" y="498016"/>
                  <a:pt x="221474" y="492761"/>
                  <a:pt x="227276" y="484112"/>
                </a:cubicBezTo>
                <a:lnTo>
                  <a:pt x="243917" y="459151"/>
                </a:lnTo>
                <a:cubicBezTo>
                  <a:pt x="247311" y="454005"/>
                  <a:pt x="249172" y="448093"/>
                  <a:pt x="249172" y="441963"/>
                </a:cubicBezTo>
                <a:lnTo>
                  <a:pt x="249172" y="404631"/>
                </a:lnTo>
                <a:lnTo>
                  <a:pt x="93604" y="404631"/>
                </a:lnTo>
                <a:lnTo>
                  <a:pt x="93494" y="441963"/>
                </a:lnTo>
                <a:close/>
                <a:moveTo>
                  <a:pt x="0" y="171224"/>
                </a:moveTo>
                <a:cubicBezTo>
                  <a:pt x="0" y="214358"/>
                  <a:pt x="15984" y="253770"/>
                  <a:pt x="42368" y="283877"/>
                </a:cubicBezTo>
                <a:cubicBezTo>
                  <a:pt x="58461" y="302160"/>
                  <a:pt x="83532" y="340477"/>
                  <a:pt x="93166" y="372882"/>
                </a:cubicBezTo>
                <a:cubicBezTo>
                  <a:pt x="93166" y="373101"/>
                  <a:pt x="93275" y="373430"/>
                  <a:pt x="93275" y="373649"/>
                </a:cubicBezTo>
                <a:lnTo>
                  <a:pt x="249172" y="373649"/>
                </a:lnTo>
                <a:cubicBezTo>
                  <a:pt x="249172" y="373430"/>
                  <a:pt x="249281" y="373101"/>
                  <a:pt x="249281" y="372882"/>
                </a:cubicBezTo>
                <a:cubicBezTo>
                  <a:pt x="258915" y="340586"/>
                  <a:pt x="283986" y="302269"/>
                  <a:pt x="300079" y="283877"/>
                </a:cubicBezTo>
                <a:cubicBezTo>
                  <a:pt x="326463" y="253770"/>
                  <a:pt x="342447" y="214358"/>
                  <a:pt x="342447" y="171224"/>
                </a:cubicBezTo>
                <a:cubicBezTo>
                  <a:pt x="342447" y="76526"/>
                  <a:pt x="265484" y="-218"/>
                  <a:pt x="170676" y="0"/>
                </a:cubicBezTo>
                <a:cubicBezTo>
                  <a:pt x="71489" y="329"/>
                  <a:pt x="0" y="80686"/>
                  <a:pt x="0" y="171224"/>
                </a:cubicBezTo>
                <a:moveTo>
                  <a:pt x="171224" y="93385"/>
                </a:moveTo>
                <a:cubicBezTo>
                  <a:pt x="128308" y="93385"/>
                  <a:pt x="93385" y="128309"/>
                  <a:pt x="93385" y="171224"/>
                </a:cubicBezTo>
                <a:cubicBezTo>
                  <a:pt x="93385" y="179873"/>
                  <a:pt x="86378" y="186770"/>
                  <a:pt x="77839" y="186770"/>
                </a:cubicBezTo>
                <a:cubicBezTo>
                  <a:pt x="69300" y="186770"/>
                  <a:pt x="62293" y="179763"/>
                  <a:pt x="62293" y="171224"/>
                </a:cubicBezTo>
                <a:cubicBezTo>
                  <a:pt x="62293" y="111120"/>
                  <a:pt x="111120" y="62293"/>
                  <a:pt x="171224" y="62293"/>
                </a:cubicBezTo>
                <a:cubicBezTo>
                  <a:pt x="179872" y="62293"/>
                  <a:pt x="186769" y="69300"/>
                  <a:pt x="186769" y="77839"/>
                </a:cubicBezTo>
                <a:cubicBezTo>
                  <a:pt x="186769" y="86379"/>
                  <a:pt x="179872" y="93385"/>
                  <a:pt x="171224" y="93385"/>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64" name="Google Shape;164;gcd2a8375f4_0_32"/>
          <p:cNvGrpSpPr/>
          <p:nvPr/>
        </p:nvGrpSpPr>
        <p:grpSpPr>
          <a:xfrm>
            <a:off x="938996" y="1103623"/>
            <a:ext cx="344969" cy="308595"/>
            <a:chOff x="3016921" y="2408750"/>
            <a:chExt cx="793215" cy="709740"/>
          </a:xfrm>
        </p:grpSpPr>
        <p:sp>
          <p:nvSpPr>
            <p:cNvPr id="165" name="Google Shape;165;gcd2a8375f4_0_32"/>
            <p:cNvSpPr/>
            <p:nvPr/>
          </p:nvSpPr>
          <p:spPr>
            <a:xfrm>
              <a:off x="3016921"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gcd2a8375f4_0_32"/>
            <p:cNvSpPr/>
            <p:nvPr/>
          </p:nvSpPr>
          <p:spPr>
            <a:xfrm>
              <a:off x="347754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 name="Google Shape;167;gcd2a8375f4_0_32"/>
          <p:cNvGrpSpPr/>
          <p:nvPr/>
        </p:nvGrpSpPr>
        <p:grpSpPr>
          <a:xfrm rot="10800000">
            <a:off x="6360965" y="4039448"/>
            <a:ext cx="344970" cy="308595"/>
            <a:chOff x="2965350" y="2408750"/>
            <a:chExt cx="793216" cy="709740"/>
          </a:xfrm>
        </p:grpSpPr>
        <p:sp>
          <p:nvSpPr>
            <p:cNvPr id="168" name="Google Shape;168;gcd2a8375f4_0_32"/>
            <p:cNvSpPr/>
            <p:nvPr/>
          </p:nvSpPr>
          <p:spPr>
            <a:xfrm>
              <a:off x="2965350"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gcd2a8375f4_0_32"/>
            <p:cNvSpPr/>
            <p:nvPr/>
          </p:nvSpPr>
          <p:spPr>
            <a:xfrm>
              <a:off x="342597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73" name="Shape 173"/>
        <p:cNvGrpSpPr/>
        <p:nvPr/>
      </p:nvGrpSpPr>
      <p:grpSpPr>
        <a:xfrm>
          <a:off x="0" y="0"/>
          <a:ext cx="0" cy="0"/>
          <a:chOff x="0" y="0"/>
          <a:chExt cx="0" cy="0"/>
        </a:xfrm>
      </p:grpSpPr>
      <p:sp>
        <p:nvSpPr>
          <p:cNvPr id="174" name="Google Shape;174;gcd2a8375f4_0_0"/>
          <p:cNvSpPr txBox="1"/>
          <p:nvPr/>
        </p:nvSpPr>
        <p:spPr>
          <a:xfrm>
            <a:off x="1006375" y="1902050"/>
            <a:ext cx="5529000" cy="2030400"/>
          </a:xfrm>
          <a:prstGeom prst="rect">
            <a:avLst/>
          </a:prstGeom>
          <a:noFill/>
          <a:ln>
            <a:noFill/>
          </a:ln>
        </p:spPr>
        <p:txBody>
          <a:bodyPr anchorCtr="0" anchor="ctr" bIns="45700" lIns="91425" spcFirstLastPara="1" rIns="91425" wrap="square" tIns="45700">
            <a:noAutofit/>
          </a:bodyPr>
          <a:lstStyle/>
          <a:p>
            <a:pPr indent="0" lvl="0" marL="0" marR="0" rtl="0" algn="l">
              <a:lnSpc>
                <a:spcPct val="115000"/>
              </a:lnSpc>
              <a:spcBef>
                <a:spcPts val="600"/>
              </a:spcBef>
              <a:spcAft>
                <a:spcPts val="0"/>
              </a:spcAft>
              <a:buClr>
                <a:schemeClr val="dk1"/>
              </a:buClr>
              <a:buSzPts val="1100"/>
              <a:buFont typeface="Arial"/>
              <a:buNone/>
            </a:pPr>
            <a:r>
              <a:rPr b="0" i="0" lang="es" sz="2400" u="none" cap="none" strike="noStrike">
                <a:solidFill>
                  <a:schemeClr val="lt1"/>
                </a:solidFill>
                <a:latin typeface="Open Sans"/>
                <a:ea typeface="Open Sans"/>
                <a:cs typeface="Open Sans"/>
                <a:sym typeface="Open Sans"/>
              </a:rPr>
              <a:t>Las</a:t>
            </a:r>
            <a:r>
              <a:rPr b="1" i="0" lang="es" sz="2400" u="none" cap="none" strike="noStrike">
                <a:solidFill>
                  <a:schemeClr val="lt1"/>
                </a:solidFill>
                <a:latin typeface="Open Sans"/>
                <a:ea typeface="Open Sans"/>
                <a:cs typeface="Open Sans"/>
                <a:sym typeface="Open Sans"/>
              </a:rPr>
              <a:t> tablas de enrutamiento </a:t>
            </a:r>
            <a:r>
              <a:rPr b="0" i="0" lang="es" sz="2400" u="none" cap="none" strike="noStrike">
                <a:solidFill>
                  <a:schemeClr val="lt1"/>
                </a:solidFill>
                <a:latin typeface="Open Sans"/>
                <a:ea typeface="Open Sans"/>
                <a:cs typeface="Open Sans"/>
                <a:sym typeface="Open Sans"/>
              </a:rPr>
              <a:t>contienen toda la información necesaria para hacer que uno o varios paquetes de datos </a:t>
            </a:r>
            <a:r>
              <a:rPr b="1" i="0" lang="es" sz="2400" u="none" cap="none" strike="noStrike">
                <a:solidFill>
                  <a:schemeClr val="lt1"/>
                </a:solidFill>
                <a:latin typeface="Open Sans"/>
                <a:ea typeface="Open Sans"/>
                <a:cs typeface="Open Sans"/>
                <a:sym typeface="Open Sans"/>
              </a:rPr>
              <a:t>puedan viajar a través de la red utilizando el mejor camino</a:t>
            </a:r>
            <a:r>
              <a:rPr b="0" i="0" lang="es" sz="2400" u="none" cap="none" strike="noStrike">
                <a:solidFill>
                  <a:schemeClr val="lt1"/>
                </a:solidFill>
                <a:latin typeface="Open Sans"/>
                <a:ea typeface="Open Sans"/>
                <a:cs typeface="Open Sans"/>
                <a:sym typeface="Open Sans"/>
              </a:rPr>
              <a:t>.</a:t>
            </a:r>
            <a:endParaRPr b="0" i="0" sz="1100" u="none" cap="none" strike="noStrike">
              <a:solidFill>
                <a:srgbClr val="434343"/>
              </a:solidFill>
              <a:latin typeface="Open Sans Light"/>
              <a:ea typeface="Open Sans Light"/>
              <a:cs typeface="Open Sans Light"/>
              <a:sym typeface="Open Sans Light"/>
            </a:endParaRPr>
          </a:p>
        </p:txBody>
      </p:sp>
      <p:sp>
        <p:nvSpPr>
          <p:cNvPr id="175" name="Google Shape;175;gcd2a8375f4_0_0"/>
          <p:cNvSpPr/>
          <p:nvPr/>
        </p:nvSpPr>
        <p:spPr>
          <a:xfrm>
            <a:off x="6946594" y="1885847"/>
            <a:ext cx="1208834" cy="1757993"/>
          </a:xfrm>
          <a:custGeom>
            <a:rect b="b" l="l" r="r" t="t"/>
            <a:pathLst>
              <a:path extrusionOk="0" h="498015" w="342446">
                <a:moveTo>
                  <a:pt x="93494" y="441963"/>
                </a:moveTo>
                <a:cubicBezTo>
                  <a:pt x="93494" y="448093"/>
                  <a:pt x="95355" y="454115"/>
                  <a:pt x="98749" y="459151"/>
                </a:cubicBezTo>
                <a:lnTo>
                  <a:pt x="115390" y="484112"/>
                </a:lnTo>
                <a:cubicBezTo>
                  <a:pt x="121192" y="492761"/>
                  <a:pt x="130935" y="498016"/>
                  <a:pt x="141336" y="498016"/>
                </a:cubicBezTo>
                <a:lnTo>
                  <a:pt x="201330" y="498016"/>
                </a:lnTo>
                <a:cubicBezTo>
                  <a:pt x="211730" y="498016"/>
                  <a:pt x="221474" y="492761"/>
                  <a:pt x="227276" y="484112"/>
                </a:cubicBezTo>
                <a:lnTo>
                  <a:pt x="243917" y="459151"/>
                </a:lnTo>
                <a:cubicBezTo>
                  <a:pt x="247311" y="454005"/>
                  <a:pt x="249172" y="448093"/>
                  <a:pt x="249172" y="441963"/>
                </a:cubicBezTo>
                <a:lnTo>
                  <a:pt x="249172" y="404631"/>
                </a:lnTo>
                <a:lnTo>
                  <a:pt x="93604" y="404631"/>
                </a:lnTo>
                <a:lnTo>
                  <a:pt x="93494" y="441963"/>
                </a:lnTo>
                <a:close/>
                <a:moveTo>
                  <a:pt x="0" y="171224"/>
                </a:moveTo>
                <a:cubicBezTo>
                  <a:pt x="0" y="214358"/>
                  <a:pt x="15984" y="253770"/>
                  <a:pt x="42368" y="283877"/>
                </a:cubicBezTo>
                <a:cubicBezTo>
                  <a:pt x="58461" y="302160"/>
                  <a:pt x="83532" y="340477"/>
                  <a:pt x="93166" y="372882"/>
                </a:cubicBezTo>
                <a:cubicBezTo>
                  <a:pt x="93166" y="373101"/>
                  <a:pt x="93275" y="373430"/>
                  <a:pt x="93275" y="373649"/>
                </a:cubicBezTo>
                <a:lnTo>
                  <a:pt x="249172" y="373649"/>
                </a:lnTo>
                <a:cubicBezTo>
                  <a:pt x="249172" y="373430"/>
                  <a:pt x="249281" y="373101"/>
                  <a:pt x="249281" y="372882"/>
                </a:cubicBezTo>
                <a:cubicBezTo>
                  <a:pt x="258915" y="340586"/>
                  <a:pt x="283986" y="302269"/>
                  <a:pt x="300079" y="283877"/>
                </a:cubicBezTo>
                <a:cubicBezTo>
                  <a:pt x="326463" y="253770"/>
                  <a:pt x="342447" y="214358"/>
                  <a:pt x="342447" y="171224"/>
                </a:cubicBezTo>
                <a:cubicBezTo>
                  <a:pt x="342447" y="76526"/>
                  <a:pt x="265484" y="-218"/>
                  <a:pt x="170676" y="0"/>
                </a:cubicBezTo>
                <a:cubicBezTo>
                  <a:pt x="71489" y="329"/>
                  <a:pt x="0" y="80686"/>
                  <a:pt x="0" y="171224"/>
                </a:cubicBezTo>
                <a:moveTo>
                  <a:pt x="171224" y="93385"/>
                </a:moveTo>
                <a:cubicBezTo>
                  <a:pt x="128308" y="93385"/>
                  <a:pt x="93385" y="128309"/>
                  <a:pt x="93385" y="171224"/>
                </a:cubicBezTo>
                <a:cubicBezTo>
                  <a:pt x="93385" y="179873"/>
                  <a:pt x="86378" y="186770"/>
                  <a:pt x="77839" y="186770"/>
                </a:cubicBezTo>
                <a:cubicBezTo>
                  <a:pt x="69300" y="186770"/>
                  <a:pt x="62293" y="179763"/>
                  <a:pt x="62293" y="171224"/>
                </a:cubicBezTo>
                <a:cubicBezTo>
                  <a:pt x="62293" y="111120"/>
                  <a:pt x="111120" y="62293"/>
                  <a:pt x="171224" y="62293"/>
                </a:cubicBezTo>
                <a:cubicBezTo>
                  <a:pt x="179872" y="62293"/>
                  <a:pt x="186769" y="69300"/>
                  <a:pt x="186769" y="77839"/>
                </a:cubicBezTo>
                <a:cubicBezTo>
                  <a:pt x="186769" y="86379"/>
                  <a:pt x="179872" y="93385"/>
                  <a:pt x="171224" y="93385"/>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76" name="Google Shape;176;gcd2a8375f4_0_0"/>
          <p:cNvGrpSpPr/>
          <p:nvPr/>
        </p:nvGrpSpPr>
        <p:grpSpPr>
          <a:xfrm>
            <a:off x="938996" y="1103623"/>
            <a:ext cx="344969" cy="308595"/>
            <a:chOff x="3016921" y="2408750"/>
            <a:chExt cx="793215" cy="709740"/>
          </a:xfrm>
        </p:grpSpPr>
        <p:sp>
          <p:nvSpPr>
            <p:cNvPr id="177" name="Google Shape;177;gcd2a8375f4_0_0"/>
            <p:cNvSpPr/>
            <p:nvPr/>
          </p:nvSpPr>
          <p:spPr>
            <a:xfrm>
              <a:off x="3016921"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gcd2a8375f4_0_0"/>
            <p:cNvSpPr/>
            <p:nvPr/>
          </p:nvSpPr>
          <p:spPr>
            <a:xfrm>
              <a:off x="347754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9" name="Google Shape;179;gcd2a8375f4_0_0"/>
          <p:cNvGrpSpPr/>
          <p:nvPr/>
        </p:nvGrpSpPr>
        <p:grpSpPr>
          <a:xfrm rot="10800000">
            <a:off x="6360965" y="4039448"/>
            <a:ext cx="344970" cy="308595"/>
            <a:chOff x="2965350" y="2408750"/>
            <a:chExt cx="793216" cy="709740"/>
          </a:xfrm>
        </p:grpSpPr>
        <p:sp>
          <p:nvSpPr>
            <p:cNvPr id="180" name="Google Shape;180;gcd2a8375f4_0_0"/>
            <p:cNvSpPr/>
            <p:nvPr/>
          </p:nvSpPr>
          <p:spPr>
            <a:xfrm>
              <a:off x="2965350"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gcd2a8375f4_0_0"/>
            <p:cNvSpPr/>
            <p:nvPr/>
          </p:nvSpPr>
          <p:spPr>
            <a:xfrm>
              <a:off x="342597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5" name="Shape 185"/>
        <p:cNvGrpSpPr/>
        <p:nvPr/>
      </p:nvGrpSpPr>
      <p:grpSpPr>
        <a:xfrm>
          <a:off x="0" y="0"/>
          <a:ext cx="0" cy="0"/>
          <a:chOff x="0" y="0"/>
          <a:chExt cx="0" cy="0"/>
        </a:xfrm>
      </p:grpSpPr>
      <p:sp>
        <p:nvSpPr>
          <p:cNvPr id="186" name="Google Shape;186;gcd2a8375f4_0_43"/>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300"/>
              <a:buFont typeface="Arial"/>
              <a:buNone/>
            </a:pPr>
            <a:r>
              <a:t/>
            </a:r>
            <a:endParaRPr b="1" i="0" sz="3300" u="none" cap="none" strike="noStrike">
              <a:solidFill>
                <a:srgbClr val="EC183F"/>
              </a:solidFill>
              <a:latin typeface="Rajdhani"/>
              <a:ea typeface="Rajdhani"/>
              <a:cs typeface="Rajdhani"/>
              <a:sym typeface="Rajdhani"/>
            </a:endParaRPr>
          </a:p>
          <a:p>
            <a:pPr indent="0" lvl="0" marL="0" marR="0" rtl="0" algn="l">
              <a:lnSpc>
                <a:spcPct val="100000"/>
              </a:lnSpc>
              <a:spcBef>
                <a:spcPts val="0"/>
              </a:spcBef>
              <a:spcAft>
                <a:spcPts val="0"/>
              </a:spcAft>
              <a:buClr>
                <a:srgbClr val="000000"/>
              </a:buClr>
              <a:buSzPts val="3300"/>
              <a:buFont typeface="Arial"/>
              <a:buNone/>
            </a:pPr>
            <a:r>
              <a:rPr b="1" i="0" lang="es" sz="3100" u="none" cap="none" strike="noStrike">
                <a:solidFill>
                  <a:srgbClr val="EC183F"/>
                </a:solidFill>
                <a:latin typeface="Rajdhani"/>
                <a:ea typeface="Rajdhani"/>
                <a:cs typeface="Rajdhani"/>
                <a:sym typeface="Rajdhani"/>
              </a:rPr>
              <a:t>Componentes</a:t>
            </a:r>
            <a:r>
              <a:rPr b="1" i="0" lang="es" sz="3100" u="none" cap="none" strike="noStrike">
                <a:solidFill>
                  <a:srgbClr val="F44336"/>
                </a:solidFill>
                <a:latin typeface="Rajdhani"/>
                <a:ea typeface="Rajdhani"/>
                <a:cs typeface="Rajdhani"/>
                <a:sym typeface="Rajdhani"/>
              </a:rPr>
              <a:t> </a:t>
            </a:r>
            <a:r>
              <a:rPr b="1" i="0" lang="es" sz="3100" u="none" cap="none" strike="noStrike">
                <a:solidFill>
                  <a:srgbClr val="434343"/>
                </a:solidFill>
                <a:latin typeface="Rajdhani"/>
                <a:ea typeface="Rajdhani"/>
                <a:cs typeface="Rajdhani"/>
                <a:sym typeface="Rajdhani"/>
              </a:rPr>
              <a:t>de una tabla de enrutamiento</a:t>
            </a:r>
            <a:endParaRPr b="1" i="0" sz="4200" u="none" cap="none" strike="noStrike">
              <a:solidFill>
                <a:srgbClr val="EC183F"/>
              </a:solidFill>
              <a:latin typeface="Rajdhani"/>
              <a:ea typeface="Rajdhani"/>
              <a:cs typeface="Rajdhani"/>
              <a:sym typeface="Rajdhani"/>
            </a:endParaRPr>
          </a:p>
        </p:txBody>
      </p:sp>
      <p:sp>
        <p:nvSpPr>
          <p:cNvPr id="187" name="Google Shape;187;gcd2a8375f4_0_43"/>
          <p:cNvSpPr txBox="1"/>
          <p:nvPr/>
        </p:nvSpPr>
        <p:spPr>
          <a:xfrm>
            <a:off x="712950" y="1276925"/>
            <a:ext cx="7108500" cy="3802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s" sz="1700" u="none" cap="none" strike="noStrike">
                <a:solidFill>
                  <a:srgbClr val="000000"/>
                </a:solidFill>
                <a:latin typeface="Open Sans Light"/>
                <a:ea typeface="Open Sans Light"/>
                <a:cs typeface="Open Sans Light"/>
                <a:sym typeface="Open Sans Light"/>
              </a:rPr>
              <a:t>Algunos componentes importantes de una tabla de enrutamiento </a:t>
            </a:r>
            <a:r>
              <a:rPr lang="es" sz="1700">
                <a:latin typeface="Open Sans Light"/>
                <a:ea typeface="Open Sans Light"/>
                <a:cs typeface="Open Sans Light"/>
                <a:sym typeface="Open Sans Light"/>
              </a:rPr>
              <a:t>son</a:t>
            </a:r>
            <a:r>
              <a:rPr b="0" i="0" lang="es" sz="1700" u="none" cap="none" strike="noStrike">
                <a:solidFill>
                  <a:srgbClr val="000000"/>
                </a:solidFill>
                <a:latin typeface="Open Sans Light"/>
                <a:ea typeface="Open Sans Light"/>
                <a:cs typeface="Open Sans Light"/>
                <a:sym typeface="Open Sans Light"/>
              </a:rPr>
              <a:t>:</a:t>
            </a:r>
            <a:endParaRPr b="0" i="0" sz="1700" u="none" cap="none" strike="noStrike">
              <a:solidFill>
                <a:srgbClr val="000000"/>
              </a:solidFill>
              <a:latin typeface="Open Sans Light"/>
              <a:ea typeface="Open Sans Light"/>
              <a:cs typeface="Open Sans Light"/>
              <a:sym typeface="Open Sans Light"/>
            </a:endParaRPr>
          </a:p>
          <a:p>
            <a:pPr indent="0" lvl="0" marL="0" marR="0" rtl="0" algn="l">
              <a:lnSpc>
                <a:spcPct val="115000"/>
              </a:lnSpc>
              <a:spcBef>
                <a:spcPts val="0"/>
              </a:spcBef>
              <a:spcAft>
                <a:spcPts val="0"/>
              </a:spcAft>
              <a:buClr>
                <a:schemeClr val="dk1"/>
              </a:buClr>
              <a:buSzPts val="1100"/>
              <a:buFont typeface="Arial"/>
              <a:buNone/>
            </a:pPr>
            <a:r>
              <a:t/>
            </a:r>
            <a:endParaRPr b="0" i="0" sz="1700" u="none" cap="none" strike="noStrike">
              <a:solidFill>
                <a:srgbClr val="000000"/>
              </a:solidFill>
              <a:latin typeface="Open Sans Light"/>
              <a:ea typeface="Open Sans Light"/>
              <a:cs typeface="Open Sans Light"/>
              <a:sym typeface="Open Sans Light"/>
            </a:endParaRPr>
          </a:p>
          <a:p>
            <a:pPr indent="-336550" lvl="0" marL="630000" marR="0" rtl="0" algn="l">
              <a:lnSpc>
                <a:spcPct val="115000"/>
              </a:lnSpc>
              <a:spcBef>
                <a:spcPts val="0"/>
              </a:spcBef>
              <a:spcAft>
                <a:spcPts val="0"/>
              </a:spcAft>
              <a:buClr>
                <a:srgbClr val="EC183F"/>
              </a:buClr>
              <a:buSzPts val="1700"/>
              <a:buFont typeface="Arial"/>
              <a:buChar char="●"/>
            </a:pPr>
            <a:r>
              <a:rPr b="1" i="0" lang="es" sz="1700" u="none" cap="none" strike="noStrike">
                <a:solidFill>
                  <a:srgbClr val="EC183F"/>
                </a:solidFill>
                <a:latin typeface="Open Sans"/>
                <a:ea typeface="Open Sans"/>
                <a:cs typeface="Open Sans"/>
                <a:sym typeface="Open Sans"/>
              </a:rPr>
              <a:t>Red de destino:</a:t>
            </a:r>
            <a:r>
              <a:rPr b="1" i="0" lang="es" sz="1700" u="none" cap="none" strike="noStrike">
                <a:solidFill>
                  <a:srgbClr val="000000"/>
                </a:solidFill>
                <a:latin typeface="Open Sans"/>
                <a:ea typeface="Open Sans"/>
                <a:cs typeface="Open Sans"/>
                <a:sym typeface="Open Sans"/>
              </a:rPr>
              <a:t> </a:t>
            </a:r>
            <a:r>
              <a:rPr lang="es" sz="1700">
                <a:latin typeface="Open Sans Light"/>
                <a:ea typeface="Open Sans Light"/>
                <a:cs typeface="Open Sans Light"/>
                <a:sym typeface="Open Sans Light"/>
              </a:rPr>
              <a:t>c</a:t>
            </a:r>
            <a:r>
              <a:rPr b="0" i="0" lang="es" sz="1700" u="none" cap="none" strike="noStrike">
                <a:solidFill>
                  <a:srgbClr val="000000"/>
                </a:solidFill>
                <a:latin typeface="Open Sans Light"/>
                <a:ea typeface="Open Sans Light"/>
                <a:cs typeface="Open Sans Light"/>
                <a:sym typeface="Open Sans Light"/>
              </a:rPr>
              <a:t>orresponde a la red de destino donde deberá ir el paquete de datos.</a:t>
            </a:r>
            <a:endParaRPr b="0" i="0" sz="1700" u="none" cap="none" strike="noStrike">
              <a:solidFill>
                <a:srgbClr val="000000"/>
              </a:solidFill>
              <a:latin typeface="Open Sans Light"/>
              <a:ea typeface="Open Sans Light"/>
              <a:cs typeface="Open Sans Light"/>
              <a:sym typeface="Open Sans Light"/>
            </a:endParaRPr>
          </a:p>
          <a:p>
            <a:pPr indent="0" lvl="0" marL="457200" marR="0" rtl="0" algn="l">
              <a:lnSpc>
                <a:spcPct val="115000"/>
              </a:lnSpc>
              <a:spcBef>
                <a:spcPts val="0"/>
              </a:spcBef>
              <a:spcAft>
                <a:spcPts val="0"/>
              </a:spcAft>
              <a:buClr>
                <a:srgbClr val="000000"/>
              </a:buClr>
              <a:buSzPts val="1700"/>
              <a:buFont typeface="Arial"/>
              <a:buNone/>
            </a:pPr>
            <a:r>
              <a:t/>
            </a:r>
            <a:endParaRPr b="0" i="0" sz="1700" u="none" cap="none" strike="noStrike">
              <a:solidFill>
                <a:srgbClr val="000000"/>
              </a:solidFill>
              <a:latin typeface="Open Sans Light"/>
              <a:ea typeface="Open Sans Light"/>
              <a:cs typeface="Open Sans Light"/>
              <a:sym typeface="Open Sans Light"/>
            </a:endParaRPr>
          </a:p>
          <a:p>
            <a:pPr indent="-336550" lvl="0" marL="630000" marR="0" rtl="0" algn="l">
              <a:lnSpc>
                <a:spcPct val="115000"/>
              </a:lnSpc>
              <a:spcBef>
                <a:spcPts val="0"/>
              </a:spcBef>
              <a:spcAft>
                <a:spcPts val="0"/>
              </a:spcAft>
              <a:buClr>
                <a:srgbClr val="EC183F"/>
              </a:buClr>
              <a:buSzPts val="1700"/>
              <a:buFont typeface="Arial"/>
              <a:buChar char="●"/>
            </a:pPr>
            <a:r>
              <a:rPr b="1" i="0" lang="es" sz="1700" u="none" cap="none" strike="noStrike">
                <a:solidFill>
                  <a:srgbClr val="EC183F"/>
                </a:solidFill>
                <a:latin typeface="Open Sans"/>
                <a:ea typeface="Open Sans"/>
                <a:cs typeface="Open Sans"/>
                <a:sym typeface="Open Sans"/>
              </a:rPr>
              <a:t>Siguiente salto</a:t>
            </a:r>
            <a:r>
              <a:rPr b="0" i="0" lang="es" sz="1700" u="none" cap="none" strike="noStrike">
                <a:solidFill>
                  <a:srgbClr val="EC183F"/>
                </a:solidFill>
                <a:latin typeface="Open Sans Light"/>
                <a:ea typeface="Open Sans Light"/>
                <a:cs typeface="Open Sans Light"/>
                <a:sym typeface="Open Sans Light"/>
              </a:rPr>
              <a:t>:</a:t>
            </a:r>
            <a:r>
              <a:rPr b="0" i="0" lang="es" sz="1700" u="none" cap="none" strike="noStrike">
                <a:solidFill>
                  <a:srgbClr val="000000"/>
                </a:solidFill>
                <a:latin typeface="Open Sans Light"/>
                <a:ea typeface="Open Sans Light"/>
                <a:cs typeface="Open Sans Light"/>
                <a:sym typeface="Open Sans Light"/>
              </a:rPr>
              <a:t> </a:t>
            </a:r>
            <a:r>
              <a:rPr lang="es" sz="1700">
                <a:latin typeface="Open Sans Light"/>
                <a:ea typeface="Open Sans Light"/>
                <a:cs typeface="Open Sans Light"/>
                <a:sym typeface="Open Sans Light"/>
              </a:rPr>
              <a:t>e</a:t>
            </a:r>
            <a:r>
              <a:rPr b="0" i="0" lang="es" sz="1700" u="none" cap="none" strike="noStrike">
                <a:solidFill>
                  <a:srgbClr val="000000"/>
                </a:solidFill>
                <a:latin typeface="Open Sans Light"/>
                <a:ea typeface="Open Sans Light"/>
                <a:cs typeface="Open Sans Light"/>
                <a:sym typeface="Open Sans Light"/>
              </a:rPr>
              <a:t>s la dirección IP de la interfaz de red por donde viajará el paquete de datos para seguir con su camino hasta el final.</a:t>
            </a:r>
            <a:endParaRPr b="0" i="0" sz="1700" u="none" cap="none" strike="noStrike">
              <a:solidFill>
                <a:srgbClr val="000000"/>
              </a:solidFill>
              <a:latin typeface="Open Sans Light"/>
              <a:ea typeface="Open Sans Light"/>
              <a:cs typeface="Open Sans Light"/>
              <a:sym typeface="Open Sans Light"/>
            </a:endParaRPr>
          </a:p>
          <a:p>
            <a:pPr indent="0" lvl="0" marL="457200" marR="0" rtl="0" algn="l">
              <a:lnSpc>
                <a:spcPct val="115000"/>
              </a:lnSpc>
              <a:spcBef>
                <a:spcPts val="0"/>
              </a:spcBef>
              <a:spcAft>
                <a:spcPts val="0"/>
              </a:spcAft>
              <a:buClr>
                <a:srgbClr val="000000"/>
              </a:buClr>
              <a:buSzPts val="1700"/>
              <a:buFont typeface="Arial"/>
              <a:buNone/>
            </a:pPr>
            <a:r>
              <a:t/>
            </a:r>
            <a:endParaRPr b="0" i="0" sz="1700" u="none" cap="none" strike="noStrike">
              <a:solidFill>
                <a:srgbClr val="000000"/>
              </a:solidFill>
              <a:latin typeface="Open Sans Light"/>
              <a:ea typeface="Open Sans Light"/>
              <a:cs typeface="Open Sans Light"/>
              <a:sym typeface="Open Sans Light"/>
            </a:endParaRPr>
          </a:p>
          <a:p>
            <a:pPr indent="-336550" lvl="0" marL="630000" marR="0" rtl="0" algn="l">
              <a:lnSpc>
                <a:spcPct val="115000"/>
              </a:lnSpc>
              <a:spcBef>
                <a:spcPts val="0"/>
              </a:spcBef>
              <a:spcAft>
                <a:spcPts val="0"/>
              </a:spcAft>
              <a:buClr>
                <a:srgbClr val="EC183F"/>
              </a:buClr>
              <a:buSzPts val="1700"/>
              <a:buFont typeface="Arial"/>
              <a:buChar char="●"/>
            </a:pPr>
            <a:r>
              <a:rPr b="1" i="0" lang="es" sz="1700" u="none" cap="none" strike="noStrike">
                <a:solidFill>
                  <a:srgbClr val="EC183F"/>
                </a:solidFill>
                <a:latin typeface="Open Sans"/>
                <a:ea typeface="Open Sans"/>
                <a:cs typeface="Open Sans"/>
                <a:sym typeface="Open Sans"/>
              </a:rPr>
              <a:t>Interfaz de salida: </a:t>
            </a:r>
            <a:r>
              <a:rPr lang="es" sz="1700">
                <a:latin typeface="Open Sans Light"/>
                <a:ea typeface="Open Sans Light"/>
                <a:cs typeface="Open Sans Light"/>
                <a:sym typeface="Open Sans Light"/>
              </a:rPr>
              <a:t>e</a:t>
            </a:r>
            <a:r>
              <a:rPr b="0" i="0" lang="es" sz="1700" u="none" cap="none" strike="noStrike">
                <a:solidFill>
                  <a:srgbClr val="000000"/>
                </a:solidFill>
                <a:latin typeface="Open Sans Light"/>
                <a:ea typeface="Open Sans Light"/>
                <a:cs typeface="Open Sans Light"/>
                <a:sym typeface="Open Sans Light"/>
              </a:rPr>
              <a:t>s la interfaz de red por donde deben salir los paquetes para llegar posteriormente a destino.</a:t>
            </a:r>
            <a:endParaRPr b="0" i="0" sz="1700" u="none" cap="none" strike="noStrike">
              <a:solidFill>
                <a:srgbClr val="000000"/>
              </a:solidFill>
              <a:latin typeface="Open Sans Light"/>
              <a:ea typeface="Open Sans Light"/>
              <a:cs typeface="Open Sans Light"/>
              <a:sym typeface="Open Sans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91" name="Shape 191"/>
        <p:cNvGrpSpPr/>
        <p:nvPr/>
      </p:nvGrpSpPr>
      <p:grpSpPr>
        <a:xfrm>
          <a:off x="0" y="0"/>
          <a:ext cx="0" cy="0"/>
          <a:chOff x="0" y="0"/>
          <a:chExt cx="0" cy="0"/>
        </a:xfrm>
      </p:grpSpPr>
      <p:sp>
        <p:nvSpPr>
          <p:cNvPr id="192" name="Google Shape;192;gc58739da34_7_0"/>
          <p:cNvSpPr txBox="1"/>
          <p:nvPr/>
        </p:nvSpPr>
        <p:spPr>
          <a:xfrm>
            <a:off x="3609750" y="1495200"/>
            <a:ext cx="39534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Tipos de enrutamiento</a:t>
            </a:r>
            <a:endParaRPr b="1" i="0" sz="3700" u="none" cap="none" strike="noStrike">
              <a:solidFill>
                <a:srgbClr val="FFFFFF"/>
              </a:solidFill>
              <a:latin typeface="Rajdhani"/>
              <a:ea typeface="Rajdhani"/>
              <a:cs typeface="Rajdhani"/>
              <a:sym typeface="Rajdhani"/>
            </a:endParaRPr>
          </a:p>
        </p:txBody>
      </p:sp>
      <p:sp>
        <p:nvSpPr>
          <p:cNvPr id="193" name="Google Shape;193;gc58739da34_7_0"/>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i="0" lang="es" sz="6000" u="none" cap="none" strike="noStrike">
                <a:solidFill>
                  <a:srgbClr val="FFFFFF"/>
                </a:solidFill>
                <a:latin typeface="Rajdhani"/>
                <a:ea typeface="Rajdhani"/>
                <a:cs typeface="Rajdhani"/>
                <a:sym typeface="Rajdhani"/>
              </a:rPr>
              <a:t>3</a:t>
            </a:r>
            <a:endParaRPr b="1" i="0" sz="6000" u="none" cap="none" strike="noStrike">
              <a:solidFill>
                <a:srgbClr val="FFFFFF"/>
              </a:solidFill>
              <a:latin typeface="Rajdhani"/>
              <a:ea typeface="Rajdhani"/>
              <a:cs typeface="Rajdhani"/>
              <a:sym typeface="Rajdhani"/>
            </a:endParaRPr>
          </a:p>
        </p:txBody>
      </p:sp>
      <p:sp>
        <p:nvSpPr>
          <p:cNvPr id="194" name="Google Shape;194;gc58739da34_7_0"/>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