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9236075" cy="7010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9BEF319-3AC4-4726-BDBA-9EE1D63EFF65}">
  <a:tblStyle styleId="{A9BEF319-3AC4-4726-BDBA-9EE1D63EFF65}"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1" d="100"/>
          <a:sy n="61" d="100"/>
        </p:scale>
        <p:origin x="-2220" y="-6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1440" tIns="45720" rIns="91440" bIns="45720" rtlCol="0"/>
          <a:lstStyle>
            <a:lvl1pPr algn="r">
              <a:defRPr sz="1200"/>
            </a:lvl1pPr>
          </a:lstStyle>
          <a:p>
            <a:fld id="{57721710-C867-43D9-BA66-738BAD89A292}" type="datetimeFigureOut">
              <a:rPr lang="en-US" smtClean="0"/>
              <a:t>4/29/2015</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1440" tIns="45720" rIns="91440" bIns="45720" rtlCol="0" anchor="b"/>
          <a:lstStyle>
            <a:lvl1pPr algn="r">
              <a:defRPr sz="1200"/>
            </a:lvl1pPr>
          </a:lstStyle>
          <a:p>
            <a:fld id="{F4ACAF12-0D9B-4DA7-B15C-63A104A1D273}" type="slidenum">
              <a:rPr lang="en-US" smtClean="0"/>
              <a:t>‹#›</a:t>
            </a:fld>
            <a:endParaRPr lang="en-US"/>
          </a:p>
        </p:txBody>
      </p:sp>
    </p:spTree>
    <p:extLst>
      <p:ext uri="{BB962C8B-B14F-4D97-AF65-F5344CB8AC3E}">
        <p14:creationId xmlns:p14="http://schemas.microsoft.com/office/powerpoint/2010/main" val="3979566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923610" y="3329940"/>
            <a:ext cx="7388859" cy="315468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677685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923610" y="3329940"/>
            <a:ext cx="7388859" cy="315468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923610" y="3329940"/>
            <a:ext cx="7388859" cy="315468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23610" y="3329940"/>
            <a:ext cx="7388859" cy="315468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8" name="Shape 158"/>
          <p:cNvSpPr txBox="1">
            <a:spLocks noGrp="1"/>
          </p:cNvSpPr>
          <p:nvPr>
            <p:ph type="body" idx="1"/>
          </p:nvPr>
        </p:nvSpPr>
        <p:spPr>
          <a:xfrm>
            <a:off x="923610" y="3329940"/>
            <a:ext cx="7388859" cy="315468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923610" y="3329940"/>
            <a:ext cx="7388859" cy="3154680"/>
          </a:xfrm>
          <a:prstGeom prst="rect">
            <a:avLst/>
          </a:prstGeom>
        </p:spPr>
        <p:txBody>
          <a:bodyPr lIns="91425" tIns="91425" rIns="91425" bIns="91425" anchor="ctr" anchorCtr="0">
            <a:noAutofit/>
          </a:bodyPr>
          <a:lstStyle/>
          <a:p>
            <a:pPr>
              <a:spcBef>
                <a:spcPts val="0"/>
              </a:spcBef>
              <a:buNone/>
            </a:pPr>
            <a:endParaRPr/>
          </a:p>
        </p:txBody>
      </p:sp>
      <p:sp>
        <p:nvSpPr>
          <p:cNvPr id="167" name="Shape 167"/>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923610" y="3329940"/>
            <a:ext cx="7388859" cy="3154680"/>
          </a:xfrm>
          <a:prstGeom prst="rect">
            <a:avLst/>
          </a:prstGeom>
        </p:spPr>
        <p:txBody>
          <a:bodyPr lIns="91425" tIns="91425" rIns="91425" bIns="91425" anchor="ctr" anchorCtr="0">
            <a:noAutofit/>
          </a:bodyPr>
          <a:lstStyle/>
          <a:p>
            <a:pPr>
              <a:spcBef>
                <a:spcPts val="0"/>
              </a:spcBef>
              <a:buNone/>
            </a:pPr>
            <a:endParaRPr/>
          </a:p>
        </p:txBody>
      </p:sp>
      <p:sp>
        <p:nvSpPr>
          <p:cNvPr id="175" name="Shape 175"/>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923610" y="3329940"/>
            <a:ext cx="7388859" cy="3154680"/>
          </a:xfrm>
          <a:prstGeom prst="rect">
            <a:avLst/>
          </a:prstGeom>
        </p:spPr>
        <p:txBody>
          <a:bodyPr lIns="91425" tIns="91425" rIns="91425" bIns="91425" anchor="ctr" anchorCtr="0">
            <a:noAutofit/>
          </a:bodyPr>
          <a:lstStyle/>
          <a:p>
            <a:pPr>
              <a:spcBef>
                <a:spcPts val="0"/>
              </a:spcBef>
              <a:buNone/>
            </a:pPr>
            <a:endParaRPr/>
          </a:p>
        </p:txBody>
      </p:sp>
      <p:sp>
        <p:nvSpPr>
          <p:cNvPr id="181" name="Shape 181"/>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7" name="Shape 187"/>
          <p:cNvSpPr txBox="1">
            <a:spLocks noGrp="1"/>
          </p:cNvSpPr>
          <p:nvPr>
            <p:ph type="body" idx="1"/>
          </p:nvPr>
        </p:nvSpPr>
        <p:spPr>
          <a:xfrm>
            <a:off x="923610" y="3329940"/>
            <a:ext cx="7388859" cy="315468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923610" y="3329940"/>
            <a:ext cx="7388859" cy="315468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923610" y="3329940"/>
            <a:ext cx="7388859" cy="3154680"/>
          </a:xfrm>
          <a:prstGeom prst="rect">
            <a:avLst/>
          </a:prstGeom>
        </p:spPr>
        <p:txBody>
          <a:bodyPr lIns="91425" tIns="91425" rIns="91425" bIns="91425" anchor="ctr" anchorCtr="0">
            <a:noAutofit/>
          </a:bodyPr>
          <a:lstStyle/>
          <a:p>
            <a:pPr>
              <a:spcBef>
                <a:spcPts val="0"/>
              </a:spcBef>
              <a:buNone/>
            </a:pPr>
            <a:endParaRPr/>
          </a:p>
        </p:txBody>
      </p:sp>
      <p:sp>
        <p:nvSpPr>
          <p:cNvPr id="96" name="Shape 96"/>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923610" y="3329940"/>
            <a:ext cx="7388859" cy="315468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4" name="Shape 114"/>
          <p:cNvSpPr txBox="1">
            <a:spLocks noGrp="1"/>
          </p:cNvSpPr>
          <p:nvPr>
            <p:ph type="body" idx="1"/>
          </p:nvPr>
        </p:nvSpPr>
        <p:spPr>
          <a:xfrm>
            <a:off x="923610" y="3329940"/>
            <a:ext cx="7388859" cy="315468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0" name="Shape 120"/>
          <p:cNvSpPr txBox="1">
            <a:spLocks noGrp="1"/>
          </p:cNvSpPr>
          <p:nvPr>
            <p:ph type="body" idx="1"/>
          </p:nvPr>
        </p:nvSpPr>
        <p:spPr>
          <a:xfrm>
            <a:off x="923610" y="3329940"/>
            <a:ext cx="7388859" cy="315468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923610" y="3329940"/>
            <a:ext cx="7388859" cy="315468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23610" y="3329940"/>
            <a:ext cx="7388859" cy="3154680"/>
          </a:xfrm>
          <a:prstGeom prst="rect">
            <a:avLst/>
          </a:prstGeom>
        </p:spPr>
        <p:txBody>
          <a:bodyPr lIns="91425" tIns="91425" rIns="91425" bIns="91425" anchor="ctr" anchorCtr="0">
            <a:noAutofit/>
          </a:bodyPr>
          <a:lstStyle/>
          <a:p>
            <a:pPr>
              <a:spcBef>
                <a:spcPts val="0"/>
              </a:spcBef>
              <a:buNone/>
            </a:pPr>
            <a:endParaRPr/>
          </a:p>
        </p:txBody>
      </p:sp>
      <p:sp>
        <p:nvSpPr>
          <p:cNvPr id="133" name="Shape 133"/>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2865438"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923610" y="3329940"/>
            <a:ext cx="7388859" cy="315468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lt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chemeClr val="lt1"/>
              </a:buClr>
              <a:buFont typeface="Arial"/>
              <a:buNone/>
              <a:defRPr/>
            </a:lvl1pPr>
            <a:lvl2pPr marL="457200" marR="0" indent="0" algn="ctr" rtl="0">
              <a:spcBef>
                <a:spcPts val="560"/>
              </a:spcBef>
              <a:buClr>
                <a:schemeClr val="lt1"/>
              </a:buClr>
              <a:buFont typeface="Arial"/>
              <a:buNone/>
              <a:defRPr/>
            </a:lvl2pPr>
            <a:lvl3pPr marL="914400" marR="0" indent="0" algn="ctr" rtl="0">
              <a:spcBef>
                <a:spcPts val="480"/>
              </a:spcBef>
              <a:buClr>
                <a:schemeClr val="lt1"/>
              </a:buClr>
              <a:buFont typeface="Arial"/>
              <a:buNone/>
              <a:defRPr/>
            </a:lvl3pPr>
            <a:lvl4pPr marL="1371600" marR="0" indent="0" algn="ctr" rtl="0">
              <a:spcBef>
                <a:spcPts val="400"/>
              </a:spcBef>
              <a:buClr>
                <a:schemeClr val="lt1"/>
              </a:buClr>
              <a:buFont typeface="Arial"/>
              <a:buNone/>
              <a:defRPr/>
            </a:lvl4pPr>
            <a:lvl5pPr marL="1828800" marR="0" indent="0" algn="ctr" rtl="0">
              <a:spcBef>
                <a:spcPts val="400"/>
              </a:spcBef>
              <a:buClr>
                <a:schemeClr val="lt1"/>
              </a:buClr>
              <a:buFont typeface="Arial"/>
              <a:buNone/>
              <a:defRPr/>
            </a:lvl5pPr>
            <a:lvl6pPr marL="2286000" marR="0" indent="0" algn="ctr" rtl="0">
              <a:spcBef>
                <a:spcPts val="400"/>
              </a:spcBef>
              <a:buClr>
                <a:schemeClr val="lt1"/>
              </a:buClr>
              <a:buFont typeface="Arial"/>
              <a:buNone/>
              <a:defRPr/>
            </a:lvl6pPr>
            <a:lvl7pPr marL="2743200" marR="0" indent="0" algn="ctr" rtl="0">
              <a:spcBef>
                <a:spcPts val="400"/>
              </a:spcBef>
              <a:buClr>
                <a:schemeClr val="lt1"/>
              </a:buClr>
              <a:buFont typeface="Arial"/>
              <a:buNone/>
              <a:defRPr/>
            </a:lvl7pPr>
            <a:lvl8pPr marL="3200400" marR="0" indent="0" algn="ctr" rtl="0">
              <a:spcBef>
                <a:spcPts val="400"/>
              </a:spcBef>
              <a:buClr>
                <a:schemeClr val="lt1"/>
              </a:buClr>
              <a:buFont typeface="Arial"/>
              <a:buNone/>
              <a:defRPr/>
            </a:lvl8pPr>
            <a:lvl9pPr marL="3657600" marR="0" indent="0" algn="ctr" rtl="0">
              <a:spcBef>
                <a:spcPts val="400"/>
              </a:spcBef>
              <a:buClr>
                <a:schemeClr val="lt1"/>
              </a:buClr>
              <a:buFont typeface="Arial"/>
              <a:buNone/>
              <a:defRPr/>
            </a:lvl9pPr>
          </a:lstStyle>
          <a:p>
            <a:endParaRPr/>
          </a:p>
        </p:txBody>
      </p:sp>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 name="Shape 1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 name="Shape 1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lt1"/>
              </a:buClr>
              <a:buFont typeface="Arial"/>
              <a:buChar char="•"/>
              <a:defRPr/>
            </a:lvl1pPr>
            <a:lvl2pPr marL="742950" indent="-107950" algn="l" rtl="0">
              <a:spcBef>
                <a:spcPts val="560"/>
              </a:spcBef>
              <a:buClr>
                <a:schemeClr val="lt1"/>
              </a:buClr>
              <a:buFont typeface="Arial"/>
              <a:buChar char="–"/>
              <a:defRPr/>
            </a:lvl2pPr>
            <a:lvl3pPr marL="1143000" indent="-76200" algn="l" rtl="0">
              <a:spcBef>
                <a:spcPts val="480"/>
              </a:spcBef>
              <a:buClr>
                <a:schemeClr val="lt1"/>
              </a:buClr>
              <a:buFont typeface="Arial"/>
              <a:buChar char="•"/>
              <a:defRPr/>
            </a:lvl3pPr>
            <a:lvl4pPr marL="1600200" indent="-101600" algn="l" rtl="0">
              <a:spcBef>
                <a:spcPts val="400"/>
              </a:spcBef>
              <a:buClr>
                <a:schemeClr val="lt1"/>
              </a:buClr>
              <a:buFont typeface="Arial"/>
              <a:buChar char="–"/>
              <a:defRPr/>
            </a:lvl4pPr>
            <a:lvl5pPr marL="2057400" indent="-101600" algn="l" rtl="0">
              <a:spcBef>
                <a:spcPts val="400"/>
              </a:spcBef>
              <a:buClr>
                <a:schemeClr val="lt1"/>
              </a:buClr>
              <a:buFont typeface="Arial"/>
              <a:buChar char="»"/>
              <a:defRPr/>
            </a:lvl5pPr>
            <a:lvl6pPr marL="2514600" indent="-101600" algn="l" rtl="0">
              <a:spcBef>
                <a:spcPts val="400"/>
              </a:spcBef>
              <a:buClr>
                <a:schemeClr val="lt1"/>
              </a:buClr>
              <a:buFont typeface="Arial"/>
              <a:buChar char="•"/>
              <a:defRPr/>
            </a:lvl6pPr>
            <a:lvl7pPr marL="2971800" indent="-101600" algn="l" rtl="0">
              <a:spcBef>
                <a:spcPts val="400"/>
              </a:spcBef>
              <a:buClr>
                <a:schemeClr val="lt1"/>
              </a:buClr>
              <a:buFont typeface="Arial"/>
              <a:buChar char="•"/>
              <a:defRPr/>
            </a:lvl7pPr>
            <a:lvl8pPr marL="3429000" indent="-101600" algn="l" rtl="0">
              <a:spcBef>
                <a:spcPts val="400"/>
              </a:spcBef>
              <a:buClr>
                <a:schemeClr val="lt1"/>
              </a:buClr>
              <a:buFont typeface="Arial"/>
              <a:buChar char="•"/>
              <a:defRPr/>
            </a:lvl8pPr>
            <a:lvl9pPr marL="3886200" indent="-101600" algn="l" rtl="0">
              <a:spcBef>
                <a:spcPts val="400"/>
              </a:spcBef>
              <a:buClr>
                <a:schemeClr val="lt1"/>
              </a:buClr>
              <a:buFont typeface="Arial"/>
              <a:buChar char="•"/>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lt1"/>
              </a:buClr>
              <a:buFont typeface="Arial"/>
              <a:buChar char="•"/>
              <a:defRPr/>
            </a:lvl1pPr>
            <a:lvl2pPr marL="742950" indent="-107950" algn="l" rtl="0">
              <a:spcBef>
                <a:spcPts val="560"/>
              </a:spcBef>
              <a:buClr>
                <a:schemeClr val="lt1"/>
              </a:buClr>
              <a:buFont typeface="Arial"/>
              <a:buChar char="–"/>
              <a:defRPr/>
            </a:lvl2pPr>
            <a:lvl3pPr marL="1143000" indent="-76200" algn="l" rtl="0">
              <a:spcBef>
                <a:spcPts val="480"/>
              </a:spcBef>
              <a:buClr>
                <a:schemeClr val="lt1"/>
              </a:buClr>
              <a:buFont typeface="Arial"/>
              <a:buChar char="•"/>
              <a:defRPr/>
            </a:lvl3pPr>
            <a:lvl4pPr marL="1600200" indent="-101600" algn="l" rtl="0">
              <a:spcBef>
                <a:spcPts val="400"/>
              </a:spcBef>
              <a:buClr>
                <a:schemeClr val="lt1"/>
              </a:buClr>
              <a:buFont typeface="Arial"/>
              <a:buChar char="–"/>
              <a:defRPr/>
            </a:lvl4pPr>
            <a:lvl5pPr marL="2057400" indent="-101600" algn="l" rtl="0">
              <a:spcBef>
                <a:spcPts val="400"/>
              </a:spcBef>
              <a:buClr>
                <a:schemeClr val="lt1"/>
              </a:buClr>
              <a:buFont typeface="Arial"/>
              <a:buChar char="»"/>
              <a:defRPr/>
            </a:lvl5pPr>
            <a:lvl6pPr marL="2514600" indent="-101600" algn="l" rtl="0">
              <a:spcBef>
                <a:spcPts val="400"/>
              </a:spcBef>
              <a:buClr>
                <a:schemeClr val="lt1"/>
              </a:buClr>
              <a:buFont typeface="Arial"/>
              <a:buChar char="•"/>
              <a:defRPr/>
            </a:lvl6pPr>
            <a:lvl7pPr marL="2971800" indent="-101600" algn="l" rtl="0">
              <a:spcBef>
                <a:spcPts val="400"/>
              </a:spcBef>
              <a:buClr>
                <a:schemeClr val="lt1"/>
              </a:buClr>
              <a:buFont typeface="Arial"/>
              <a:buChar char="•"/>
              <a:defRPr/>
            </a:lvl7pPr>
            <a:lvl8pPr marL="3429000" indent="-101600" algn="l" rtl="0">
              <a:spcBef>
                <a:spcPts val="400"/>
              </a:spcBef>
              <a:buClr>
                <a:schemeClr val="lt1"/>
              </a:buClr>
              <a:buFont typeface="Arial"/>
              <a:buChar char="•"/>
              <a:defRPr/>
            </a:lvl8pPr>
            <a:lvl9pPr marL="3886200" indent="-101600" algn="l" rtl="0">
              <a:spcBef>
                <a:spcPts val="400"/>
              </a:spcBef>
              <a:buClr>
                <a:schemeClr val="lt1"/>
              </a:buClr>
              <a:buFont typeface="Arial"/>
              <a:buChar char="•"/>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lt1"/>
              </a:buClr>
              <a:buFont typeface="Arial"/>
              <a:buChar char="•"/>
              <a:defRPr/>
            </a:lvl1pPr>
            <a:lvl2pPr marL="742950" indent="-107950" algn="l" rtl="0">
              <a:spcBef>
                <a:spcPts val="560"/>
              </a:spcBef>
              <a:buClr>
                <a:schemeClr val="lt1"/>
              </a:buClr>
              <a:buFont typeface="Arial"/>
              <a:buChar char="–"/>
              <a:defRPr/>
            </a:lvl2pPr>
            <a:lvl3pPr marL="1143000" indent="-76200" algn="l" rtl="0">
              <a:spcBef>
                <a:spcPts val="480"/>
              </a:spcBef>
              <a:buClr>
                <a:schemeClr val="lt1"/>
              </a:buClr>
              <a:buFont typeface="Arial"/>
              <a:buChar char="•"/>
              <a:defRPr/>
            </a:lvl3pPr>
            <a:lvl4pPr marL="1600200" indent="-101600" algn="l" rtl="0">
              <a:spcBef>
                <a:spcPts val="400"/>
              </a:spcBef>
              <a:buClr>
                <a:schemeClr val="lt1"/>
              </a:buClr>
              <a:buFont typeface="Arial"/>
              <a:buChar char="–"/>
              <a:defRPr/>
            </a:lvl4pPr>
            <a:lvl5pPr marL="2057400" indent="-101600" algn="l" rtl="0">
              <a:spcBef>
                <a:spcPts val="400"/>
              </a:spcBef>
              <a:buClr>
                <a:schemeClr val="lt1"/>
              </a:buClr>
              <a:buFont typeface="Arial"/>
              <a:buChar char="»"/>
              <a:defRPr/>
            </a:lvl5pPr>
            <a:lvl6pPr marL="2514600" indent="-101600" algn="l" rtl="0">
              <a:spcBef>
                <a:spcPts val="400"/>
              </a:spcBef>
              <a:buClr>
                <a:schemeClr val="lt1"/>
              </a:buClr>
              <a:buFont typeface="Arial"/>
              <a:buChar char="•"/>
              <a:defRPr/>
            </a:lvl6pPr>
            <a:lvl7pPr marL="2971800" indent="-101600" algn="l" rtl="0">
              <a:spcBef>
                <a:spcPts val="400"/>
              </a:spcBef>
              <a:buClr>
                <a:schemeClr val="lt1"/>
              </a:buClr>
              <a:buFont typeface="Arial"/>
              <a:buChar char="•"/>
              <a:defRPr/>
            </a:lvl7pPr>
            <a:lvl8pPr marL="3429000" indent="-101600" algn="l" rtl="0">
              <a:spcBef>
                <a:spcPts val="400"/>
              </a:spcBef>
              <a:buClr>
                <a:schemeClr val="lt1"/>
              </a:buClr>
              <a:buFont typeface="Arial"/>
              <a:buChar char="•"/>
              <a:defRPr/>
            </a:lvl8pPr>
            <a:lvl9pPr marL="3886200" indent="-101600" algn="l" rtl="0">
              <a:spcBef>
                <a:spcPts val="400"/>
              </a:spcBef>
              <a:buClr>
                <a:schemeClr val="lt1"/>
              </a:buClr>
              <a:buFont typeface="Arial"/>
              <a:buChar char="•"/>
              <a:defRPr/>
            </a:lvl9pPr>
          </a:lstStyle>
          <a:p>
            <a:endParaRPr/>
          </a:p>
        </p:txBody>
      </p:sp>
      <p:sp>
        <p:nvSpPr>
          <p:cNvPr id="19" name="Shape 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chemeClr val="lt1"/>
              </a:buClr>
              <a:buFont typeface="Calibri"/>
              <a:buNone/>
              <a:defRPr/>
            </a:lvl1pPr>
            <a:lvl2pPr marL="457200" indent="0" rtl="0">
              <a:spcBef>
                <a:spcPts val="0"/>
              </a:spcBef>
              <a:buClr>
                <a:schemeClr val="lt1"/>
              </a:buClr>
              <a:buFont typeface="Calibri"/>
              <a:buNone/>
              <a:defRPr/>
            </a:lvl2pPr>
            <a:lvl3pPr marL="914400" indent="0" rtl="0">
              <a:spcBef>
                <a:spcPts val="0"/>
              </a:spcBef>
              <a:buClr>
                <a:schemeClr val="lt1"/>
              </a:buClr>
              <a:buFont typeface="Calibri"/>
              <a:buNone/>
              <a:defRPr/>
            </a:lvl3pPr>
            <a:lvl4pPr marL="1371600" indent="0" rtl="0">
              <a:spcBef>
                <a:spcPts val="0"/>
              </a:spcBef>
              <a:buClr>
                <a:schemeClr val="lt1"/>
              </a:buClr>
              <a:buFont typeface="Calibri"/>
              <a:buNone/>
              <a:defRPr/>
            </a:lvl4pPr>
            <a:lvl5pPr marL="1828800" indent="0" rtl="0">
              <a:spcBef>
                <a:spcPts val="0"/>
              </a:spcBef>
              <a:buClr>
                <a:schemeClr val="lt1"/>
              </a:buClr>
              <a:buFont typeface="Calibri"/>
              <a:buNone/>
              <a:defRPr/>
            </a:lvl5pPr>
            <a:lvl6pPr marL="2286000" indent="0" rtl="0">
              <a:spcBef>
                <a:spcPts val="0"/>
              </a:spcBef>
              <a:buClr>
                <a:schemeClr val="lt1"/>
              </a:buClr>
              <a:buFont typeface="Calibri"/>
              <a:buNone/>
              <a:defRPr/>
            </a:lvl6pPr>
            <a:lvl7pPr marL="2743200" indent="0" rtl="0">
              <a:spcBef>
                <a:spcPts val="0"/>
              </a:spcBef>
              <a:buClr>
                <a:schemeClr val="lt1"/>
              </a:buClr>
              <a:buFont typeface="Calibri"/>
              <a:buNone/>
              <a:defRPr/>
            </a:lvl7pPr>
            <a:lvl8pPr marL="3200400" indent="0" rtl="0">
              <a:spcBef>
                <a:spcPts val="0"/>
              </a:spcBef>
              <a:buClr>
                <a:schemeClr val="lt1"/>
              </a:buClr>
              <a:buFont typeface="Calibri"/>
              <a:buNone/>
              <a:defRPr/>
            </a:lvl8pPr>
            <a:lvl9pPr marL="3657600" indent="0" rtl="0">
              <a:spcBef>
                <a:spcPts val="0"/>
              </a:spcBef>
              <a:buClr>
                <a:schemeClr val="lt1"/>
              </a:buClr>
              <a:buFont typeface="Calibri"/>
              <a:buNone/>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8" name="Shape 3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0" name="Shape 4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7" name="Shape 5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1792288" y="612775"/>
            <a:ext cx="5486399" cy="4114800"/>
          </a:xfrm>
          <a:prstGeom prst="rect">
            <a:avLst/>
          </a:prstGeom>
          <a:noFill/>
          <a:ln>
            <a:noFill/>
          </a:ln>
        </p:spPr>
      </p:sp>
      <p:sp>
        <p:nvSpPr>
          <p:cNvPr id="63" name="Shape 6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4" name="Shape 6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lt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lt1"/>
              </a:buClr>
              <a:buFont typeface="Arial"/>
              <a:buChar char="•"/>
              <a:defRPr/>
            </a:lvl1pPr>
            <a:lvl2pPr marL="742950" marR="0" indent="-107950" algn="l" rtl="0">
              <a:spcBef>
                <a:spcPts val="560"/>
              </a:spcBef>
              <a:buClr>
                <a:schemeClr val="lt1"/>
              </a:buClr>
              <a:buFont typeface="Arial"/>
              <a:buChar char="–"/>
              <a:defRPr/>
            </a:lvl2pPr>
            <a:lvl3pPr marL="1143000" marR="0" indent="-76200" algn="l" rtl="0">
              <a:spcBef>
                <a:spcPts val="480"/>
              </a:spcBef>
              <a:buClr>
                <a:schemeClr val="lt1"/>
              </a:buClr>
              <a:buFont typeface="Arial"/>
              <a:buChar char="•"/>
              <a:defRPr/>
            </a:lvl3pPr>
            <a:lvl4pPr marL="1600200" marR="0" indent="-101600" algn="l" rtl="0">
              <a:spcBef>
                <a:spcPts val="400"/>
              </a:spcBef>
              <a:buClr>
                <a:schemeClr val="lt1"/>
              </a:buClr>
              <a:buFont typeface="Arial"/>
              <a:buChar char="–"/>
              <a:defRPr/>
            </a:lvl4pPr>
            <a:lvl5pPr marL="2057400" marR="0" indent="-101600" algn="l" rtl="0">
              <a:spcBef>
                <a:spcPts val="400"/>
              </a:spcBef>
              <a:buClr>
                <a:schemeClr val="lt1"/>
              </a:buClr>
              <a:buFont typeface="Arial"/>
              <a:buChar char="»"/>
              <a:defRPr/>
            </a:lvl5pPr>
            <a:lvl6pPr marL="2514600" marR="0" indent="-101600" algn="l" rtl="0">
              <a:spcBef>
                <a:spcPts val="400"/>
              </a:spcBef>
              <a:buClr>
                <a:schemeClr val="lt1"/>
              </a:buClr>
              <a:buFont typeface="Arial"/>
              <a:buChar char="•"/>
              <a:defRPr/>
            </a:lvl6pPr>
            <a:lvl7pPr marL="2971800" marR="0" indent="-101600" algn="l" rtl="0">
              <a:spcBef>
                <a:spcPts val="400"/>
              </a:spcBef>
              <a:buClr>
                <a:schemeClr val="lt1"/>
              </a:buClr>
              <a:buFont typeface="Arial"/>
              <a:buChar char="•"/>
              <a:defRPr/>
            </a:lvl7pPr>
            <a:lvl8pPr marL="3429000" marR="0" indent="-101600" algn="l" rtl="0">
              <a:spcBef>
                <a:spcPts val="400"/>
              </a:spcBef>
              <a:buClr>
                <a:schemeClr val="lt1"/>
              </a:buClr>
              <a:buFont typeface="Arial"/>
              <a:buChar char="•"/>
              <a:defRPr/>
            </a:lvl8pPr>
            <a:lvl9pPr marL="3886200" marR="0" indent="-101600" algn="l" rtl="0">
              <a:spcBef>
                <a:spcPts val="400"/>
              </a:spcBef>
              <a:buClr>
                <a:schemeClr val="lt1"/>
              </a:buClr>
              <a:buFont typeface="Arial"/>
              <a:buChar char="•"/>
              <a:defRPr/>
            </a:lvl9pPr>
          </a:lstStyle>
          <a:p>
            <a:endParaRPr/>
          </a:p>
        </p:txBody>
      </p:sp>
      <p:sp>
        <p:nvSpPr>
          <p:cNvPr id="7" name="Shape 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 name="Shape 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 name="Shape 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chemeClr val="lt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www.nber.org/people/john_haltiwanger"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hyperlink" Target="http://www.nber.org/people/javier_miranda" TargetMode="External"/><Relationship Id="rId4" Type="http://schemas.openxmlformats.org/officeDocument/2006/relationships/hyperlink" Target="http://www.nber.org/people/ron_jarmi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4400" b="0" i="0" u="none" strike="noStrike" cap="none" baseline="0">
                <a:solidFill>
                  <a:schemeClr val="lt1"/>
                </a:solidFill>
                <a:latin typeface="Calibri"/>
                <a:ea typeface="Calibri"/>
                <a:cs typeface="Calibri"/>
                <a:sym typeface="Calibri"/>
              </a:rPr>
              <a:t>DropCop</a:t>
            </a:r>
          </a:p>
          <a:p>
            <a:pPr marL="0" marR="0" lvl="0" indent="0" algn="ctr" rtl="0">
              <a:spcBef>
                <a:spcPts val="0"/>
              </a:spcBef>
              <a:buClr>
                <a:schemeClr val="lt1"/>
              </a:buClr>
              <a:buSzPct val="25000"/>
              <a:buFont typeface="Calibri"/>
              <a:buNone/>
            </a:pPr>
            <a:r>
              <a:rPr lang="en-US" sz="1600">
                <a:solidFill>
                  <a:schemeClr val="lt1"/>
                </a:solidFill>
                <a:latin typeface="Calibri"/>
                <a:ea typeface="Calibri"/>
                <a:cs typeface="Calibri"/>
                <a:sym typeface="Calibri"/>
              </a:rPr>
              <a:t>Drop a deal, Cop a deal</a:t>
            </a:r>
          </a:p>
        </p:txBody>
      </p:sp>
      <p:sp>
        <p:nvSpPr>
          <p:cNvPr id="81" name="Shape 81"/>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buClr>
                <a:schemeClr val="lt1"/>
              </a:buClr>
              <a:buSzPct val="25000"/>
              <a:buFont typeface="Arial"/>
              <a:buNone/>
            </a:pPr>
            <a:r>
              <a:rPr lang="en-US" sz="2700" b="0" i="0" u="none" strike="noStrike" cap="none" baseline="0">
                <a:solidFill>
                  <a:schemeClr val="lt1"/>
                </a:solidFill>
                <a:latin typeface="Calibri"/>
                <a:ea typeface="Calibri"/>
                <a:cs typeface="Calibri"/>
                <a:sym typeface="Calibri"/>
              </a:rPr>
              <a:t>Team Members: </a:t>
            </a:r>
          </a:p>
          <a:p>
            <a:pPr marL="0" marR="0" lvl="0" indent="0" algn="ctr" rtl="0">
              <a:lnSpc>
                <a:spcPct val="80000"/>
              </a:lnSpc>
              <a:spcBef>
                <a:spcPts val="540"/>
              </a:spcBef>
              <a:buClr>
                <a:schemeClr val="lt1"/>
              </a:buClr>
              <a:buSzPct val="25000"/>
              <a:buFont typeface="Arial"/>
              <a:buNone/>
            </a:pPr>
            <a:r>
              <a:rPr lang="en-US" sz="2700" b="0" i="0" u="none" strike="noStrike" cap="none" baseline="0">
                <a:solidFill>
                  <a:schemeClr val="lt1"/>
                </a:solidFill>
                <a:latin typeface="Calibri"/>
                <a:ea typeface="Calibri"/>
                <a:cs typeface="Calibri"/>
                <a:sym typeface="Calibri"/>
              </a:rPr>
              <a:t>Pavandip Singh</a:t>
            </a:r>
          </a:p>
          <a:p>
            <a:pPr marL="0" marR="0" lvl="0" indent="0" algn="ctr" rtl="0">
              <a:lnSpc>
                <a:spcPct val="80000"/>
              </a:lnSpc>
              <a:spcBef>
                <a:spcPts val="540"/>
              </a:spcBef>
              <a:buClr>
                <a:schemeClr val="lt1"/>
              </a:buClr>
              <a:buSzPct val="25000"/>
              <a:buFont typeface="Arial"/>
              <a:buNone/>
            </a:pPr>
            <a:r>
              <a:rPr lang="en-US" sz="2700" b="0" i="0" u="none" strike="noStrike" cap="none" baseline="0">
                <a:solidFill>
                  <a:schemeClr val="lt1"/>
                </a:solidFill>
                <a:latin typeface="Calibri"/>
                <a:ea typeface="Calibri"/>
                <a:cs typeface="Calibri"/>
                <a:sym typeface="Calibri"/>
              </a:rPr>
              <a:t>Mohammed Alam</a:t>
            </a:r>
          </a:p>
          <a:p>
            <a:pPr marL="0" marR="0" lvl="0" indent="0" algn="ctr" rtl="0">
              <a:lnSpc>
                <a:spcPct val="80000"/>
              </a:lnSpc>
              <a:spcBef>
                <a:spcPts val="540"/>
              </a:spcBef>
              <a:buClr>
                <a:schemeClr val="lt1"/>
              </a:buClr>
              <a:buSzPct val="25000"/>
              <a:buFont typeface="Arial"/>
              <a:buNone/>
            </a:pPr>
            <a:r>
              <a:rPr lang="en-US" sz="2700" b="0" i="0" u="none" strike="noStrike" cap="none" baseline="0">
                <a:solidFill>
                  <a:schemeClr val="lt1"/>
                </a:solidFill>
                <a:latin typeface="Calibri"/>
                <a:ea typeface="Calibri"/>
                <a:cs typeface="Calibri"/>
                <a:sym typeface="Calibri"/>
              </a:rPr>
              <a:t>Justin Opraseuth</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a:t>What</a:t>
            </a:r>
            <a:r>
              <a:rPr lang="en-US" sz="3000">
                <a:solidFill>
                  <a:srgbClr val="FFFFFF"/>
                </a:solidFill>
              </a:rPr>
              <a:t>What is there to implement?</a:t>
            </a:r>
          </a:p>
        </p:txBody>
      </p:sp>
      <p:sp>
        <p:nvSpPr>
          <p:cNvPr id="143" name="Shape 143"/>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457200" rtl="0">
              <a:lnSpc>
                <a:spcPct val="115000"/>
              </a:lnSpc>
              <a:spcBef>
                <a:spcPts val="0"/>
              </a:spcBef>
              <a:buNone/>
            </a:pPr>
            <a:endParaRPr sz="1200" dirty="0">
              <a:solidFill>
                <a:srgbClr val="FFFFFF"/>
              </a:solidFill>
            </a:endParaRPr>
          </a:p>
          <a:p>
            <a:pPr marL="2743200" lvl="0" indent="457200" rtl="0">
              <a:lnSpc>
                <a:spcPct val="115000"/>
              </a:lnSpc>
              <a:spcBef>
                <a:spcPts val="0"/>
              </a:spcBef>
              <a:buNone/>
            </a:pPr>
            <a:r>
              <a:rPr lang="en-US" sz="1600" dirty="0">
                <a:solidFill>
                  <a:srgbClr val="FFFFFF"/>
                </a:solidFill>
              </a:rPr>
              <a:t>USE CASES</a:t>
            </a:r>
          </a:p>
          <a:p>
            <a:pPr marL="0" lvl="0" indent="457200" rtl="0">
              <a:lnSpc>
                <a:spcPct val="115000"/>
              </a:lnSpc>
              <a:spcBef>
                <a:spcPts val="0"/>
              </a:spcBef>
              <a:buNone/>
            </a:pPr>
            <a:endParaRPr sz="1200" dirty="0">
              <a:solidFill>
                <a:srgbClr val="FFFFFF"/>
              </a:solidFill>
            </a:endParaRPr>
          </a:p>
          <a:p>
            <a:pPr marL="0" lvl="0" indent="457200" rtl="0">
              <a:lnSpc>
                <a:spcPct val="115000"/>
              </a:lnSpc>
              <a:spcBef>
                <a:spcPts val="0"/>
              </a:spcBef>
              <a:buClr>
                <a:schemeClr val="dk1"/>
              </a:buClr>
              <a:buSzPct val="91666"/>
              <a:buFont typeface="Arial"/>
              <a:buNone/>
            </a:pPr>
            <a:r>
              <a:rPr lang="en-US" sz="1200" dirty="0">
                <a:solidFill>
                  <a:srgbClr val="FFFFFF"/>
                </a:solidFill>
              </a:rPr>
              <a:t>1.     </a:t>
            </a:r>
            <a:r>
              <a:rPr lang="en-US" dirty="0">
                <a:solidFill>
                  <a:srgbClr val="FFFFFF"/>
                </a:solidFill>
              </a:rPr>
              <a:t>Buy products: allow Users to buy products with simple checkout process.</a:t>
            </a:r>
          </a:p>
          <a:p>
            <a:pPr marL="0" lvl="0" indent="457200" rtl="0">
              <a:lnSpc>
                <a:spcPct val="115000"/>
              </a:lnSpc>
              <a:spcBef>
                <a:spcPts val="0"/>
              </a:spcBef>
              <a:buClr>
                <a:schemeClr val="dk1"/>
              </a:buClr>
              <a:buFont typeface="Arial"/>
              <a:buNone/>
            </a:pPr>
            <a:endParaRPr dirty="0">
              <a:solidFill>
                <a:srgbClr val="FFFFFF"/>
              </a:solidFill>
            </a:endParaRPr>
          </a:p>
          <a:p>
            <a:pPr marL="914400" lvl="0" indent="0" rtl="0">
              <a:lnSpc>
                <a:spcPct val="115000"/>
              </a:lnSpc>
              <a:spcBef>
                <a:spcPts val="0"/>
              </a:spcBef>
              <a:buClr>
                <a:schemeClr val="dk1"/>
              </a:buClr>
              <a:buFont typeface="Arial"/>
              <a:buNone/>
            </a:pPr>
            <a:endParaRPr dirty="0">
              <a:solidFill>
                <a:srgbClr val="FFFFFF"/>
              </a:solidFill>
            </a:endParaRPr>
          </a:p>
          <a:p>
            <a:pPr marL="0" lvl="0" indent="0" rtl="0">
              <a:lnSpc>
                <a:spcPct val="115000"/>
              </a:lnSpc>
              <a:spcBef>
                <a:spcPts val="0"/>
              </a:spcBef>
              <a:buClr>
                <a:schemeClr val="dk1"/>
              </a:buClr>
              <a:buFont typeface="Arial"/>
              <a:buNone/>
            </a:pPr>
            <a:endParaRPr dirty="0">
              <a:solidFill>
                <a:srgbClr val="FFFFFF"/>
              </a:solidFill>
            </a:endParaRPr>
          </a:p>
          <a:p>
            <a:pPr marL="457200" lvl="0" indent="0" rtl="0">
              <a:lnSpc>
                <a:spcPct val="115000"/>
              </a:lnSpc>
              <a:spcBef>
                <a:spcPts val="0"/>
              </a:spcBef>
              <a:buClr>
                <a:schemeClr val="dk1"/>
              </a:buClr>
              <a:buSzPct val="78571"/>
              <a:buFont typeface="Arial"/>
              <a:buNone/>
            </a:pPr>
            <a:r>
              <a:rPr lang="en-US" dirty="0">
                <a:solidFill>
                  <a:srgbClr val="FFFFFF"/>
                </a:solidFill>
              </a:rPr>
              <a:t>2.     Submit online deals: Allow users and vendors to submit third party deals that are noteworthy for community benefit.</a:t>
            </a:r>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4400" b="0" i="0" u="none" strike="noStrike" cap="none" baseline="0">
                <a:solidFill>
                  <a:schemeClr val="lt1"/>
                </a:solidFill>
                <a:latin typeface="Calibri"/>
                <a:ea typeface="Calibri"/>
                <a:cs typeface="Calibri"/>
                <a:sym typeface="Calibri"/>
              </a:rPr>
              <a:t>Requirements of Business Side</a:t>
            </a:r>
          </a:p>
        </p:txBody>
      </p:sp>
      <p:sp>
        <p:nvSpPr>
          <p:cNvPr id="149" name="Shape 149"/>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lt1"/>
              </a:buClr>
              <a:buSzPct val="25000"/>
              <a:buFont typeface="Arial"/>
              <a:buNone/>
            </a:pPr>
            <a:r>
              <a:rPr lang="en-US" sz="2000" b="0" i="0" u="none" strike="noStrike" cap="none" baseline="0" dirty="0">
                <a:solidFill>
                  <a:schemeClr val="lt1"/>
                </a:solidFill>
                <a:latin typeface="Calibri"/>
                <a:ea typeface="Calibri"/>
                <a:cs typeface="Calibri"/>
                <a:sym typeface="Calibri"/>
              </a:rPr>
              <a:t> </a:t>
            </a:r>
            <a:r>
              <a:rPr lang="en-US" sz="2000" b="1" i="0" u="none" strike="noStrike" cap="none" baseline="0" dirty="0">
                <a:solidFill>
                  <a:schemeClr val="lt1"/>
                </a:solidFill>
                <a:latin typeface="Calibri"/>
                <a:ea typeface="Calibri"/>
                <a:cs typeface="Calibri"/>
                <a:sym typeface="Calibri"/>
              </a:rPr>
              <a:t>Technology </a:t>
            </a:r>
          </a:p>
          <a:p>
            <a:pPr marL="742950" marR="0" lvl="1" indent="-285750" algn="l" rtl="0">
              <a:lnSpc>
                <a:spcPct val="80000"/>
              </a:lnSpc>
              <a:spcBef>
                <a:spcPts val="350"/>
              </a:spcBef>
              <a:buClr>
                <a:schemeClr val="lt1"/>
              </a:buClr>
              <a:buSzPct val="97222"/>
              <a:buFont typeface="Arial"/>
              <a:buChar char="–"/>
            </a:pPr>
            <a:r>
              <a:rPr lang="en-US" sz="1750" b="0" i="0" u="none" strike="noStrike" cap="none" baseline="0" dirty="0">
                <a:solidFill>
                  <a:schemeClr val="lt1"/>
                </a:solidFill>
                <a:latin typeface="Calibri"/>
                <a:ea typeface="Calibri"/>
                <a:cs typeface="Calibri"/>
                <a:sym typeface="Calibri"/>
              </a:rPr>
              <a:t>Users will need to </a:t>
            </a:r>
            <a:r>
              <a:rPr lang="en-US" sz="1750" b="0" i="0" u="none" strike="noStrike" cap="none" baseline="0" dirty="0" smtClean="0">
                <a:solidFill>
                  <a:schemeClr val="lt1"/>
                </a:solidFill>
                <a:latin typeface="Calibri"/>
                <a:ea typeface="Calibri"/>
                <a:cs typeface="Calibri"/>
                <a:sym typeface="Calibri"/>
              </a:rPr>
              <a:t>have </a:t>
            </a:r>
            <a:r>
              <a:rPr lang="en-US" sz="1750" b="0" i="0" u="none" strike="noStrike" cap="none" baseline="0" dirty="0">
                <a:solidFill>
                  <a:schemeClr val="lt1"/>
                </a:solidFill>
                <a:latin typeface="Calibri"/>
                <a:ea typeface="Calibri"/>
                <a:cs typeface="Calibri"/>
                <a:sym typeface="Calibri"/>
              </a:rPr>
              <a:t>an iOS device to use the application  </a:t>
            </a:r>
          </a:p>
          <a:p>
            <a:pPr marL="742950" marR="0" lvl="1" indent="-285750" algn="l" rtl="0">
              <a:lnSpc>
                <a:spcPct val="80000"/>
              </a:lnSpc>
              <a:spcBef>
                <a:spcPts val="350"/>
              </a:spcBef>
              <a:buClr>
                <a:schemeClr val="lt1"/>
              </a:buClr>
              <a:buSzPct val="97222"/>
              <a:buFont typeface="Arial"/>
              <a:buChar char="–"/>
            </a:pPr>
            <a:r>
              <a:rPr lang="en-US" sz="1750" b="0" i="0" u="none" strike="noStrike" cap="none" baseline="0" dirty="0">
                <a:solidFill>
                  <a:schemeClr val="lt1"/>
                </a:solidFill>
                <a:latin typeface="Calibri"/>
                <a:ea typeface="Calibri"/>
                <a:cs typeface="Calibri"/>
                <a:sym typeface="Calibri"/>
              </a:rPr>
              <a:t>Improvement in the accuracy of network is required for everyone to have a smooth experience with the interface.</a:t>
            </a:r>
          </a:p>
          <a:p>
            <a:pPr marL="742950" marR="0" lvl="1" indent="-285750" algn="l" rtl="0">
              <a:lnSpc>
                <a:spcPct val="80000"/>
              </a:lnSpc>
              <a:spcBef>
                <a:spcPts val="350"/>
              </a:spcBef>
              <a:buClr>
                <a:schemeClr val="lt1"/>
              </a:buClr>
              <a:buSzPct val="97222"/>
              <a:buFont typeface="Arial"/>
              <a:buChar char="–"/>
            </a:pPr>
            <a:r>
              <a:rPr lang="en-US" sz="1750" b="0" i="0" u="none" strike="noStrike" cap="none" baseline="0" dirty="0">
                <a:solidFill>
                  <a:schemeClr val="lt1"/>
                </a:solidFill>
                <a:latin typeface="Calibri"/>
                <a:ea typeface="Calibri"/>
                <a:cs typeface="Calibri"/>
                <a:sym typeface="Calibri"/>
              </a:rPr>
              <a:t>Integration between different smartphones to help make us sure that our application is running smooth with all its functionalities.</a:t>
            </a:r>
          </a:p>
          <a:p>
            <a:pPr marL="0" marR="0" lvl="0" indent="0" algn="l" rtl="0">
              <a:lnSpc>
                <a:spcPct val="80000"/>
              </a:lnSpc>
              <a:spcBef>
                <a:spcPts val="400"/>
              </a:spcBef>
              <a:buClr>
                <a:schemeClr val="lt1"/>
              </a:buClr>
              <a:buFont typeface="Arial"/>
              <a:buNone/>
            </a:pPr>
            <a:endParaRPr sz="2000" b="0" i="0" u="none" strike="noStrike" cap="none" baseline="0" dirty="0">
              <a:solidFill>
                <a:schemeClr val="lt1"/>
              </a:solidFill>
              <a:latin typeface="Calibri"/>
              <a:ea typeface="Calibri"/>
              <a:cs typeface="Calibri"/>
              <a:sym typeface="Calibri"/>
            </a:endParaRPr>
          </a:p>
          <a:p>
            <a:pPr marL="0" marR="0" lvl="0" indent="0" algn="l" rtl="0">
              <a:lnSpc>
                <a:spcPct val="80000"/>
              </a:lnSpc>
              <a:spcBef>
                <a:spcPts val="400"/>
              </a:spcBef>
              <a:buClr>
                <a:schemeClr val="lt1"/>
              </a:buClr>
              <a:buSzPct val="25000"/>
              <a:buFont typeface="Arial"/>
              <a:buNone/>
            </a:pPr>
            <a:r>
              <a:rPr lang="en-US" sz="2000" b="1" i="0" u="none" strike="noStrike" cap="none" baseline="0" dirty="0">
                <a:solidFill>
                  <a:schemeClr val="lt1"/>
                </a:solidFill>
                <a:latin typeface="Calibri"/>
                <a:ea typeface="Calibri"/>
                <a:cs typeface="Calibri"/>
                <a:sym typeface="Calibri"/>
              </a:rPr>
              <a:t> Economics</a:t>
            </a:r>
          </a:p>
          <a:p>
            <a:pPr marL="742950" marR="0" lvl="1" indent="-285750" algn="l" rtl="0">
              <a:lnSpc>
                <a:spcPct val="80000"/>
              </a:lnSpc>
              <a:spcBef>
                <a:spcPts val="350"/>
              </a:spcBef>
              <a:buClr>
                <a:schemeClr val="lt1"/>
              </a:buClr>
              <a:buSzPct val="97222"/>
              <a:buFont typeface="Arial"/>
              <a:buChar char="–"/>
            </a:pPr>
            <a:r>
              <a:rPr lang="en-US" sz="1750" b="0" i="0" u="none" strike="noStrike" cap="none" baseline="0" dirty="0">
                <a:solidFill>
                  <a:schemeClr val="lt1"/>
                </a:solidFill>
                <a:latin typeface="Calibri"/>
                <a:ea typeface="Calibri"/>
                <a:cs typeface="Calibri"/>
                <a:sym typeface="Calibri"/>
              </a:rPr>
              <a:t>As prices rise for most items, more and more people will want to find cheaper products or cheaper deals on products. Vendors will most likely make deals to increase their sales with the laws of supply and demand.</a:t>
            </a:r>
          </a:p>
          <a:p>
            <a:pPr marL="742950" marR="0" lvl="1" indent="-285750" algn="l" rtl="0">
              <a:lnSpc>
                <a:spcPct val="80000"/>
              </a:lnSpc>
              <a:spcBef>
                <a:spcPts val="350"/>
              </a:spcBef>
              <a:buClr>
                <a:schemeClr val="lt1"/>
              </a:buClr>
              <a:buSzPct val="97222"/>
              <a:buFont typeface="Arial"/>
              <a:buChar char="–"/>
            </a:pPr>
            <a:r>
              <a:rPr lang="en-US" sz="1750" b="0" i="0" u="none" strike="noStrike" cap="none" baseline="0" dirty="0">
                <a:solidFill>
                  <a:schemeClr val="lt1"/>
                </a:solidFill>
                <a:latin typeface="Calibri"/>
                <a:ea typeface="Calibri"/>
                <a:cs typeface="Calibri"/>
                <a:sym typeface="Calibri"/>
              </a:rPr>
              <a:t>Getting people cheaper substitutes will make the economy more stable.</a:t>
            </a:r>
          </a:p>
          <a:p>
            <a:pPr marL="742950" marR="0" lvl="1" indent="-285750" algn="l" rtl="0">
              <a:lnSpc>
                <a:spcPct val="80000"/>
              </a:lnSpc>
              <a:spcBef>
                <a:spcPts val="350"/>
              </a:spcBef>
              <a:buClr>
                <a:schemeClr val="lt1"/>
              </a:buClr>
              <a:buSzPct val="97222"/>
              <a:buFont typeface="Arial"/>
              <a:buChar char="–"/>
            </a:pPr>
            <a:r>
              <a:rPr lang="en-US" sz="1750" b="0" i="0" u="none" strike="noStrike" cap="none" baseline="0" dirty="0">
                <a:solidFill>
                  <a:schemeClr val="lt1"/>
                </a:solidFill>
                <a:latin typeface="Calibri"/>
                <a:ea typeface="Calibri"/>
                <a:cs typeface="Calibri"/>
                <a:sym typeface="Calibri"/>
              </a:rPr>
              <a:t>Less money spent on items, means more purchasing power on other things giving people a better lifestyle.</a:t>
            </a:r>
          </a:p>
          <a:p>
            <a:pPr marL="0" marR="0" lvl="0" indent="0" algn="l" rtl="0">
              <a:lnSpc>
                <a:spcPct val="80000"/>
              </a:lnSpc>
              <a:spcBef>
                <a:spcPts val="400"/>
              </a:spcBef>
              <a:buClr>
                <a:schemeClr val="lt1"/>
              </a:buClr>
              <a:buSzPct val="25000"/>
              <a:buFont typeface="Arial"/>
              <a:buNone/>
            </a:pPr>
            <a:r>
              <a:rPr lang="en-US" sz="2000" b="0" i="0" u="none" strike="noStrike" cap="none" baseline="0" dirty="0">
                <a:solidFill>
                  <a:schemeClr val="lt1"/>
                </a:solidFill>
                <a:latin typeface="Calibri"/>
                <a:ea typeface="Calibri"/>
                <a:cs typeface="Calibri"/>
                <a:sym typeface="Calibri"/>
              </a:rPr>
              <a:t> </a:t>
            </a:r>
          </a:p>
          <a:p>
            <a:pPr marL="342900" marR="0" lvl="0" indent="-215900" algn="l" rtl="0">
              <a:lnSpc>
                <a:spcPct val="80000"/>
              </a:lnSpc>
              <a:spcBef>
                <a:spcPts val="400"/>
              </a:spcBef>
              <a:buClr>
                <a:schemeClr val="lt1"/>
              </a:buClr>
              <a:buFont typeface="Arial"/>
              <a:buNone/>
            </a:pPr>
            <a:endParaRPr sz="2000" b="0" i="0" u="none" strike="noStrike" cap="none" baseline="0" dirty="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2800">
                <a:solidFill>
                  <a:srgbClr val="FFFFFF"/>
                </a:solidFill>
              </a:rPr>
              <a:t>Higher Purpose &amp; Future Work</a:t>
            </a:r>
          </a:p>
        </p:txBody>
      </p:sp>
      <p:sp>
        <p:nvSpPr>
          <p:cNvPr id="155" name="Shape 155"/>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42900" rtl="0">
              <a:spcBef>
                <a:spcPts val="0"/>
              </a:spcBef>
              <a:buClr>
                <a:srgbClr val="FFFFFF"/>
              </a:buClr>
              <a:buSzPct val="100000"/>
              <a:buFont typeface="Arial"/>
              <a:buChar char="•"/>
            </a:pPr>
            <a:r>
              <a:rPr lang="en-US" sz="1800" dirty="0" smtClean="0">
                <a:solidFill>
                  <a:srgbClr val="FFFFFF"/>
                </a:solidFill>
              </a:rPr>
              <a:t>ultimate </a:t>
            </a:r>
            <a:r>
              <a:rPr lang="en-US" sz="1800" dirty="0">
                <a:solidFill>
                  <a:srgbClr val="FFFFFF"/>
                </a:solidFill>
              </a:rPr>
              <a:t>goal is increase sales for local markets </a:t>
            </a:r>
            <a:endParaRPr lang="en-US" sz="1800" dirty="0" smtClean="0">
              <a:solidFill>
                <a:srgbClr val="FFFFFF"/>
              </a:solidFill>
            </a:endParaRPr>
          </a:p>
          <a:p>
            <a:pPr marL="114300" lvl="0" indent="0" rtl="0">
              <a:spcBef>
                <a:spcPts val="0"/>
              </a:spcBef>
              <a:buClr>
                <a:srgbClr val="FFFFFF"/>
              </a:buClr>
              <a:buSzPct val="100000"/>
              <a:buNone/>
            </a:pPr>
            <a:endParaRPr lang="en-US" sz="1800" dirty="0" smtClean="0">
              <a:solidFill>
                <a:srgbClr val="FFFFFF"/>
              </a:solidFill>
            </a:endParaRPr>
          </a:p>
          <a:p>
            <a:pPr marL="457200" lvl="0" indent="-342900" rtl="0">
              <a:spcBef>
                <a:spcPts val="0"/>
              </a:spcBef>
              <a:buClr>
                <a:srgbClr val="FFFFFF"/>
              </a:buClr>
              <a:buSzPct val="100000"/>
              <a:buFont typeface="Arial"/>
              <a:buChar char="•"/>
            </a:pPr>
            <a:r>
              <a:rPr lang="en-US" sz="1800" dirty="0" smtClean="0">
                <a:solidFill>
                  <a:srgbClr val="FFFFFF"/>
                </a:solidFill>
              </a:rPr>
              <a:t>by </a:t>
            </a:r>
            <a:r>
              <a:rPr lang="en-US" sz="1800" dirty="0">
                <a:solidFill>
                  <a:srgbClr val="FFFFFF"/>
                </a:solidFill>
              </a:rPr>
              <a:t>developing a better communication method between the local vendor and </a:t>
            </a:r>
            <a:r>
              <a:rPr lang="en-US" sz="1800" dirty="0" smtClean="0">
                <a:solidFill>
                  <a:srgbClr val="FFFFFF"/>
                </a:solidFill>
              </a:rPr>
              <a:t>customer</a:t>
            </a:r>
          </a:p>
          <a:p>
            <a:pPr marL="114300" lvl="0" indent="0" rtl="0">
              <a:spcBef>
                <a:spcPts val="0"/>
              </a:spcBef>
              <a:buClr>
                <a:srgbClr val="FFFFFF"/>
              </a:buClr>
              <a:buSzPct val="100000"/>
              <a:buNone/>
            </a:pPr>
            <a:endParaRPr lang="en-US" sz="1800" dirty="0">
              <a:solidFill>
                <a:srgbClr val="FFFFFF"/>
              </a:solidFill>
            </a:endParaRPr>
          </a:p>
          <a:p>
            <a:pPr marL="457200" lvl="0" indent="-342900" rtl="0">
              <a:spcBef>
                <a:spcPts val="0"/>
              </a:spcBef>
              <a:buClr>
                <a:srgbClr val="FFFFFF"/>
              </a:buClr>
              <a:buSzPct val="100000"/>
              <a:buFont typeface="Arial"/>
              <a:buChar char="•"/>
            </a:pPr>
            <a:r>
              <a:rPr lang="en-US" sz="1800" dirty="0">
                <a:solidFill>
                  <a:srgbClr val="FFFFFF"/>
                </a:solidFill>
              </a:rPr>
              <a:t>In the future we would like to implement other use cases such as creating polls </a:t>
            </a:r>
            <a:endParaRPr lang="en-US" sz="1800" dirty="0" smtClean="0">
              <a:solidFill>
                <a:srgbClr val="FFFFFF"/>
              </a:solidFill>
            </a:endParaRPr>
          </a:p>
          <a:p>
            <a:pPr marL="457200" lvl="0" indent="-342900" rtl="0">
              <a:spcBef>
                <a:spcPts val="0"/>
              </a:spcBef>
              <a:buClr>
                <a:srgbClr val="FFFFFF"/>
              </a:buClr>
              <a:buSzPct val="100000"/>
              <a:buFont typeface="Arial"/>
              <a:buChar char="•"/>
            </a:pPr>
            <a:endParaRPr lang="en-US" sz="1800" dirty="0">
              <a:solidFill>
                <a:srgbClr val="FFFFFF"/>
              </a:solidFill>
            </a:endParaRPr>
          </a:p>
          <a:p>
            <a:pPr marL="457200" lvl="0" indent="-342900" rtl="0">
              <a:spcBef>
                <a:spcPts val="0"/>
              </a:spcBef>
              <a:buClr>
                <a:srgbClr val="FFFFFF"/>
              </a:buClr>
              <a:buSzPct val="100000"/>
              <a:buFont typeface="Arial"/>
              <a:buChar char="•"/>
            </a:pPr>
            <a:r>
              <a:rPr lang="en-US" sz="1800" dirty="0" smtClean="0">
                <a:solidFill>
                  <a:srgbClr val="FFFFFF"/>
                </a:solidFill>
              </a:rPr>
              <a:t>where </a:t>
            </a:r>
            <a:r>
              <a:rPr lang="en-US" sz="1800" dirty="0">
                <a:solidFill>
                  <a:srgbClr val="FFFFFF"/>
                </a:solidFill>
              </a:rPr>
              <a:t>consumers can make polls about something they’d be interested in and vendors who are selling such an item can communicate back by giving better deals when the quantity being sold is higher</a:t>
            </a:r>
            <a:r>
              <a:rPr lang="en-US" sz="1800" dirty="0" smtClean="0">
                <a:solidFill>
                  <a:srgbClr val="FFFFFF"/>
                </a:solidFill>
              </a:rPr>
              <a:t>.</a:t>
            </a:r>
          </a:p>
          <a:p>
            <a:pPr marL="114300" lvl="0" indent="0" rtl="0">
              <a:spcBef>
                <a:spcPts val="0"/>
              </a:spcBef>
              <a:buClr>
                <a:srgbClr val="FFFFFF"/>
              </a:buClr>
              <a:buSzPct val="100000"/>
              <a:buNone/>
            </a:pPr>
            <a:endParaRPr lang="en-US" sz="1800" dirty="0">
              <a:solidFill>
                <a:srgbClr val="FFFFFF"/>
              </a:solidFill>
            </a:endParaRPr>
          </a:p>
          <a:p>
            <a:pPr marL="457200" lvl="0" indent="-342900" rtl="0">
              <a:spcBef>
                <a:spcPts val="0"/>
              </a:spcBef>
              <a:buClr>
                <a:srgbClr val="FFFFFF"/>
              </a:buClr>
              <a:buSzPct val="100000"/>
              <a:buFont typeface="Arial"/>
              <a:buChar char="•"/>
            </a:pPr>
            <a:r>
              <a:rPr lang="en-US" sz="1800" dirty="0">
                <a:solidFill>
                  <a:srgbClr val="FFFFFF"/>
                </a:solidFill>
              </a:rPr>
              <a:t>In the future, in-depth metrics will be gathered and provided to the vendor free of charge</a:t>
            </a:r>
          </a:p>
          <a:p>
            <a:pPr marL="914400" lvl="1" indent="-342900" rtl="0">
              <a:spcBef>
                <a:spcPts val="0"/>
              </a:spcBef>
              <a:buClr>
                <a:srgbClr val="FFFFFF"/>
              </a:buClr>
              <a:buSzPct val="100000"/>
              <a:buFont typeface="Arial"/>
              <a:buChar char="–"/>
            </a:pPr>
            <a:r>
              <a:rPr lang="en-US" sz="1800" dirty="0">
                <a:solidFill>
                  <a:srgbClr val="FFFFFF"/>
                </a:solidFill>
              </a:rPr>
              <a:t>This will help give them a better sense of their audience</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3950" b="0" i="0" u="none" strike="noStrike" cap="none" baseline="0">
                <a:solidFill>
                  <a:schemeClr val="lt1"/>
                </a:solidFill>
                <a:latin typeface="Calibri"/>
                <a:ea typeface="Calibri"/>
                <a:cs typeface="Calibri"/>
                <a:sym typeface="Calibri"/>
              </a:rPr>
              <a:t>POST IMPLEMENTATION REVIEW</a:t>
            </a:r>
            <a:r>
              <a:rPr lang="en-US" sz="3950">
                <a:solidFill>
                  <a:schemeClr val="lt1"/>
                </a:solidFill>
                <a:latin typeface="Calibri"/>
                <a:ea typeface="Calibri"/>
                <a:cs typeface="Calibri"/>
                <a:sym typeface="Calibri"/>
              </a:rPr>
              <a:t> (PIR)</a:t>
            </a:r>
          </a:p>
        </p:txBody>
      </p:sp>
      <p:sp>
        <p:nvSpPr>
          <p:cNvPr id="161" name="Shape 161"/>
          <p:cNvSpPr txBox="1">
            <a:spLocks noGrp="1"/>
          </p:cNvSpPr>
          <p:nvPr>
            <p:ph type="body" idx="1"/>
          </p:nvPr>
        </p:nvSpPr>
        <p:spPr>
          <a:xfrm>
            <a:off x="76200" y="1600200"/>
            <a:ext cx="8229600" cy="4958399"/>
          </a:xfrm>
          <a:prstGeom prst="rect">
            <a:avLst/>
          </a:prstGeom>
          <a:noFill/>
          <a:ln>
            <a:noFill/>
          </a:ln>
        </p:spPr>
        <p:txBody>
          <a:bodyPr lIns="91425" tIns="45700" rIns="91425" bIns="45700" anchor="t" anchorCtr="0">
            <a:noAutofit/>
          </a:bodyPr>
          <a:lstStyle/>
          <a:p>
            <a:pPr marL="457200" marR="0" lvl="0" indent="-381000" algn="l" rtl="0">
              <a:spcBef>
                <a:spcPts val="0"/>
              </a:spcBef>
              <a:buClr>
                <a:schemeClr val="lt1"/>
              </a:buClr>
              <a:buSzPct val="100000"/>
              <a:buFont typeface="Calibri"/>
              <a:buChar char="•"/>
            </a:pPr>
            <a:r>
              <a:rPr lang="en-US" sz="2400">
                <a:solidFill>
                  <a:schemeClr val="lt1"/>
                </a:solidFill>
                <a:latin typeface="Calibri"/>
                <a:ea typeface="Calibri"/>
                <a:cs typeface="Calibri"/>
                <a:sym typeface="Calibri"/>
              </a:rPr>
              <a:t>Created an app that will facilitate DropCop’s values</a:t>
            </a:r>
          </a:p>
          <a:p>
            <a:pPr marL="457200" marR="0" lvl="0" indent="-381000" algn="l" rtl="0">
              <a:spcBef>
                <a:spcPts val="0"/>
              </a:spcBef>
              <a:buClr>
                <a:schemeClr val="lt1"/>
              </a:buClr>
              <a:buSzPct val="100000"/>
              <a:buFont typeface="Calibri"/>
              <a:buChar char="•"/>
            </a:pPr>
            <a:r>
              <a:rPr lang="en-US" sz="2400">
                <a:solidFill>
                  <a:schemeClr val="lt1"/>
                </a:solidFill>
                <a:latin typeface="Calibri"/>
                <a:ea typeface="Calibri"/>
                <a:cs typeface="Calibri"/>
                <a:sym typeface="Calibri"/>
              </a:rPr>
              <a:t>Delivered all requirements on-time</a:t>
            </a:r>
          </a:p>
          <a:p>
            <a:pPr marL="457200" marR="0" lvl="0" indent="-381000" algn="l" rtl="0">
              <a:spcBef>
                <a:spcPts val="0"/>
              </a:spcBef>
              <a:buClr>
                <a:schemeClr val="lt1"/>
              </a:buClr>
              <a:buSzPct val="100000"/>
              <a:buFont typeface="Calibri"/>
              <a:buChar char="•"/>
            </a:pPr>
            <a:r>
              <a:rPr lang="en-US" sz="2400">
                <a:solidFill>
                  <a:schemeClr val="lt1"/>
                </a:solidFill>
                <a:latin typeface="Calibri"/>
                <a:ea typeface="Calibri"/>
                <a:cs typeface="Calibri"/>
                <a:sym typeface="Calibri"/>
              </a:rPr>
              <a:t>No Team arguments (agreed upon most things)</a:t>
            </a:r>
          </a:p>
          <a:p>
            <a:pPr marL="0" marR="0" lvl="0" indent="0" algn="l" rtl="0">
              <a:spcBef>
                <a:spcPts val="0"/>
              </a:spcBef>
              <a:buNone/>
            </a:pPr>
            <a:endParaRPr sz="2400">
              <a:solidFill>
                <a:schemeClr val="lt1"/>
              </a:solidFill>
              <a:latin typeface="Calibri"/>
              <a:ea typeface="Calibri"/>
              <a:cs typeface="Calibri"/>
              <a:sym typeface="Calibri"/>
            </a:endParaRPr>
          </a:p>
          <a:p>
            <a:pPr marL="457200" marR="0" lvl="0" indent="-381000" algn="l" rtl="0">
              <a:spcBef>
                <a:spcPts val="0"/>
              </a:spcBef>
              <a:buClr>
                <a:schemeClr val="lt1"/>
              </a:buClr>
              <a:buSzPct val="100000"/>
              <a:buFont typeface="Calibri"/>
              <a:buChar char="•"/>
            </a:pPr>
            <a:r>
              <a:rPr lang="en-US" sz="2400">
                <a:solidFill>
                  <a:schemeClr val="lt1"/>
                </a:solidFill>
                <a:latin typeface="Calibri"/>
                <a:ea typeface="Calibri"/>
                <a:cs typeface="Calibri"/>
                <a:sym typeface="Calibri"/>
              </a:rPr>
              <a:t>Meetings did not occur as scheduled</a:t>
            </a:r>
          </a:p>
          <a:p>
            <a:pPr marL="457200" marR="0" lvl="0" indent="-381000" algn="l" rtl="0">
              <a:spcBef>
                <a:spcPts val="0"/>
              </a:spcBef>
              <a:buClr>
                <a:schemeClr val="lt1"/>
              </a:buClr>
              <a:buSzPct val="100000"/>
              <a:buFont typeface="Calibri"/>
              <a:buChar char="•"/>
            </a:pPr>
            <a:r>
              <a:rPr lang="en-US" sz="2400">
                <a:solidFill>
                  <a:schemeClr val="lt1"/>
                </a:solidFill>
                <a:latin typeface="Calibri"/>
                <a:ea typeface="Calibri"/>
                <a:cs typeface="Calibri"/>
                <a:sym typeface="Calibri"/>
              </a:rPr>
              <a:t>There was poor organization within the team</a:t>
            </a:r>
          </a:p>
          <a:p>
            <a:pPr marL="457200" marR="0" lvl="0" indent="-381000" algn="l" rtl="0">
              <a:spcBef>
                <a:spcPts val="0"/>
              </a:spcBef>
              <a:buClr>
                <a:schemeClr val="lt1"/>
              </a:buClr>
              <a:buSzPct val="100000"/>
              <a:buFont typeface="Calibri"/>
              <a:buChar char="•"/>
            </a:pPr>
            <a:r>
              <a:rPr lang="en-US" sz="2400">
                <a:solidFill>
                  <a:schemeClr val="lt1"/>
                </a:solidFill>
                <a:latin typeface="Calibri"/>
                <a:ea typeface="Calibri"/>
                <a:cs typeface="Calibri"/>
                <a:sym typeface="Calibri"/>
              </a:rPr>
              <a:t>No prior experience in application development(learned everything from bottom up)</a:t>
            </a:r>
          </a:p>
          <a:p>
            <a:pPr marL="0" marR="0" lvl="0" indent="0" algn="l" rtl="0">
              <a:spcBef>
                <a:spcPts val="640"/>
              </a:spcBef>
              <a:buNone/>
            </a:pPr>
            <a:endParaRPr sz="2400"/>
          </a:p>
          <a:p>
            <a:pPr marL="457200" marR="0" lvl="0" indent="-381000" algn="l" rtl="0">
              <a:spcBef>
                <a:spcPts val="640"/>
              </a:spcBef>
              <a:buClr>
                <a:schemeClr val="lt1"/>
              </a:buClr>
              <a:buSzPct val="100000"/>
              <a:buFont typeface="Calibri"/>
              <a:buChar char="•"/>
            </a:pPr>
            <a:r>
              <a:rPr lang="en-US" sz="2400">
                <a:solidFill>
                  <a:schemeClr val="lt1"/>
                </a:solidFill>
                <a:latin typeface="Calibri"/>
                <a:ea typeface="Calibri"/>
                <a:cs typeface="Calibri"/>
                <a:sym typeface="Calibri"/>
              </a:rPr>
              <a:t>Requirements were set once, changes should be made along the way</a:t>
            </a:r>
          </a:p>
          <a:p>
            <a:pPr marL="457200" marR="0" lvl="0" indent="-381000" algn="l" rtl="0">
              <a:spcBef>
                <a:spcPts val="640"/>
              </a:spcBef>
              <a:buClr>
                <a:schemeClr val="lt1"/>
              </a:buClr>
              <a:buSzPct val="100000"/>
              <a:buFont typeface="Calibri"/>
              <a:buChar char="•"/>
            </a:pPr>
            <a:r>
              <a:rPr lang="en-US" sz="2400">
                <a:solidFill>
                  <a:schemeClr val="lt1"/>
                </a:solidFill>
                <a:latin typeface="Calibri"/>
                <a:ea typeface="Calibri"/>
                <a:cs typeface="Calibri"/>
                <a:sym typeface="Calibri"/>
              </a:rPr>
              <a:t>Not much research was done into competitors</a:t>
            </a:r>
          </a:p>
          <a:p>
            <a:pPr marL="457200" marR="0" lvl="0" indent="-381000" algn="l" rtl="0">
              <a:spcBef>
                <a:spcPts val="640"/>
              </a:spcBef>
              <a:buClr>
                <a:schemeClr val="lt1"/>
              </a:buClr>
              <a:buSzPct val="100000"/>
              <a:buFont typeface="Calibri"/>
              <a:buChar char="•"/>
            </a:pPr>
            <a:r>
              <a:rPr lang="en-US" sz="2400">
                <a:solidFill>
                  <a:schemeClr val="lt1"/>
                </a:solidFill>
                <a:latin typeface="Calibri"/>
                <a:ea typeface="Calibri"/>
                <a:cs typeface="Calibri"/>
                <a:sym typeface="Calibri"/>
              </a:rPr>
              <a:t>For the release, more focus on marketing should be made</a:t>
            </a:r>
          </a:p>
        </p:txBody>
      </p:sp>
      <p:sp>
        <p:nvSpPr>
          <p:cNvPr id="162" name="Shape 162"/>
          <p:cNvSpPr/>
          <p:nvPr/>
        </p:nvSpPr>
        <p:spPr>
          <a:xfrm flipH="1">
            <a:off x="8413199" y="1761500"/>
            <a:ext cx="273600" cy="1143000"/>
          </a:xfrm>
          <a:prstGeom prst="moon">
            <a:avLst>
              <a:gd name="adj" fmla="val 50000"/>
            </a:avLst>
          </a:prstGeom>
          <a:solidFill>
            <a:srgbClr val="00FF00"/>
          </a:solidFill>
          <a:ln>
            <a:noFill/>
          </a:ln>
        </p:spPr>
        <p:txBody>
          <a:bodyPr lIns="91425" tIns="91425" rIns="91425" bIns="91425" anchor="ctr" anchorCtr="0">
            <a:noAutofit/>
          </a:bodyPr>
          <a:lstStyle/>
          <a:p>
            <a:pPr>
              <a:spcBef>
                <a:spcPts val="0"/>
              </a:spcBef>
              <a:buNone/>
            </a:pPr>
            <a:endParaRPr/>
          </a:p>
        </p:txBody>
      </p:sp>
      <p:sp>
        <p:nvSpPr>
          <p:cNvPr id="163" name="Shape 163"/>
          <p:cNvSpPr/>
          <p:nvPr/>
        </p:nvSpPr>
        <p:spPr>
          <a:xfrm flipH="1">
            <a:off x="8413199" y="3307725"/>
            <a:ext cx="273600" cy="1143000"/>
          </a:xfrm>
          <a:prstGeom prst="moon">
            <a:avLst>
              <a:gd name="adj" fmla="val 50000"/>
            </a:avLst>
          </a:prstGeom>
          <a:solidFill>
            <a:srgbClr val="FF0000"/>
          </a:solidFill>
          <a:ln>
            <a:noFill/>
          </a:ln>
        </p:spPr>
        <p:txBody>
          <a:bodyPr lIns="91425" tIns="91425" rIns="91425" bIns="91425" anchor="ctr" anchorCtr="0">
            <a:noAutofit/>
          </a:bodyPr>
          <a:lstStyle/>
          <a:p>
            <a:pPr>
              <a:spcBef>
                <a:spcPts val="0"/>
              </a:spcBef>
              <a:buNone/>
            </a:pPr>
            <a:endParaRPr/>
          </a:p>
        </p:txBody>
      </p:sp>
      <p:sp>
        <p:nvSpPr>
          <p:cNvPr id="164" name="Shape 164"/>
          <p:cNvSpPr/>
          <p:nvPr/>
        </p:nvSpPr>
        <p:spPr>
          <a:xfrm flipH="1">
            <a:off x="8413199" y="5262437"/>
            <a:ext cx="273600" cy="1143000"/>
          </a:xfrm>
          <a:prstGeom prst="moon">
            <a:avLst>
              <a:gd name="adj" fmla="val 50000"/>
            </a:avLst>
          </a:prstGeom>
          <a:solidFill>
            <a:srgbClr val="FFFF00"/>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4400" b="0" i="0" u="none" strike="noStrike" cap="none" baseline="0">
                <a:solidFill>
                  <a:schemeClr val="lt1"/>
                </a:solidFill>
                <a:latin typeface="Calibri"/>
                <a:ea typeface="Calibri"/>
                <a:cs typeface="Calibri"/>
                <a:sym typeface="Calibri"/>
              </a:rPr>
              <a:t>Roles and Responsibility</a:t>
            </a:r>
          </a:p>
        </p:txBody>
      </p:sp>
      <p:sp>
        <p:nvSpPr>
          <p:cNvPr id="170" name="Shape 170"/>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Democratic Team Structure</a:t>
            </a:r>
          </a:p>
          <a:p>
            <a:pPr marL="342900" marR="0" lvl="0" indent="-139700" algn="l" rtl="0">
              <a:spcBef>
                <a:spcPts val="640"/>
              </a:spcBef>
              <a:buClr>
                <a:schemeClr val="lt1"/>
              </a:buClr>
              <a:buFont typeface="Arial"/>
              <a:buNone/>
            </a:pPr>
            <a:endParaRPr sz="3200" b="0" i="0" u="none" strike="noStrike" cap="none" baseline="0">
              <a:solidFill>
                <a:schemeClr val="lt1"/>
              </a:solidFill>
              <a:latin typeface="Calibri"/>
              <a:ea typeface="Calibri"/>
              <a:cs typeface="Calibri"/>
              <a:sym typeface="Calibri"/>
            </a:endParaRPr>
          </a:p>
        </p:txBody>
      </p:sp>
      <p:graphicFrame>
        <p:nvGraphicFramePr>
          <p:cNvPr id="171" name="Shape 171"/>
          <p:cNvGraphicFramePr/>
          <p:nvPr/>
        </p:nvGraphicFramePr>
        <p:xfrm>
          <a:off x="1143000" y="2209800"/>
          <a:ext cx="4826000" cy="4517200"/>
        </p:xfrm>
        <a:graphic>
          <a:graphicData uri="http://schemas.openxmlformats.org/drawingml/2006/table">
            <a:tbl>
              <a:tblPr>
                <a:noFill/>
                <a:tableStyleId>{A9BEF319-3AC4-4726-BDBA-9EE1D63EFF65}</a:tableStyleId>
              </a:tblPr>
              <a:tblGrid>
                <a:gridCol w="2413000"/>
                <a:gridCol w="2413000"/>
              </a:tblGrid>
              <a:tr h="250325">
                <a:tc>
                  <a:txBody>
                    <a:bodyPr/>
                    <a:lstStyle/>
                    <a:p>
                      <a:pPr marL="0" marR="0" lvl="0" indent="0" algn="l" rtl="0">
                        <a:spcBef>
                          <a:spcPts val="0"/>
                        </a:spcBef>
                        <a:spcAft>
                          <a:spcPts val="0"/>
                        </a:spcAft>
                        <a:buSzPct val="25000"/>
                        <a:buNone/>
                      </a:pPr>
                      <a:r>
                        <a:rPr lang="en-US" sz="1700" b="1" i="0" u="none" strike="noStrike" cap="none" baseline="0">
                          <a:solidFill>
                            <a:schemeClr val="lt1"/>
                          </a:solidFill>
                          <a:latin typeface="Arial"/>
                          <a:ea typeface="Arial"/>
                          <a:cs typeface="Arial"/>
                          <a:sym typeface="Arial"/>
                        </a:rPr>
                        <a:t>Name</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700" b="1" i="0" u="none" strike="noStrike" cap="none" baseline="0">
                          <a:solidFill>
                            <a:schemeClr val="lt1"/>
                          </a:solidFill>
                          <a:latin typeface="Arial"/>
                          <a:ea typeface="Arial"/>
                          <a:cs typeface="Arial"/>
                          <a:sym typeface="Arial"/>
                        </a:rPr>
                        <a:t>Role</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418625">
                <a:tc>
                  <a:txBody>
                    <a:bodyPr/>
                    <a:lstStyle/>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Fred Strauss</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Instructor and Project Manager</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755250">
                <a:tc>
                  <a:txBody>
                    <a:bodyPr/>
                    <a:lstStyle/>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Pavandip Singh</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Author for Documentation,</a:t>
                      </a:r>
                    </a:p>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Programmer, Reviewer, Tester </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755250">
                <a:tc>
                  <a:txBody>
                    <a:bodyPr/>
                    <a:lstStyle/>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Mohammed Alam</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Author for Documentation,</a:t>
                      </a:r>
                    </a:p>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Programmer, Reviewer, Tester </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755250">
                <a:tc>
                  <a:txBody>
                    <a:bodyPr/>
                    <a:lstStyle/>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Justin Opraseuth</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Author for Documentation,</a:t>
                      </a:r>
                    </a:p>
                    <a:p>
                      <a:pPr marL="0" marR="0" lvl="0" indent="0" algn="l" rtl="0">
                        <a:spcBef>
                          <a:spcPts val="0"/>
                        </a:spcBef>
                        <a:spcAft>
                          <a:spcPts val="0"/>
                        </a:spcAft>
                        <a:buSzPct val="25000"/>
                        <a:buNone/>
                      </a:pPr>
                      <a:r>
                        <a:rPr lang="en-US" sz="1700" b="0" i="0" u="none" strike="noStrike" cap="none" baseline="0">
                          <a:solidFill>
                            <a:schemeClr val="lt1"/>
                          </a:solidFill>
                          <a:latin typeface="Arial"/>
                          <a:ea typeface="Arial"/>
                          <a:cs typeface="Arial"/>
                          <a:sym typeface="Arial"/>
                        </a:rPr>
                        <a:t>Programmer, Reviewer, Tester </a:t>
                      </a:r>
                    </a:p>
                  </a:txBody>
                  <a:tcPr marL="63100" marR="63100" marT="63100" marB="631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172" name="Shape 172"/>
          <p:cNvSpPr/>
          <p:nvPr/>
        </p:nvSpPr>
        <p:spPr>
          <a:xfrm>
            <a:off x="1758950" y="1600200"/>
            <a:ext cx="91440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800" b="0" i="0" u="none" strike="noStrike" cap="none" baseline="0">
                <a:solidFill>
                  <a:schemeClr val="lt1"/>
                </a:solidFill>
                <a:latin typeface="Arial"/>
                <a:ea typeface="Arial"/>
                <a:cs typeface="Arial"/>
                <a:sym typeface="Arial"/>
              </a:rPr>
              <a:t/>
            </a:r>
            <a:br>
              <a:rPr lang="en-US" sz="1800" b="0" i="0" u="none" strike="noStrike" cap="none" baseline="0">
                <a:solidFill>
                  <a:schemeClr val="lt1"/>
                </a:solidFill>
                <a:latin typeface="Arial"/>
                <a:ea typeface="Arial"/>
                <a:cs typeface="Arial"/>
                <a:sym typeface="Arial"/>
              </a:rPr>
            </a:br>
            <a:endParaRPr lang="en-US" sz="1800" b="0" i="0" u="none" strike="noStrike" cap="none" baseline="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Font typeface="Calibri"/>
              <a:buNone/>
            </a:pPr>
            <a:endParaRPr sz="1800" b="0" i="0" u="none" strike="noStrike" cap="none" baseline="0">
              <a:solidFill>
                <a:schemeClr val="lt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4400" b="0" i="0" u="none" strike="noStrike" cap="none" baseline="0">
                <a:solidFill>
                  <a:schemeClr val="lt1"/>
                </a:solidFill>
                <a:latin typeface="Calibri"/>
                <a:ea typeface="Calibri"/>
                <a:cs typeface="Calibri"/>
                <a:sym typeface="Calibri"/>
              </a:rPr>
              <a:t>Questions?</a:t>
            </a:r>
          </a:p>
        </p:txBody>
      </p:sp>
      <p:sp>
        <p:nvSpPr>
          <p:cNvPr id="178" name="Shape 17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lt1"/>
              </a:buClr>
              <a:buFont typeface="Arial"/>
              <a:buNone/>
            </a:pPr>
            <a:endParaRPr sz="320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marL="2286000" indent="457200" algn="l">
              <a:spcBef>
                <a:spcPts val="0"/>
              </a:spcBef>
              <a:buNone/>
            </a:pPr>
            <a:r>
              <a:rPr lang="en-US" sz="3000">
                <a:solidFill>
                  <a:srgbClr val="FFFFFF"/>
                </a:solidFill>
              </a:rPr>
              <a:t>Demonstration</a:t>
            </a:r>
          </a:p>
        </p:txBody>
      </p:sp>
      <p:sp>
        <p:nvSpPr>
          <p:cNvPr id="184" name="Shape 18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4400" b="0" i="0" u="none" strike="noStrike" cap="none" baseline="0">
                <a:solidFill>
                  <a:schemeClr val="lt1"/>
                </a:solidFill>
                <a:latin typeface="Calibri"/>
                <a:ea typeface="Calibri"/>
                <a:cs typeface="Calibri"/>
                <a:sym typeface="Calibri"/>
              </a:rPr>
              <a:t>The real problem</a:t>
            </a:r>
          </a:p>
        </p:txBody>
      </p:sp>
      <p:sp>
        <p:nvSpPr>
          <p:cNvPr id="87" name="Shape 8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Two part problem- </a:t>
            </a:r>
            <a:r>
              <a:rPr lang="en-US" sz="3200">
                <a:solidFill>
                  <a:schemeClr val="lt1"/>
                </a:solidFill>
                <a:latin typeface="Calibri"/>
                <a:ea typeface="Calibri"/>
                <a:cs typeface="Calibri"/>
                <a:sym typeface="Calibri"/>
              </a:rPr>
              <a:t>r</a:t>
            </a:r>
            <a:r>
              <a:rPr lang="en-US" sz="3200" b="0" i="0" u="none" strike="noStrike" cap="none" baseline="0">
                <a:solidFill>
                  <a:schemeClr val="lt1"/>
                </a:solidFill>
                <a:latin typeface="Calibri"/>
                <a:ea typeface="Calibri"/>
                <a:cs typeface="Calibri"/>
                <a:sym typeface="Calibri"/>
              </a:rPr>
              <a:t>ift between consumer and vendor </a:t>
            </a:r>
          </a:p>
          <a:p>
            <a:pPr marL="1143000" marR="0" lvl="2" indent="-228600" algn="l" rtl="0">
              <a:spcBef>
                <a:spcPts val="480"/>
              </a:spcBef>
              <a:buClr>
                <a:schemeClr val="lt1"/>
              </a:buClr>
              <a:buSzPct val="100000"/>
              <a:buFont typeface="Arial"/>
              <a:buChar char="•"/>
            </a:pPr>
            <a:r>
              <a:rPr lang="en-US" sz="2400" b="0" i="0" u="none" strike="noStrike" cap="none" baseline="0">
                <a:solidFill>
                  <a:schemeClr val="lt1"/>
                </a:solidFill>
                <a:latin typeface="Calibri"/>
                <a:ea typeface="Calibri"/>
                <a:cs typeface="Calibri"/>
                <a:sym typeface="Calibri"/>
              </a:rPr>
              <a:t>The communication between vendors and consumers lacks</a:t>
            </a:r>
          </a:p>
          <a:p>
            <a:pPr marL="1143000" marR="0" lvl="2" indent="-228600" algn="l" rtl="0">
              <a:spcBef>
                <a:spcPts val="480"/>
              </a:spcBef>
              <a:buClr>
                <a:schemeClr val="lt1"/>
              </a:buClr>
              <a:buSzPct val="100000"/>
              <a:buFont typeface="Arial"/>
              <a:buChar char="•"/>
            </a:pPr>
            <a:r>
              <a:rPr lang="en-US" sz="2400" b="0" i="0" u="none" strike="noStrike" cap="none" baseline="0">
                <a:solidFill>
                  <a:schemeClr val="lt1"/>
                </a:solidFill>
                <a:latin typeface="Calibri"/>
                <a:ea typeface="Calibri"/>
                <a:cs typeface="Calibri"/>
                <a:sym typeface="Calibri"/>
              </a:rPr>
              <a:t>Failure to target right audiences</a:t>
            </a:r>
          </a:p>
          <a:p>
            <a:pPr marL="1143000" marR="0" lvl="2" indent="-228600" algn="l" rtl="0">
              <a:spcBef>
                <a:spcPts val="480"/>
              </a:spcBef>
              <a:buClr>
                <a:schemeClr val="lt1"/>
              </a:buClr>
              <a:buSzPct val="100000"/>
              <a:buFont typeface="Arial"/>
              <a:buChar char="•"/>
            </a:pPr>
            <a:r>
              <a:rPr lang="en-US" sz="2400" b="0" i="0" u="none" strike="noStrike" cap="none" baseline="0">
                <a:solidFill>
                  <a:schemeClr val="lt1"/>
                </a:solidFill>
                <a:latin typeface="Calibri"/>
                <a:ea typeface="Calibri"/>
                <a:cs typeface="Calibri"/>
                <a:sym typeface="Calibri"/>
              </a:rPr>
              <a:t>Waste of money and time for both consumer and vendor</a:t>
            </a:r>
          </a:p>
          <a:p>
            <a:pPr marL="914400" marR="0" lvl="2" indent="0" algn="l" rtl="0">
              <a:spcBef>
                <a:spcPts val="480"/>
              </a:spcBef>
              <a:buClr>
                <a:schemeClr val="lt1"/>
              </a:buClr>
              <a:buFont typeface="Arial"/>
              <a:buNone/>
            </a:pPr>
            <a:endParaRPr sz="2400" b="0" i="0" u="none" strike="noStrike" cap="none" baseline="0">
              <a:solidFill>
                <a:schemeClr val="lt1"/>
              </a:solidFill>
              <a:latin typeface="Calibri"/>
              <a:ea typeface="Calibri"/>
              <a:cs typeface="Calibri"/>
              <a:sym typeface="Calibri"/>
            </a:endParaRPr>
          </a:p>
          <a:p>
            <a:pPr marL="1143000" marR="0" lvl="2" indent="-76200" algn="l" rtl="0">
              <a:spcBef>
                <a:spcPts val="480"/>
              </a:spcBef>
              <a:buClr>
                <a:schemeClr val="lt1"/>
              </a:buClr>
              <a:buFont typeface="Arial"/>
              <a:buNone/>
            </a:pPr>
            <a:endParaRPr sz="2400" b="0" i="0" u="none" strike="noStrike" cap="none" baseline="0">
              <a:solidFill>
                <a:schemeClr val="lt1"/>
              </a:solidFill>
              <a:latin typeface="Calibri"/>
              <a:ea typeface="Calibri"/>
              <a:cs typeface="Calibri"/>
              <a:sym typeface="Calibri"/>
            </a:endParaRPr>
          </a:p>
          <a:p>
            <a:pPr marL="1143000" marR="0" lvl="2" indent="-76200" algn="l" rtl="0">
              <a:spcBef>
                <a:spcPts val="480"/>
              </a:spcBef>
              <a:buClr>
                <a:schemeClr val="lt1"/>
              </a:buClr>
              <a:buFont typeface="Arial"/>
              <a:buNone/>
            </a:pPr>
            <a:endParaRPr sz="2400" b="0" i="0" u="none" strike="noStrike" cap="none" baseline="0">
              <a:solidFill>
                <a:schemeClr val="lt1"/>
              </a:solidFill>
              <a:latin typeface="Calibri"/>
              <a:ea typeface="Calibri"/>
              <a:cs typeface="Calibri"/>
              <a:sym typeface="Calibri"/>
            </a:endParaRPr>
          </a:p>
          <a:p>
            <a:pPr marL="1143000" marR="0" lvl="2" indent="-76200" algn="l" rtl="0">
              <a:spcBef>
                <a:spcPts val="480"/>
              </a:spcBef>
              <a:buClr>
                <a:schemeClr val="lt1"/>
              </a:buClr>
              <a:buFont typeface="Arial"/>
              <a:buNone/>
            </a:pPr>
            <a:endParaRPr sz="240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4400" b="0" i="0" u="none" strike="noStrike" cap="none" baseline="0">
                <a:solidFill>
                  <a:schemeClr val="lt1"/>
                </a:solidFill>
                <a:latin typeface="Calibri"/>
                <a:ea typeface="Calibri"/>
                <a:cs typeface="Calibri"/>
                <a:sym typeface="Calibri"/>
              </a:rPr>
              <a:t>The two part problem</a:t>
            </a:r>
          </a:p>
        </p:txBody>
      </p:sp>
      <p:sp>
        <p:nvSpPr>
          <p:cNvPr id="93" name="Shape 93"/>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Local Vendors have extra merchandise</a:t>
            </a:r>
          </a:p>
          <a:p>
            <a:pPr marL="342900" marR="0" lvl="0" indent="-342900" algn="l" rtl="0">
              <a:spcBef>
                <a:spcPts val="64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Local Vendors need better sales</a:t>
            </a:r>
          </a:p>
          <a:p>
            <a:pPr marL="342900" marR="0" lvl="0" indent="-342900" algn="l" rtl="0">
              <a:spcBef>
                <a:spcPts val="64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Local Vendors don’t have access to market</a:t>
            </a:r>
          </a:p>
          <a:p>
            <a:pPr marL="0" marR="0" lvl="0" indent="0" algn="l" rtl="0">
              <a:spcBef>
                <a:spcPts val="640"/>
              </a:spcBef>
              <a:buClr>
                <a:schemeClr val="lt1"/>
              </a:buClr>
              <a:buFont typeface="Arial"/>
              <a:buNone/>
            </a:pPr>
            <a:endParaRPr sz="3200" b="0" i="0" u="none" strike="noStrike" cap="none" baseline="0">
              <a:solidFill>
                <a:schemeClr val="lt1"/>
              </a:solidFill>
              <a:latin typeface="Calibri"/>
              <a:ea typeface="Calibri"/>
              <a:cs typeface="Calibri"/>
              <a:sym typeface="Calibri"/>
            </a:endParaRPr>
          </a:p>
          <a:p>
            <a:pPr marL="0" marR="0" lvl="0" indent="0" algn="l" rtl="0">
              <a:spcBef>
                <a:spcPts val="640"/>
              </a:spcBef>
              <a:buClr>
                <a:schemeClr val="lt1"/>
              </a:buClr>
              <a:buFont typeface="Arial"/>
              <a:buNone/>
            </a:pPr>
            <a:endParaRPr sz="3200" b="0" i="0" u="none" strike="noStrike" cap="none" baseline="0">
              <a:solidFill>
                <a:schemeClr val="lt1"/>
              </a:solidFill>
              <a:latin typeface="Calibri"/>
              <a:ea typeface="Calibri"/>
              <a:cs typeface="Calibri"/>
              <a:sym typeface="Calibri"/>
            </a:endParaRPr>
          </a:p>
          <a:p>
            <a:pPr marL="342900" marR="0" lvl="0" indent="-342900" algn="l" rtl="0">
              <a:spcBef>
                <a:spcPts val="64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People </a:t>
            </a:r>
            <a:r>
              <a:rPr lang="en-US" sz="3200">
                <a:solidFill>
                  <a:schemeClr val="lt1"/>
                </a:solidFill>
                <a:latin typeface="Calibri"/>
                <a:ea typeface="Calibri"/>
                <a:cs typeface="Calibri"/>
                <a:sym typeface="Calibri"/>
              </a:rPr>
              <a:t>are searching</a:t>
            </a:r>
            <a:r>
              <a:rPr lang="en-US" sz="3200" b="0" i="0" u="none" strike="noStrike" cap="none" baseline="0">
                <a:solidFill>
                  <a:schemeClr val="lt1"/>
                </a:solidFill>
                <a:latin typeface="Calibri"/>
                <a:ea typeface="Calibri"/>
                <a:cs typeface="Calibri"/>
                <a:sym typeface="Calibri"/>
              </a:rPr>
              <a:t> for big discounts</a:t>
            </a:r>
          </a:p>
          <a:p>
            <a:pPr marL="342900" marR="0" lvl="0" indent="-342900" algn="l" rtl="0">
              <a:spcBef>
                <a:spcPts val="64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People allocating too much time searching</a:t>
            </a:r>
          </a:p>
          <a:p>
            <a:pPr marL="342900" marR="0" lvl="0" indent="-342900" algn="l" rtl="0">
              <a:spcBef>
                <a:spcPts val="64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People can’t afford things they want</a:t>
            </a:r>
          </a:p>
          <a:p>
            <a:pPr marL="0" marR="0" lvl="0" indent="0" algn="l" rtl="0">
              <a:spcBef>
                <a:spcPts val="640"/>
              </a:spcBef>
              <a:buClr>
                <a:schemeClr val="lt1"/>
              </a:buClr>
              <a:buFont typeface="Arial"/>
              <a:buNone/>
            </a:pPr>
            <a:endParaRPr sz="320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2400" dirty="0">
                <a:solidFill>
                  <a:srgbClr val="FFFFFF"/>
                </a:solidFill>
                <a:latin typeface="Calibri"/>
                <a:ea typeface="Calibri"/>
                <a:cs typeface="Calibri"/>
                <a:sym typeface="Calibri"/>
              </a:rPr>
              <a:t>Why is this an Issue</a:t>
            </a:r>
            <a:r>
              <a:rPr lang="en-US" sz="2400" dirty="0" smtClean="0">
                <a:solidFill>
                  <a:srgbClr val="FFFFFF"/>
                </a:solidFill>
                <a:latin typeface="Calibri"/>
                <a:ea typeface="Calibri"/>
                <a:cs typeface="Calibri"/>
                <a:sym typeface="Calibri"/>
              </a:rPr>
              <a:t>?</a:t>
            </a:r>
            <a:endParaRPr lang="en-US" dirty="0"/>
          </a:p>
        </p:txBody>
      </p:sp>
      <p:sp>
        <p:nvSpPr>
          <p:cNvPr id="99" name="Shape 99"/>
          <p:cNvSpPr txBox="1">
            <a:spLocks noGrp="1"/>
          </p:cNvSpPr>
          <p:nvPr>
            <p:ph type="body" idx="1"/>
          </p:nvPr>
        </p:nvSpPr>
        <p:spPr>
          <a:xfrm>
            <a:off x="457200" y="1600200"/>
            <a:ext cx="4038599" cy="4526100"/>
          </a:xfrm>
          <a:prstGeom prst="rect">
            <a:avLst/>
          </a:prstGeom>
        </p:spPr>
        <p:txBody>
          <a:bodyPr lIns="91425" tIns="91425" rIns="91425" bIns="91425" anchor="t" anchorCtr="0">
            <a:noAutofit/>
          </a:bodyPr>
          <a:lstStyle/>
          <a:p>
            <a:pPr marL="203200" indent="0">
              <a:spcBef>
                <a:spcPts val="0"/>
              </a:spcBef>
              <a:buNone/>
            </a:pPr>
            <a:r>
              <a:rPr lang="en-US">
                <a:solidFill>
                  <a:srgbClr val="FFFFFF"/>
                </a:solidFill>
              </a:rPr>
              <a:t>  								</a:t>
            </a:r>
          </a:p>
        </p:txBody>
      </p:sp>
      <p:pic>
        <p:nvPicPr>
          <p:cNvPr id="100" name="Shape 100"/>
          <p:cNvPicPr preferRelativeResize="0"/>
          <p:nvPr/>
        </p:nvPicPr>
        <p:blipFill>
          <a:blip r:embed="rId3">
            <a:alphaModFix/>
          </a:blip>
          <a:stretch>
            <a:fillRect/>
          </a:stretch>
        </p:blipFill>
        <p:spPr>
          <a:xfrm>
            <a:off x="1047750" y="1665400"/>
            <a:ext cx="2857500" cy="2038350"/>
          </a:xfrm>
          <a:prstGeom prst="rect">
            <a:avLst/>
          </a:prstGeom>
          <a:noFill/>
          <a:ln>
            <a:noFill/>
          </a:ln>
        </p:spPr>
      </p:pic>
      <p:sp>
        <p:nvSpPr>
          <p:cNvPr id="101" name="Shape 101"/>
          <p:cNvSpPr txBox="1">
            <a:spLocks noGrp="1"/>
          </p:cNvSpPr>
          <p:nvPr>
            <p:ph type="body" idx="2"/>
          </p:nvPr>
        </p:nvSpPr>
        <p:spPr>
          <a:xfrm>
            <a:off x="4648200" y="1568525"/>
            <a:ext cx="4038599" cy="4526100"/>
          </a:xfrm>
          <a:prstGeom prst="rect">
            <a:avLst/>
          </a:prstGeom>
        </p:spPr>
        <p:txBody>
          <a:bodyPr lIns="91425" tIns="91425" rIns="91425" bIns="91425" anchor="t" anchorCtr="0">
            <a:noAutofit/>
          </a:bodyPr>
          <a:lstStyle/>
          <a:p>
            <a:pPr marL="457200" lvl="0" indent="-330200" rtl="0">
              <a:spcBef>
                <a:spcPts val="0"/>
              </a:spcBef>
              <a:buClr>
                <a:srgbClr val="FFFFFF"/>
              </a:buClr>
              <a:buSzPct val="100000"/>
              <a:buFont typeface="Arial"/>
              <a:buChar char="•"/>
            </a:pPr>
            <a:r>
              <a:rPr lang="en-US" sz="1600">
                <a:solidFill>
                  <a:srgbClr val="FFFFFF"/>
                </a:solidFill>
              </a:rPr>
              <a:t>Shops are closing down due to low business income</a:t>
            </a:r>
          </a:p>
          <a:p>
            <a:pPr marL="457200" lvl="0" indent="-330200" rtl="0">
              <a:spcBef>
                <a:spcPts val="0"/>
              </a:spcBef>
              <a:buClr>
                <a:srgbClr val="FFFFFF"/>
              </a:buClr>
              <a:buSzPct val="100000"/>
              <a:buFont typeface="Arial"/>
              <a:buChar char="•"/>
            </a:pPr>
            <a:r>
              <a:rPr lang="en-US" sz="1600">
                <a:solidFill>
                  <a:srgbClr val="FFFFFF"/>
                </a:solidFill>
              </a:rPr>
              <a:t>This is because people buy from cheaper stores such as Walmart, Target…</a:t>
            </a:r>
          </a:p>
          <a:p>
            <a:pPr marL="457200" lvl="0" indent="-330200" rtl="0">
              <a:spcBef>
                <a:spcPts val="0"/>
              </a:spcBef>
              <a:buClr>
                <a:srgbClr val="FFFFFF"/>
              </a:buClr>
              <a:buSzPct val="100000"/>
              <a:buFont typeface="Arial"/>
              <a:buChar char="•"/>
            </a:pPr>
            <a:r>
              <a:rPr lang="en-US" sz="1600">
                <a:solidFill>
                  <a:srgbClr val="FFFFFF"/>
                </a:solidFill>
              </a:rPr>
              <a:t>People lose money in business, eventually could lose their homes etc...</a:t>
            </a:r>
          </a:p>
          <a:p>
            <a:pPr marL="0" lvl="0" indent="0" rtl="0">
              <a:spcBef>
                <a:spcPts val="0"/>
              </a:spcBef>
              <a:buNone/>
            </a:pPr>
            <a:endParaRPr sz="1600">
              <a:solidFill>
                <a:srgbClr val="FFFFFF"/>
              </a:solidFill>
            </a:endParaRPr>
          </a:p>
          <a:p>
            <a:pPr marL="457200" lvl="0" indent="-330200" rtl="0">
              <a:spcBef>
                <a:spcPts val="0"/>
              </a:spcBef>
              <a:buClr>
                <a:srgbClr val="FFFFFF"/>
              </a:buClr>
              <a:buSzPct val="100000"/>
              <a:buFont typeface="Arial"/>
              <a:buChar char="•"/>
            </a:pPr>
            <a:r>
              <a:rPr lang="en-US" sz="1600">
                <a:solidFill>
                  <a:srgbClr val="FFFFFF"/>
                </a:solidFill>
              </a:rPr>
              <a:t>People don’t have the time these days to go out and shop</a:t>
            </a:r>
          </a:p>
          <a:p>
            <a:pPr marL="457200" lvl="0" indent="-330200" rtl="0">
              <a:spcBef>
                <a:spcPts val="0"/>
              </a:spcBef>
              <a:buClr>
                <a:srgbClr val="FFFFFF"/>
              </a:buClr>
              <a:buSzPct val="100000"/>
              <a:buFont typeface="Arial"/>
              <a:buChar char="•"/>
            </a:pPr>
            <a:r>
              <a:rPr lang="en-US" sz="1600">
                <a:solidFill>
                  <a:srgbClr val="FFFFFF"/>
                </a:solidFill>
              </a:rPr>
              <a:t>A lot of people have begun shopping online at big stores that have cheap prices</a:t>
            </a:r>
          </a:p>
          <a:p>
            <a:pPr marL="457200" lvl="0" indent="-330200" rtl="0">
              <a:spcBef>
                <a:spcPts val="0"/>
              </a:spcBef>
              <a:buClr>
                <a:srgbClr val="FFFFFF"/>
              </a:buClr>
              <a:buSzPct val="100000"/>
              <a:buFont typeface="Arial"/>
              <a:buChar char="•"/>
            </a:pPr>
            <a:r>
              <a:rPr lang="en-US" sz="1600">
                <a:solidFill>
                  <a:srgbClr val="FFFFFF"/>
                </a:solidFill>
              </a:rPr>
              <a:t>Even the people who shop in store, don’t have time to look at different stores, they just go to brick and mortar stores to shop</a:t>
            </a:r>
          </a:p>
          <a:p>
            <a:pPr marL="0" indent="0" rtl="0">
              <a:spcBef>
                <a:spcPts val="0"/>
              </a:spcBef>
              <a:buNone/>
            </a:pPr>
            <a:endParaRPr>
              <a:solidFill>
                <a:srgbClr val="FFFFFF"/>
              </a:solidFill>
            </a:endParaRPr>
          </a:p>
          <a:p>
            <a:pPr marL="0" lvl="0" indent="0">
              <a:spcBef>
                <a:spcPts val="0"/>
              </a:spcBef>
              <a:buNone/>
            </a:pPr>
            <a:endParaRPr>
              <a:solidFill>
                <a:srgbClr val="FFFFFF"/>
              </a:solidFill>
            </a:endParaRPr>
          </a:p>
        </p:txBody>
      </p:sp>
      <p:pic>
        <p:nvPicPr>
          <p:cNvPr id="102" name="Shape 102"/>
          <p:cNvPicPr preferRelativeResize="0"/>
          <p:nvPr/>
        </p:nvPicPr>
        <p:blipFill>
          <a:blip r:embed="rId4">
            <a:alphaModFix/>
          </a:blip>
          <a:stretch>
            <a:fillRect/>
          </a:stretch>
        </p:blipFill>
        <p:spPr>
          <a:xfrm>
            <a:off x="1289750" y="3951500"/>
            <a:ext cx="2143125" cy="21431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3800">
                <a:solidFill>
                  <a:srgbClr val="FFFFFF"/>
                </a:solidFill>
                <a:latin typeface="Calibri"/>
                <a:ea typeface="Calibri"/>
                <a:cs typeface="Calibri"/>
                <a:sym typeface="Calibri"/>
              </a:rPr>
              <a:t>The Big WHAT IF and Did You Know?</a:t>
            </a:r>
          </a:p>
        </p:txBody>
      </p:sp>
      <p:sp>
        <p:nvSpPr>
          <p:cNvPr id="108" name="Shape 108"/>
          <p:cNvSpPr txBox="1">
            <a:spLocks noGrp="1"/>
          </p:cNvSpPr>
          <p:nvPr>
            <p:ph type="body" idx="1"/>
          </p:nvPr>
        </p:nvSpPr>
        <p:spPr>
          <a:xfrm>
            <a:off x="457200" y="1600200"/>
            <a:ext cx="4038599" cy="4526100"/>
          </a:xfrm>
          <a:prstGeom prst="rect">
            <a:avLst/>
          </a:prstGeom>
        </p:spPr>
        <p:txBody>
          <a:bodyPr lIns="91425" tIns="91425" rIns="91425" bIns="91425" anchor="t" anchorCtr="0">
            <a:noAutofit/>
          </a:bodyPr>
          <a:lstStyle/>
          <a:p>
            <a:pPr>
              <a:spcBef>
                <a:spcPts val="0"/>
              </a:spcBef>
              <a:buNone/>
            </a:pPr>
            <a:endParaRPr/>
          </a:p>
        </p:txBody>
      </p:sp>
      <p:sp>
        <p:nvSpPr>
          <p:cNvPr id="109" name="Shape 109"/>
          <p:cNvSpPr txBox="1">
            <a:spLocks noGrp="1"/>
          </p:cNvSpPr>
          <p:nvPr>
            <p:ph type="body" idx="2"/>
          </p:nvPr>
        </p:nvSpPr>
        <p:spPr>
          <a:xfrm>
            <a:off x="4648200" y="1417650"/>
            <a:ext cx="4038599" cy="4526100"/>
          </a:xfrm>
          <a:prstGeom prst="rect">
            <a:avLst/>
          </a:prstGeom>
        </p:spPr>
        <p:txBody>
          <a:bodyPr lIns="91425" tIns="91425" rIns="91425" bIns="91425" anchor="t" anchorCtr="0">
            <a:noAutofit/>
          </a:bodyPr>
          <a:lstStyle/>
          <a:p>
            <a:pPr marL="457200" lvl="0" indent="-317500" rtl="0">
              <a:spcBef>
                <a:spcPts val="0"/>
              </a:spcBef>
              <a:buClr>
                <a:srgbClr val="FFFFFF"/>
              </a:buClr>
              <a:buSzPct val="100000"/>
              <a:buFont typeface="Arial"/>
              <a:buChar char="•"/>
            </a:pPr>
            <a:r>
              <a:rPr lang="en-US">
                <a:solidFill>
                  <a:srgbClr val="FFFFFF"/>
                </a:solidFill>
              </a:rPr>
              <a:t>What if we could find a way for local vendors to compete against big companies like walmart, target, best buy etc…?</a:t>
            </a:r>
          </a:p>
          <a:p>
            <a:pPr marL="457200" lvl="0" indent="-317500" rtl="0">
              <a:spcBef>
                <a:spcPts val="0"/>
              </a:spcBef>
              <a:buClr>
                <a:srgbClr val="FFFFFF"/>
              </a:buClr>
              <a:buSzPct val="100000"/>
              <a:buFont typeface="Arial"/>
              <a:buChar char="•"/>
            </a:pPr>
            <a:r>
              <a:rPr lang="en-US">
                <a:solidFill>
                  <a:srgbClr val="FFFFFF"/>
                </a:solidFill>
              </a:rPr>
              <a:t>Doesn’t everyone deserve a second chance?</a:t>
            </a:r>
          </a:p>
          <a:p>
            <a:pPr marL="457200" lvl="0" indent="-317500" rtl="0">
              <a:spcBef>
                <a:spcPts val="0"/>
              </a:spcBef>
              <a:buClr>
                <a:srgbClr val="FFFFFF"/>
              </a:buClr>
              <a:buSzPct val="100000"/>
              <a:buFont typeface="Arial"/>
              <a:buChar char="•"/>
            </a:pPr>
            <a:r>
              <a:rPr lang="en-US">
                <a:solidFill>
                  <a:srgbClr val="FFFFFF"/>
                </a:solidFill>
              </a:rPr>
              <a:t>What if we can stop bigger companies that are disrupting the economy? </a:t>
            </a:r>
          </a:p>
          <a:p>
            <a:pPr marL="0" lvl="0" indent="0" rtl="0">
              <a:spcBef>
                <a:spcPts val="0"/>
              </a:spcBef>
              <a:buNone/>
            </a:pPr>
            <a:endParaRPr>
              <a:solidFill>
                <a:srgbClr val="FFFFFF"/>
              </a:solidFill>
            </a:endParaRPr>
          </a:p>
          <a:p>
            <a:pPr marL="457200" lvl="0" indent="-317500" rtl="0">
              <a:spcBef>
                <a:spcPts val="0"/>
              </a:spcBef>
              <a:buClr>
                <a:srgbClr val="FFFFFF"/>
              </a:buClr>
              <a:buSzPct val="100000"/>
              <a:buFont typeface="Arial"/>
              <a:buChar char="•"/>
            </a:pPr>
            <a:r>
              <a:rPr lang="en-US">
                <a:solidFill>
                  <a:srgbClr val="FFFFFF"/>
                </a:solidFill>
              </a:rPr>
              <a:t>Did you know that distributing money of local people to local markets stabilizes the economy?</a:t>
            </a:r>
          </a:p>
          <a:p>
            <a:pPr marL="457200" lvl="0" indent="-317500" rtl="0">
              <a:spcBef>
                <a:spcPts val="0"/>
              </a:spcBef>
              <a:buClr>
                <a:srgbClr val="FFFFFF"/>
              </a:buClr>
              <a:buSzPct val="100000"/>
              <a:buFont typeface="Arial"/>
              <a:buChar char="•"/>
            </a:pPr>
            <a:r>
              <a:rPr lang="en-US">
                <a:solidFill>
                  <a:srgbClr val="FFFFFF"/>
                </a:solidFill>
              </a:rPr>
              <a:t>Did you know that job growth rate is attributed to small business growth?</a:t>
            </a:r>
          </a:p>
          <a:p>
            <a:pPr marL="0" lvl="0" indent="0" rtl="0">
              <a:spcBef>
                <a:spcPts val="0"/>
              </a:spcBef>
              <a:buNone/>
            </a:pPr>
            <a:endParaRPr>
              <a:solidFill>
                <a:srgbClr val="FFFFFF"/>
              </a:solidFill>
            </a:endParaRPr>
          </a:p>
          <a:p>
            <a:pPr marL="457200" lvl="0" indent="-317500" rtl="0">
              <a:lnSpc>
                <a:spcPct val="100000"/>
              </a:lnSpc>
              <a:spcBef>
                <a:spcPts val="0"/>
              </a:spcBef>
              <a:buClr>
                <a:srgbClr val="FFFFFF"/>
              </a:buClr>
              <a:buSzPct val="100000"/>
              <a:buFont typeface="Arial"/>
              <a:buChar char="•"/>
            </a:pPr>
            <a:r>
              <a:rPr lang="en-US">
                <a:solidFill>
                  <a:srgbClr val="FFFFFF"/>
                </a:solidFill>
              </a:rPr>
              <a:t>“Our findings highlight the important role of business startups and young businesses in U.S. job creation.”-</a:t>
            </a:r>
            <a:r>
              <a:rPr lang="en-US">
                <a:solidFill>
                  <a:srgbClr val="FFFFFF"/>
                </a:solidFill>
                <a:hlinkClick r:id="rId3"/>
              </a:rPr>
              <a:t>John C. Haltiwanger</a:t>
            </a:r>
            <a:r>
              <a:rPr lang="en-US">
                <a:solidFill>
                  <a:srgbClr val="FFFFFF"/>
                </a:solidFill>
              </a:rPr>
              <a:t>, </a:t>
            </a:r>
            <a:r>
              <a:rPr lang="en-US">
                <a:solidFill>
                  <a:srgbClr val="FFFFFF"/>
                </a:solidFill>
                <a:hlinkClick r:id="rId4"/>
              </a:rPr>
              <a:t>Ron S. Jarmin</a:t>
            </a:r>
            <a:r>
              <a:rPr lang="en-US">
                <a:solidFill>
                  <a:srgbClr val="FFFFFF"/>
                </a:solidFill>
              </a:rPr>
              <a:t>, </a:t>
            </a:r>
            <a:r>
              <a:rPr lang="en-US">
                <a:solidFill>
                  <a:srgbClr val="FFFFFF"/>
                </a:solidFill>
                <a:hlinkClick r:id="rId5"/>
              </a:rPr>
              <a:t>Javier Miranda</a:t>
            </a:r>
          </a:p>
          <a:p>
            <a:pPr marL="457200" lvl="0" indent="-228600" rtl="0">
              <a:lnSpc>
                <a:spcPct val="115000"/>
              </a:lnSpc>
              <a:spcBef>
                <a:spcPts val="0"/>
              </a:spcBef>
              <a:buClr>
                <a:srgbClr val="FFFFFF"/>
              </a:buClr>
              <a:buNone/>
            </a:pPr>
            <a:endParaRPr>
              <a:solidFill>
                <a:srgbClr val="8B5346"/>
              </a:solidFill>
              <a:latin typeface="Georgia"/>
              <a:ea typeface="Georgia"/>
              <a:cs typeface="Georgia"/>
              <a:sym typeface="Georgia"/>
              <a:hlinkClick r:id="rId5"/>
            </a:endParaRPr>
          </a:p>
          <a:p>
            <a:pPr marL="0" lvl="0" indent="0">
              <a:spcBef>
                <a:spcPts val="0"/>
              </a:spcBef>
              <a:buNone/>
            </a:pPr>
            <a:endParaRPr>
              <a:solidFill>
                <a:srgbClr val="FFFFFF"/>
              </a:solidFill>
            </a:endParaRPr>
          </a:p>
        </p:txBody>
      </p:sp>
      <p:pic>
        <p:nvPicPr>
          <p:cNvPr id="110" name="Shape 110"/>
          <p:cNvPicPr preferRelativeResize="0"/>
          <p:nvPr/>
        </p:nvPicPr>
        <p:blipFill>
          <a:blip r:embed="rId6">
            <a:alphaModFix/>
          </a:blip>
          <a:stretch>
            <a:fillRect/>
          </a:stretch>
        </p:blipFill>
        <p:spPr>
          <a:xfrm>
            <a:off x="1143225" y="1417650"/>
            <a:ext cx="2854449" cy="2137350"/>
          </a:xfrm>
          <a:prstGeom prst="rect">
            <a:avLst/>
          </a:prstGeom>
          <a:noFill/>
          <a:ln>
            <a:noFill/>
          </a:ln>
        </p:spPr>
      </p:pic>
      <p:pic>
        <p:nvPicPr>
          <p:cNvPr id="111" name="Shape 111"/>
          <p:cNvPicPr preferRelativeResize="0"/>
          <p:nvPr/>
        </p:nvPicPr>
        <p:blipFill>
          <a:blip r:embed="rId7">
            <a:alphaModFix/>
          </a:blip>
          <a:stretch>
            <a:fillRect/>
          </a:stretch>
        </p:blipFill>
        <p:spPr>
          <a:xfrm>
            <a:off x="1081362" y="3699650"/>
            <a:ext cx="2978175" cy="25128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3600">
                <a:solidFill>
                  <a:srgbClr val="FFFFFF"/>
                </a:solidFill>
                <a:latin typeface="Calibri"/>
                <a:ea typeface="Calibri"/>
                <a:cs typeface="Calibri"/>
                <a:sym typeface="Calibri"/>
              </a:rPr>
              <a:t>Economic Stimulus</a:t>
            </a:r>
          </a:p>
        </p:txBody>
      </p:sp>
      <p:sp>
        <p:nvSpPr>
          <p:cNvPr id="117" name="Shape 117"/>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spcBef>
                <a:spcPts val="0"/>
              </a:spcBef>
              <a:buClr>
                <a:srgbClr val="FFFFFF"/>
              </a:buClr>
              <a:buSzPct val="100000"/>
              <a:buFont typeface="Arial"/>
              <a:buChar char="•"/>
            </a:pPr>
            <a:r>
              <a:rPr lang="en-US" sz="2400">
                <a:solidFill>
                  <a:srgbClr val="FFFFFF"/>
                </a:solidFill>
              </a:rPr>
              <a:t>The founders of DropCop would like for American dollars to be spent locally</a:t>
            </a:r>
          </a:p>
          <a:p>
            <a:pPr marL="457200" lvl="0" indent="-381000" rtl="0">
              <a:spcBef>
                <a:spcPts val="0"/>
              </a:spcBef>
              <a:buClr>
                <a:srgbClr val="FFFFFF"/>
              </a:buClr>
              <a:buSzPct val="100000"/>
              <a:buFont typeface="Arial"/>
              <a:buChar char="•"/>
            </a:pPr>
            <a:r>
              <a:rPr lang="en-US" sz="2400">
                <a:solidFill>
                  <a:srgbClr val="FFFFFF"/>
                </a:solidFill>
              </a:rPr>
              <a:t>Vendors will be able to sleep easier with increased revenues</a:t>
            </a:r>
          </a:p>
          <a:p>
            <a:pPr marL="457200" lvl="0" indent="-381000" rtl="0">
              <a:spcBef>
                <a:spcPts val="0"/>
              </a:spcBef>
              <a:buClr>
                <a:srgbClr val="FFFFFF"/>
              </a:buClr>
              <a:buSzPct val="100000"/>
              <a:buFont typeface="Arial"/>
              <a:buChar char="•"/>
            </a:pPr>
            <a:r>
              <a:rPr lang="en-US" sz="2400">
                <a:solidFill>
                  <a:srgbClr val="FFFFFF"/>
                </a:solidFill>
              </a:rPr>
              <a:t>Increased sales will also generate increased taxes for local governments</a:t>
            </a:r>
          </a:p>
          <a:p>
            <a:pPr marL="457200" lvl="0" indent="-381000">
              <a:spcBef>
                <a:spcPts val="0"/>
              </a:spcBef>
              <a:buClr>
                <a:srgbClr val="FFFFFF"/>
              </a:buClr>
              <a:buSzPct val="100000"/>
              <a:buFont typeface="Arial"/>
              <a:buChar char="•"/>
            </a:pPr>
            <a:r>
              <a:rPr lang="en-US" sz="2400">
                <a:solidFill>
                  <a:srgbClr val="FFFFFF"/>
                </a:solidFill>
              </a:rPr>
              <a:t>Eventually jobs will be created</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3600">
                <a:solidFill>
                  <a:srgbClr val="FFFFFF"/>
                </a:solidFill>
              </a:rPr>
              <a:t>A similar scenario - Groupon</a:t>
            </a:r>
          </a:p>
        </p:txBody>
      </p:sp>
      <p:sp>
        <p:nvSpPr>
          <p:cNvPr id="123" name="Shape 123"/>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spcBef>
                <a:spcPts val="0"/>
              </a:spcBef>
              <a:buClr>
                <a:srgbClr val="FFFFFF"/>
              </a:buClr>
              <a:buSzPct val="100000"/>
              <a:buFont typeface="Arial"/>
              <a:buChar char="•"/>
            </a:pPr>
            <a:r>
              <a:rPr lang="en-US" sz="2400">
                <a:solidFill>
                  <a:srgbClr val="FFFFFF"/>
                </a:solidFill>
              </a:rPr>
              <a:t>Groupon created a site where restaurants have gained massive exposure</a:t>
            </a:r>
          </a:p>
          <a:p>
            <a:pPr marL="457200" lvl="0" indent="-381000" rtl="0">
              <a:spcBef>
                <a:spcPts val="0"/>
              </a:spcBef>
              <a:buClr>
                <a:srgbClr val="FFFFFF"/>
              </a:buClr>
              <a:buSzPct val="100000"/>
              <a:buFont typeface="Arial"/>
              <a:buChar char="•"/>
            </a:pPr>
            <a:r>
              <a:rPr lang="en-US" sz="2400">
                <a:solidFill>
                  <a:srgbClr val="FFFFFF"/>
                </a:solidFill>
              </a:rPr>
              <a:t>Through the discounts offered, profitability at these establishments has increased</a:t>
            </a:r>
          </a:p>
          <a:p>
            <a:pPr marL="457200" lvl="0" indent="-381000" rtl="0">
              <a:spcBef>
                <a:spcPts val="0"/>
              </a:spcBef>
              <a:buClr>
                <a:srgbClr val="FFFFFF"/>
              </a:buClr>
              <a:buSzPct val="100000"/>
              <a:buFont typeface="Arial"/>
              <a:buChar char="•"/>
            </a:pPr>
            <a:r>
              <a:rPr lang="en-US" sz="2400">
                <a:solidFill>
                  <a:srgbClr val="FFFFFF"/>
                </a:solidFill>
              </a:rPr>
              <a:t>After a restaurant is featured on Groupon, its brand image is boosted</a:t>
            </a:r>
          </a:p>
          <a:p>
            <a:pPr marL="457200" lvl="0" indent="-381000">
              <a:spcBef>
                <a:spcPts val="0"/>
              </a:spcBef>
              <a:buClr>
                <a:srgbClr val="FFFFFF"/>
              </a:buClr>
              <a:buSzPct val="100000"/>
              <a:buFont typeface="Arial"/>
              <a:buChar char="•"/>
            </a:pPr>
            <a:r>
              <a:rPr lang="en-US" sz="2400">
                <a:solidFill>
                  <a:srgbClr val="FFFFFF"/>
                </a:solidFill>
              </a:rPr>
              <a:t>After Groupon debuted, they have since branched to include products and travel</a:t>
            </a:r>
          </a:p>
        </p:txBody>
      </p:sp>
      <p:pic>
        <p:nvPicPr>
          <p:cNvPr id="124" name="Shape 124"/>
          <p:cNvPicPr preferRelativeResize="0"/>
          <p:nvPr/>
        </p:nvPicPr>
        <p:blipFill>
          <a:blip r:embed="rId3">
            <a:alphaModFix/>
          </a:blip>
          <a:stretch>
            <a:fillRect/>
          </a:stretch>
        </p:blipFill>
        <p:spPr>
          <a:xfrm>
            <a:off x="3386962" y="5362600"/>
            <a:ext cx="2370075" cy="11850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4400">
                <a:solidFill>
                  <a:schemeClr val="lt1"/>
                </a:solidFill>
                <a:latin typeface="Calibri"/>
                <a:ea typeface="Calibri"/>
                <a:cs typeface="Calibri"/>
                <a:sym typeface="Calibri"/>
              </a:rPr>
              <a:t>Solution: </a:t>
            </a:r>
            <a:r>
              <a:rPr lang="en-US" sz="4400" b="0" i="0" u="none" strike="noStrike" cap="none" baseline="0">
                <a:solidFill>
                  <a:schemeClr val="lt1"/>
                </a:solidFill>
                <a:latin typeface="Calibri"/>
                <a:ea typeface="Calibri"/>
                <a:cs typeface="Calibri"/>
                <a:sym typeface="Calibri"/>
              </a:rPr>
              <a:t>What is DropCop?</a:t>
            </a:r>
          </a:p>
        </p:txBody>
      </p:sp>
      <p:sp>
        <p:nvSpPr>
          <p:cNvPr id="130" name="Shape 130"/>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“Drop a deal, Cop a deal” (Slogan) </a:t>
            </a:r>
          </a:p>
          <a:p>
            <a:pPr marL="342900" marR="0" lvl="0" indent="-342900" algn="l" rtl="0">
              <a:spcBef>
                <a:spcPts val="64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Application to connect local vendors with online shoppers</a:t>
            </a:r>
          </a:p>
          <a:p>
            <a:pPr marL="342900" marR="0" lvl="0" indent="-342900" algn="l" rtl="0">
              <a:spcBef>
                <a:spcPts val="640"/>
              </a:spcBef>
              <a:buClr>
                <a:schemeClr val="lt1"/>
              </a:buClr>
              <a:buSzPct val="100000"/>
              <a:buFont typeface="Arial"/>
              <a:buChar char="•"/>
            </a:pPr>
            <a:r>
              <a:rPr lang="en-US" sz="3200" b="0" i="0" u="none" strike="noStrike" cap="none" baseline="0">
                <a:solidFill>
                  <a:schemeClr val="lt1"/>
                </a:solidFill>
                <a:latin typeface="Calibri"/>
                <a:ea typeface="Calibri"/>
                <a:cs typeface="Calibri"/>
                <a:sym typeface="Calibri"/>
              </a:rPr>
              <a:t>Allows people to </a:t>
            </a:r>
            <a:r>
              <a:rPr lang="en-US" sz="3200">
                <a:solidFill>
                  <a:schemeClr val="lt1"/>
                </a:solidFill>
                <a:latin typeface="Calibri"/>
                <a:ea typeface="Calibri"/>
                <a:cs typeface="Calibri"/>
                <a:sym typeface="Calibri"/>
              </a:rPr>
              <a:t>see what community deals they have available locally</a:t>
            </a:r>
          </a:p>
          <a:p>
            <a:pPr marL="342900" marR="0" lvl="0" indent="-342900" algn="l" rtl="0">
              <a:spcBef>
                <a:spcPts val="640"/>
              </a:spcBef>
              <a:buClr>
                <a:schemeClr val="lt1"/>
              </a:buClr>
              <a:buSzPct val="100000"/>
              <a:buFont typeface="Arial"/>
              <a:buChar char="•"/>
            </a:pPr>
            <a:r>
              <a:rPr lang="en-US" sz="3200">
                <a:solidFill>
                  <a:schemeClr val="lt1"/>
                </a:solidFill>
                <a:latin typeface="Calibri"/>
                <a:ea typeface="Calibri"/>
                <a:cs typeface="Calibri"/>
                <a:sym typeface="Calibri"/>
              </a:rPr>
              <a:t>Local </a:t>
            </a:r>
            <a:r>
              <a:rPr lang="en-US" sz="3200" b="0" i="0" u="none" strike="noStrike" cap="none" baseline="0">
                <a:solidFill>
                  <a:schemeClr val="lt1"/>
                </a:solidFill>
                <a:latin typeface="Calibri"/>
                <a:ea typeface="Calibri"/>
                <a:cs typeface="Calibri"/>
                <a:sym typeface="Calibri"/>
              </a:rPr>
              <a:t>Vendors post products</a:t>
            </a:r>
            <a:r>
              <a:rPr lang="en-US" sz="3200">
                <a:solidFill>
                  <a:schemeClr val="lt1"/>
                </a:solidFill>
                <a:latin typeface="Calibri"/>
                <a:ea typeface="Calibri"/>
                <a:cs typeface="Calibri"/>
                <a:sym typeface="Calibri"/>
              </a:rPr>
              <a:t> and</a:t>
            </a:r>
            <a:r>
              <a:rPr lang="en-US" sz="3200" b="0" i="0" u="none" strike="noStrike" cap="none" baseline="0">
                <a:solidFill>
                  <a:schemeClr val="lt1"/>
                </a:solidFill>
                <a:latin typeface="Calibri"/>
                <a:ea typeface="Calibri"/>
                <a:cs typeface="Calibri"/>
                <a:sym typeface="Calibri"/>
              </a:rPr>
              <a:t> consumers post online deals</a:t>
            </a:r>
          </a:p>
          <a:p>
            <a:pPr marL="0" marR="0" lvl="0" indent="0" algn="l" rtl="0">
              <a:spcBef>
                <a:spcPts val="640"/>
              </a:spcBef>
              <a:buNone/>
            </a:pPr>
            <a:r>
              <a:rPr lang="en-US" sz="3200" b="0" i="0" u="none" strike="noStrike" cap="none" baseline="0">
                <a:solidFill>
                  <a:schemeClr val="lt1"/>
                </a:solidFill>
                <a:latin typeface="Calibri"/>
                <a:ea typeface="Calibri"/>
                <a:cs typeface="Calibri"/>
                <a:sym typeface="Calibri"/>
              </a:rPr>
              <a:t> </a:t>
            </a:r>
          </a:p>
          <a:p>
            <a:pPr marL="342900" marR="0" lvl="0" indent="-139700" algn="l" rtl="0">
              <a:spcBef>
                <a:spcPts val="640"/>
              </a:spcBef>
              <a:buClr>
                <a:schemeClr val="lt1"/>
              </a:buClr>
              <a:buFont typeface="Arial"/>
              <a:buNone/>
            </a:pPr>
            <a:endParaRPr sz="3200" b="0" i="0" u="none" strike="noStrike" cap="none" baseline="0">
              <a:solidFill>
                <a:schemeClr val="lt1"/>
              </a:solidFill>
              <a:latin typeface="Calibri"/>
              <a:ea typeface="Calibri"/>
              <a:cs typeface="Calibri"/>
              <a:sym typeface="Calibri"/>
            </a:endParaRPr>
          </a:p>
          <a:p>
            <a:pPr marL="0" marR="0" lvl="0" indent="0" algn="l" rtl="0">
              <a:spcBef>
                <a:spcPts val="640"/>
              </a:spcBef>
              <a:buClr>
                <a:schemeClr val="lt1"/>
              </a:buClr>
              <a:buFont typeface="Arial"/>
              <a:buNone/>
            </a:pPr>
            <a:endParaRPr sz="3200" b="0" i="0" u="none" strike="noStrike" cap="none" baseline="0">
              <a:solidFill>
                <a:schemeClr val="lt1"/>
              </a:solidFill>
              <a:latin typeface="Calibri"/>
              <a:ea typeface="Calibri"/>
              <a:cs typeface="Calibri"/>
              <a:sym typeface="Calibri"/>
            </a:endParaRPr>
          </a:p>
          <a:p>
            <a:pPr marL="342900" marR="0" lvl="0" indent="-139700" algn="l" rtl="0">
              <a:spcBef>
                <a:spcPts val="640"/>
              </a:spcBef>
              <a:buClr>
                <a:schemeClr val="lt1"/>
              </a:buClr>
              <a:buFont typeface="Arial"/>
              <a:buNone/>
            </a:pPr>
            <a:endParaRPr sz="3200" b="0" i="0" u="none" strike="noStrike" cap="none" baseline="0">
              <a:solidFill>
                <a:schemeClr val="lt1"/>
              </a:solidFill>
              <a:latin typeface="Calibri"/>
              <a:ea typeface="Calibri"/>
              <a:cs typeface="Calibri"/>
              <a:sym typeface="Calibri"/>
            </a:endParaRPr>
          </a:p>
          <a:p>
            <a:pPr marL="342900" marR="0" lvl="0" indent="-139700" algn="l" rtl="0">
              <a:spcBef>
                <a:spcPts val="640"/>
              </a:spcBef>
              <a:buClr>
                <a:schemeClr val="lt1"/>
              </a:buClr>
              <a:buFont typeface="Arial"/>
              <a:buNone/>
            </a:pPr>
            <a:endParaRPr sz="320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3600">
                <a:solidFill>
                  <a:srgbClr val="FFFFFF"/>
                </a:solidFill>
              </a:rPr>
              <a:t>Why Choose Us?</a:t>
            </a:r>
          </a:p>
        </p:txBody>
      </p:sp>
      <p:sp>
        <p:nvSpPr>
          <p:cNvPr id="136" name="Shape 13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spcBef>
                <a:spcPts val="0"/>
              </a:spcBef>
              <a:buClr>
                <a:srgbClr val="FFFFFF"/>
              </a:buClr>
              <a:buSzPct val="100000"/>
              <a:buFont typeface="Arial"/>
              <a:buChar char="•"/>
            </a:pPr>
            <a:r>
              <a:rPr lang="en-US" sz="2400">
                <a:solidFill>
                  <a:srgbClr val="FFFFFF"/>
                </a:solidFill>
              </a:rPr>
              <a:t>As stated previously, the merchants on our site are all small businesses</a:t>
            </a:r>
          </a:p>
          <a:p>
            <a:pPr marL="457200" lvl="0" indent="-381000" rtl="0">
              <a:spcBef>
                <a:spcPts val="0"/>
              </a:spcBef>
              <a:buClr>
                <a:srgbClr val="FFFFFF"/>
              </a:buClr>
              <a:buSzPct val="100000"/>
              <a:buFont typeface="Arial"/>
              <a:buChar char="•"/>
            </a:pPr>
            <a:r>
              <a:rPr lang="en-US" sz="2400">
                <a:solidFill>
                  <a:srgbClr val="FFFFFF"/>
                </a:solidFill>
              </a:rPr>
              <a:t>When making a purchase, one will feel better about themselves</a:t>
            </a:r>
          </a:p>
          <a:p>
            <a:pPr marL="914400" lvl="1" indent="-381000" rtl="0">
              <a:spcBef>
                <a:spcPts val="0"/>
              </a:spcBef>
              <a:buClr>
                <a:srgbClr val="FFFFFF"/>
              </a:buClr>
              <a:buSzPct val="100000"/>
              <a:buFont typeface="Arial"/>
              <a:buChar char="–"/>
            </a:pPr>
            <a:r>
              <a:rPr lang="en-US" sz="2400">
                <a:solidFill>
                  <a:srgbClr val="FFFFFF"/>
                </a:solidFill>
              </a:rPr>
              <a:t>Share the wealth</a:t>
            </a:r>
          </a:p>
          <a:p>
            <a:pPr marL="457200" lvl="0" indent="-381000" rtl="0">
              <a:spcBef>
                <a:spcPts val="0"/>
              </a:spcBef>
              <a:buClr>
                <a:srgbClr val="FFFFFF"/>
              </a:buClr>
              <a:buSzPct val="100000"/>
              <a:buFont typeface="Arial"/>
              <a:buChar char="•"/>
            </a:pPr>
            <a:r>
              <a:rPr lang="en-US" sz="2400">
                <a:solidFill>
                  <a:srgbClr val="FFFFFF"/>
                </a:solidFill>
              </a:rPr>
              <a:t>The easy-to-navigate app allows for a pleasant purchase experience</a:t>
            </a:r>
          </a:p>
          <a:p>
            <a:pPr marL="0" lvl="0" indent="0" rtl="0">
              <a:spcBef>
                <a:spcPts val="0"/>
              </a:spcBef>
              <a:buNone/>
            </a:pPr>
            <a:endParaRPr sz="2400">
              <a:solidFill>
                <a:srgbClr val="FFFFFF"/>
              </a:solidFill>
            </a:endParaRPr>
          </a:p>
        </p:txBody>
      </p:sp>
      <p:pic>
        <p:nvPicPr>
          <p:cNvPr id="137" name="Shape 137"/>
          <p:cNvPicPr preferRelativeResize="0"/>
          <p:nvPr/>
        </p:nvPicPr>
        <p:blipFill>
          <a:blip r:embed="rId3">
            <a:alphaModFix/>
          </a:blip>
          <a:stretch>
            <a:fillRect/>
          </a:stretch>
        </p:blipFill>
        <p:spPr>
          <a:xfrm>
            <a:off x="3439500" y="4506523"/>
            <a:ext cx="2264975" cy="209495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761</Words>
  <Application>Microsoft Office PowerPoint</Application>
  <PresentationFormat>On-screen Show (4:3)</PresentationFormat>
  <Paragraphs>124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DropCop Drop a deal, Cop a deal</vt:lpstr>
      <vt:lpstr>The real problem</vt:lpstr>
      <vt:lpstr>The two part problem</vt:lpstr>
      <vt:lpstr>Why is this an Issue?</vt:lpstr>
      <vt:lpstr>The Big WHAT IF and Did You Know?</vt:lpstr>
      <vt:lpstr>Economic Stimulus</vt:lpstr>
      <vt:lpstr>A similar scenario - Groupon</vt:lpstr>
      <vt:lpstr>Solution: What is DropCop?</vt:lpstr>
      <vt:lpstr>Why Choose Us?</vt:lpstr>
      <vt:lpstr>WhatWhat is there to implement?</vt:lpstr>
      <vt:lpstr>Requirements of Business Side</vt:lpstr>
      <vt:lpstr>Higher Purpose &amp; Future Work</vt:lpstr>
      <vt:lpstr>POST IMPLEMENTATION REVIEW (PIR)</vt:lpstr>
      <vt:lpstr>Roles and Responsibility</vt:lpstr>
      <vt:lpstr>Questions?</vt:lpstr>
      <vt:lpstr>Demonstration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DropCop Drop a deal, Cop a deal</dc:title>
  <cp:lastModifiedBy>Pavan</cp:lastModifiedBy>
  <cp:revision>3</cp:revision>
  <cp:lastPrinted>2015-04-29T15:07:16Z</cp:lastPrinted>
  <dcterms:modified xsi:type="dcterms:W3CDTF">2015-04-29T16:29:37Z</dcterms:modified>
</cp:coreProperties>
</file>