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5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4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2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5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4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E41D9E-0AD3-4C0C-9419-BAA5A922A87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11F7DF-F3CB-4B77-B2D4-35FF3841EFD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3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SX5ZfyD6E9Gc6zLv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B134-C676-45F0-9D59-C34DDED87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Assessing Knowledge, Attitude and Practices Among Students on E-Learning Platforms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29634-5E07-443D-97C6-D01772535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Evans </a:t>
            </a:r>
            <a:r>
              <a:rPr lang="en-GB" dirty="0" err="1"/>
              <a:t>m.l</a:t>
            </a:r>
            <a:r>
              <a:rPr lang="en-GB" dirty="0"/>
              <a:t>.					</a:t>
            </a:r>
          </a:p>
          <a:p>
            <a:r>
              <a:rPr lang="en-GB" dirty="0"/>
              <a:t>219331A</a:t>
            </a:r>
          </a:p>
        </p:txBody>
      </p:sp>
    </p:spTree>
    <p:extLst>
      <p:ext uri="{BB962C8B-B14F-4D97-AF65-F5344CB8AC3E}">
        <p14:creationId xmlns:p14="http://schemas.microsoft.com/office/powerpoint/2010/main" val="341941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07E6-0876-4A1F-BFEF-0F0EFA39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D762-18BD-4387-A48F-9D6F2BBC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might have been presumed that students who study in institutes in different provinces are more likely to prefer e-learning. But there’s no enough evidence to claim that as null-hypothesis could not be rejected in test1. Students definitely have other reasons as well.</a:t>
            </a:r>
          </a:p>
          <a:p>
            <a:r>
              <a:rPr lang="en-GB" dirty="0"/>
              <a:t>The students who possess a good knowledge about e-learning platforms have more reasons to like e-learning platforms. There is enough evidence to claim this. Students can manage e-learning platforms easily when they have a good knowledge about it, thus there are more reasons to like it.</a:t>
            </a:r>
          </a:p>
          <a:p>
            <a:r>
              <a:rPr lang="en-GB" dirty="0"/>
              <a:t>Students who are studying in government institutes have more reasons to dislike e-learning platforms. There’s enough evidence to claim this.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61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37E81-C7E3-4009-BBD2-9100244D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E2C47-7AC2-495F-A67D-4FB9384B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of data collection: </a:t>
            </a:r>
            <a:r>
              <a:rPr lang="en-GB" dirty="0">
                <a:hlinkClick r:id="rId2"/>
              </a:rPr>
              <a:t>Questionnaire</a:t>
            </a:r>
            <a:endParaRPr lang="en-GB" dirty="0"/>
          </a:p>
          <a:p>
            <a:r>
              <a:rPr lang="en-GB" dirty="0"/>
              <a:t>Target population: Undergraduates in Sri Lanka</a:t>
            </a:r>
          </a:p>
          <a:p>
            <a:r>
              <a:rPr lang="en-GB" dirty="0"/>
              <a:t>Target sample size: 100</a:t>
            </a:r>
          </a:p>
          <a:p>
            <a:r>
              <a:rPr lang="en-GB" dirty="0"/>
              <a:t>Sampling method: Convenience Sampling (Non-Probabilistic)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Questionnaire was distributed among undergraduates by selected friends from all nine provinces in Sri Lanka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The expectation was to get participants from each province</a:t>
            </a:r>
          </a:p>
          <a:p>
            <a:pPr marL="0" indent="0">
              <a:buNone/>
            </a:pPr>
            <a:r>
              <a:rPr lang="en-GB" dirty="0"/>
              <a:t> Questionnaire was closed after receiving 100</a:t>
            </a:r>
            <a:r>
              <a:rPr lang="en-GB" baseline="30000" dirty="0"/>
              <a:t>th</a:t>
            </a:r>
            <a:r>
              <a:rPr lang="en-GB" dirty="0"/>
              <a:t> response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6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AC28-8749-449E-9F10-D01DA57D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3BDA39-8DC0-4FA7-84FD-7BDEFF0C8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828576"/>
            <a:ext cx="4152418" cy="226128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8558E5-1E04-4485-81EF-929671FA3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72" y="4391737"/>
            <a:ext cx="1844089" cy="1715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6918A9-713D-4C89-BA5E-EA3B6005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91738"/>
            <a:ext cx="2485505" cy="17150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E4ECBB-FC6F-48C7-A500-0FFF70CF0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429" y="1828576"/>
            <a:ext cx="2656929" cy="18235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AEB3EB-141C-42C2-BF38-5E269A76B580}"/>
              </a:ext>
            </a:extLst>
          </p:cNvPr>
          <p:cNvSpPr txBox="1"/>
          <p:nvPr/>
        </p:nvSpPr>
        <p:spPr>
          <a:xfrm>
            <a:off x="8693358" y="2568633"/>
            <a:ext cx="120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– Female</a:t>
            </a:r>
          </a:p>
          <a:p>
            <a:r>
              <a:rPr lang="en-GB" dirty="0"/>
              <a:t>0 - Male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E5BFE-FA13-4652-9B04-12C8917AC5BF}"/>
              </a:ext>
            </a:extLst>
          </p:cNvPr>
          <p:cNvSpPr txBox="1"/>
          <p:nvPr/>
        </p:nvSpPr>
        <p:spPr>
          <a:xfrm>
            <a:off x="6790161" y="4926104"/>
            <a:ext cx="2587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 – between 21 and 25</a:t>
            </a:r>
          </a:p>
          <a:p>
            <a:r>
              <a:rPr lang="en-GB" dirty="0"/>
              <a:t>High – Elder than 26</a:t>
            </a:r>
          </a:p>
          <a:p>
            <a:r>
              <a:rPr lang="en-GB" dirty="0"/>
              <a:t>Low – Younger than 20</a:t>
            </a:r>
          </a:p>
        </p:txBody>
      </p:sp>
    </p:spTree>
    <p:extLst>
      <p:ext uri="{BB962C8B-B14F-4D97-AF65-F5344CB8AC3E}">
        <p14:creationId xmlns:p14="http://schemas.microsoft.com/office/powerpoint/2010/main" val="33225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94B9-D0A1-49AF-8EFF-4408D6E8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7887-42AF-458A-876A-AE9788C3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Test1:</a:t>
            </a:r>
          </a:p>
          <a:p>
            <a:r>
              <a:rPr lang="en-GB" dirty="0"/>
              <a:t>Null-Hypothesis: proportion of students in favour of e-learning is equal when their institute is in the same province and not</a:t>
            </a:r>
          </a:p>
          <a:p>
            <a:r>
              <a:rPr lang="en-GB" dirty="0"/>
              <a:t>Alternative-Hypothesis: proportion of students in favour of e-learning is higher when their institute is not in the same province</a:t>
            </a:r>
          </a:p>
          <a:p>
            <a:r>
              <a:rPr lang="en-GB" dirty="0"/>
              <a:t>Conclusion: Null-Hypothesis cannot be rejected (p=0.209 &gt; 0.05)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91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1194-11B2-4442-9503-6305B8F5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AA78-80DB-4687-BB87-FD4D8CB1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Test2:</a:t>
            </a:r>
          </a:p>
          <a:p>
            <a:r>
              <a:rPr lang="en-GB" dirty="0"/>
              <a:t>Null-Hypothesis: Knowledge on e-learning platforms independent from liking e-learning platforms</a:t>
            </a:r>
          </a:p>
          <a:p>
            <a:r>
              <a:rPr lang="en-GB" dirty="0"/>
              <a:t>Alternative-Hypothesis: Knowledge on e-learning platforms correlated with liking e-learning platforms</a:t>
            </a:r>
          </a:p>
          <a:p>
            <a:r>
              <a:rPr lang="en-GB" dirty="0"/>
              <a:t>Conclusion: There’s enough evidence to reject the null-hypothesis as p=0.048 ( &lt; 0.05). Thus, with enough evidence we can claim that knowledge on e-learning platforms has a correlation with liking e-learning platforms.</a:t>
            </a:r>
          </a:p>
          <a:p>
            <a:r>
              <a:rPr lang="en-GB" dirty="0"/>
              <a:t>This correlation is positive.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72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54E7-5BE3-4470-AFB0-80E7B157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A66E-FEF0-4BED-84E3-3C88F65E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Test3:</a:t>
            </a:r>
          </a:p>
          <a:p>
            <a:r>
              <a:rPr lang="en-GB" dirty="0"/>
              <a:t>Null-Hypothesis: Disliking e-learning platforms is not related to being a student of a government institution</a:t>
            </a:r>
          </a:p>
          <a:p>
            <a:r>
              <a:rPr lang="en-GB" dirty="0"/>
              <a:t>Alternative-Hypothesis: Students of government institutions dislike e-learning platforms more</a:t>
            </a:r>
          </a:p>
          <a:p>
            <a:r>
              <a:rPr lang="en-GB" dirty="0"/>
              <a:t>Conclusion: Since p=0.038 (&lt; 0.05), null-hypothesis can be rejected with 95% confidence level. Null hypothesis can be rejected and it can be claimed that students of government institutions dislike e-learning platforms more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286B-03C7-4FB0-A6CB-A4015F90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BC65-4157-4D2F-A119-8EE65158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Test1:</a:t>
            </a:r>
          </a:p>
          <a:p>
            <a:pPr marL="0" indent="0">
              <a:buNone/>
            </a:pPr>
            <a:r>
              <a:rPr lang="en-GB" dirty="0"/>
              <a:t>Dataset was separated to two on the basis whether province of the institution and residential province are different or not. E-learning preferred proportion was calculated for two datasets separately.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Performed proportion test in R for these statistics and found out that p=0.209 (single tailed test)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4BD5FA-951E-4957-9D3C-0CDFA645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29176"/>
              </p:ext>
            </p:extLst>
          </p:nvPr>
        </p:nvGraphicFramePr>
        <p:xfrm>
          <a:off x="1865745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57303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2107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30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preferred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5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Same 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Different 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1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20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800-62F0-4187-8085-8929A916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D2DA-B780-4FE8-A9A7-CFD799B1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Test2:</a:t>
            </a:r>
          </a:p>
          <a:p>
            <a:r>
              <a:rPr lang="en-GB" dirty="0"/>
              <a:t>Students were provided a question with three answers which was used to measure knowledge. Three answers are as below and each assigned a score to form the knowledge score (score is in brackets)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 learned through e-learning platforms for the first time during undergraduate studies and I didn’t know about e-learning platforms before that (10)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 have learned through e-learning platforms even before undergraduate studies (30)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 learned through e-learning platforms for the first time during undergraduate studies, but I knew about e-learning platforms before that (20)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Students were provided a set of options to select reasons to like e-learning platforms. The likes score formed by number of reasons selected.</a:t>
            </a:r>
          </a:p>
          <a:p>
            <a:pPr marL="201168" lvl="1" indent="0">
              <a:buNone/>
            </a:pPr>
            <a:r>
              <a:rPr lang="en-US" dirty="0"/>
              <a:t>Pearson Correlation test was performed in R to test correlation between the knowledge score and the likes score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93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6062-019C-4366-A7DD-36C16657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A866-351F-4A5E-9F24-FA521FAC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Test3:</a:t>
            </a:r>
          </a:p>
          <a:p>
            <a:r>
              <a:rPr lang="en-GB" dirty="0"/>
              <a:t>Dislike score was computed based number of reasons selected for not liking e-learning platforms.</a:t>
            </a:r>
          </a:p>
          <a:p>
            <a:r>
              <a:rPr lang="en-GB" dirty="0"/>
              <a:t>The data were divided to two parts on the basis of being government student or not. </a:t>
            </a:r>
          </a:p>
          <a:p>
            <a:r>
              <a:rPr lang="en-GB" dirty="0"/>
              <a:t>Then a t test was conducted to test the difference of mean of two data portions.</a:t>
            </a:r>
          </a:p>
          <a:p>
            <a:r>
              <a:rPr lang="en-GB" dirty="0"/>
              <a:t>P-value was equal to 0.038 and as it’s less than 0.05, null-hypothesis was rejected </a:t>
            </a:r>
          </a:p>
        </p:txBody>
      </p:sp>
    </p:spTree>
    <p:extLst>
      <p:ext uri="{BB962C8B-B14F-4D97-AF65-F5344CB8AC3E}">
        <p14:creationId xmlns:p14="http://schemas.microsoft.com/office/powerpoint/2010/main" val="3539338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1823</TotalTime>
  <Words>692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Retrospect</vt:lpstr>
      <vt:lpstr>Assessing Knowledge, Attitude and Practices Among Students on E-Learning Platforms</vt:lpstr>
      <vt:lpstr>Data Collection</vt:lpstr>
      <vt:lpstr>Data Collection</vt:lpstr>
      <vt:lpstr>Conclusions</vt:lpstr>
      <vt:lpstr>Conclusions</vt:lpstr>
      <vt:lpstr>Conclusions</vt:lpstr>
      <vt:lpstr>Method</vt:lpstr>
      <vt:lpstr>Method</vt:lpstr>
      <vt:lpstr>Method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Knowledge, Attitude and Practices Among Students on E-Learning Platforms</dc:title>
  <dc:creator>Malan Evans</dc:creator>
  <cp:lastModifiedBy>Malan Evans</cp:lastModifiedBy>
  <cp:revision>4</cp:revision>
  <dcterms:created xsi:type="dcterms:W3CDTF">2021-11-23T19:05:18Z</dcterms:created>
  <dcterms:modified xsi:type="dcterms:W3CDTF">2021-11-25T01:28:59Z</dcterms:modified>
</cp:coreProperties>
</file>