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3da3c1cd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4e3da3c1cd_2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e3da3c1cd_2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e3da3c1cd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4e3da3c1cd_4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4e3da3c1cd_4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3da3c1cd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4e3da3c1cd_4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4e3da3c1cd_4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3da3c1cd_4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4e3da3c1cd_4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4e3da3c1cd_4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3da3c1cd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4e3da3c1cd_4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>
                <a:latin typeface="Times New Roman"/>
                <a:ea typeface="Times New Roman"/>
                <a:cs typeface="Times New Roman"/>
                <a:sym typeface="Times New Roman"/>
              </a:rPr>
              <a:t>[7] N.-S. Vu and A. Caplier, "Face Recognition with Patterns of Oriented Edge Magnitudes," in </a:t>
            </a:r>
            <a:r>
              <a:rPr lang="en-ID" sz="1100" i="1">
                <a:latin typeface="Times New Roman"/>
                <a:ea typeface="Times New Roman"/>
                <a:cs typeface="Times New Roman"/>
                <a:sym typeface="Times New Roman"/>
              </a:rPr>
              <a:t>European Conference on Computer Vision</a:t>
            </a:r>
            <a:r>
              <a:rPr lang="en-ID" sz="1100">
                <a:latin typeface="Times New Roman"/>
                <a:ea typeface="Times New Roman"/>
                <a:cs typeface="Times New Roman"/>
                <a:sym typeface="Times New Roman"/>
              </a:rPr>
              <a:t>, Heraklion, 2010. </a:t>
            </a:r>
            <a:endParaRPr/>
          </a:p>
        </p:txBody>
      </p:sp>
      <p:sp>
        <p:nvSpPr>
          <p:cNvPr id="237" name="Google Shape;237;g4e3da3c1cd_4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e3da3c1cd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4e3da3c1cd_5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e3da3c1cd_5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e3da3c1cd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4e3da3c1cd_4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4e3da3c1cd_4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e3da3c1cd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4e3da3c1cd_4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4e3da3c1cd_4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e3da3c1cd_4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4e3da3c1cd_4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4e3da3c1cd_4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e3da3c1cd_4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4e3da3c1cd_4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4e3da3c1cd_4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Lumini, L. Nanni and S. Branham, "Ensemble of texture descriptors and classifiers for face recognition," </a:t>
            </a:r>
            <a:r>
              <a:rPr lang="en-ID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Computing and Informatics, </a:t>
            </a:r>
            <a:r>
              <a:rPr lang="en-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pp. 79-91, 2017.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e3da3c1cd_4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4e3da3c1cd_4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4e3da3c1cd_4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e3da3c1cd_4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4e3da3c1cd_4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4e3da3c1cd_4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e3da3c1cd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4e3da3c1cd_5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4e3da3c1cd_5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e3da3c1cd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4e3da3c1cd_5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4e3da3c1cd_5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3da3c1c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4e3da3c1cd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e3da3c1cd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3da3c1cd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4e3da3c1cd_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4e3da3c1cd_2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https://cdn-images-1.medium.com/max/1600/1*fpDngO6lM5pDeIPOOezK1g.jpeg"/>
          <p:cNvPicPr preferRelativeResize="0"/>
          <p:nvPr/>
        </p:nvPicPr>
        <p:blipFill rotWithShape="1">
          <a:blip r:embed="rId3">
            <a:alphaModFix/>
          </a:blip>
          <a:srcRect t="22076" b="20578"/>
          <a:stretch/>
        </p:blipFill>
        <p:spPr>
          <a:xfrm>
            <a:off x="-1" y="10"/>
            <a:ext cx="12192001" cy="466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422030" y="4551037"/>
            <a:ext cx="6026469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rPr lang="en-ID" sz="2800" b="1" dirty="0">
                <a:solidFill>
                  <a:srgbClr val="1F3864"/>
                </a:solidFill>
                <a:latin typeface="Geometr212 BkCn BT" panose="020B0603020204020204" pitchFamily="34" charset="0"/>
              </a:rPr>
              <a:t>IMPLEMENTASI PENGENALAN WAJAH MENGGUNAKAN EKSTRAKSI FITUR PATTERNS OF ORIENTED EDGE MAGNITUDES </a:t>
            </a:r>
            <a:endParaRPr sz="2800" dirty="0">
              <a:solidFill>
                <a:srgbClr val="1F3864"/>
              </a:solidFill>
              <a:latin typeface="Geometr212 BkCn BT" panose="020B0603020204020204" pitchFamily="34" charset="0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6361471" y="4408774"/>
            <a:ext cx="5554679" cy="21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</a:pPr>
            <a:r>
              <a:rPr lang="en-ID" sz="1600" b="1" dirty="0" err="1">
                <a:solidFill>
                  <a:srgbClr val="1F3864"/>
                </a:solidFill>
                <a:latin typeface="Geometr212 BkCn BT" panose="020B0603020204020204" pitchFamily="34" charset="0"/>
              </a:rPr>
              <a:t>Penyusun</a:t>
            </a:r>
            <a:r>
              <a:rPr lang="en-ID" sz="1600" b="1" dirty="0">
                <a:solidFill>
                  <a:srgbClr val="1F3864"/>
                </a:solidFill>
                <a:latin typeface="Geometr212 BkCn BT" panose="020B0603020204020204" pitchFamily="34" charset="0"/>
              </a:rPr>
              <a:t> </a:t>
            </a:r>
            <a:r>
              <a:rPr lang="en-ID" sz="1600" b="1" dirty="0" err="1">
                <a:solidFill>
                  <a:srgbClr val="1F3864"/>
                </a:solidFill>
                <a:latin typeface="Geometr212 BkCn BT" panose="020B0603020204020204" pitchFamily="34" charset="0"/>
              </a:rPr>
              <a:t>Tugas</a:t>
            </a:r>
            <a:r>
              <a:rPr lang="en-ID" sz="1600" b="1" dirty="0">
                <a:solidFill>
                  <a:srgbClr val="1F3864"/>
                </a:solidFill>
                <a:latin typeface="Geometr212 BkCn BT" panose="020B0603020204020204" pitchFamily="34" charset="0"/>
              </a:rPr>
              <a:t> </a:t>
            </a:r>
            <a:r>
              <a:rPr lang="en-ID" sz="1600" b="1" dirty="0" err="1">
                <a:solidFill>
                  <a:srgbClr val="1F3864"/>
                </a:solidFill>
                <a:latin typeface="Geometr212 BkCn BT" panose="020B0603020204020204" pitchFamily="34" charset="0"/>
              </a:rPr>
              <a:t>Akhir</a:t>
            </a:r>
            <a:r>
              <a:rPr lang="en-ID" sz="1600" b="1" dirty="0">
                <a:solidFill>
                  <a:srgbClr val="1F3864"/>
                </a:solidFill>
                <a:latin typeface="Geometr212 BkCn BT" panose="020B0603020204020204" pitchFamily="34" charset="0"/>
              </a:rPr>
              <a:t> :</a:t>
            </a:r>
            <a:endParaRPr sz="1600" dirty="0">
              <a:latin typeface="Geometr212 BkCn BT" panose="020B06030202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	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R.Ay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. 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Noormala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 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Nadya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 (05111440000127)</a:t>
            </a:r>
            <a:endParaRPr sz="1600" dirty="0">
              <a:latin typeface="Geometr212 BkCn BT" panose="020B06030202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</a:pPr>
            <a:r>
              <a:rPr lang="en-ID" sz="1600" b="1" dirty="0" err="1">
                <a:solidFill>
                  <a:srgbClr val="1F3864"/>
                </a:solidFill>
                <a:latin typeface="Geometr212 BkCn BT" panose="020B0603020204020204" pitchFamily="34" charset="0"/>
              </a:rPr>
              <a:t>Dosen</a:t>
            </a:r>
            <a:r>
              <a:rPr lang="en-ID" sz="1600" b="1" dirty="0">
                <a:solidFill>
                  <a:srgbClr val="1F3864"/>
                </a:solidFill>
                <a:latin typeface="Geometr212 BkCn BT" panose="020B0603020204020204" pitchFamily="34" charset="0"/>
              </a:rPr>
              <a:t> </a:t>
            </a:r>
            <a:r>
              <a:rPr lang="en-ID" sz="1600" b="1" dirty="0" err="1">
                <a:solidFill>
                  <a:srgbClr val="1F3864"/>
                </a:solidFill>
                <a:latin typeface="Geometr212 BkCn BT" panose="020B0603020204020204" pitchFamily="34" charset="0"/>
              </a:rPr>
              <a:t>Pembimbing</a:t>
            </a:r>
            <a:r>
              <a:rPr lang="en-ID" sz="1600" b="1" dirty="0">
                <a:solidFill>
                  <a:srgbClr val="1F3864"/>
                </a:solidFill>
                <a:latin typeface="Geometr212 BkCn BT" panose="020B0603020204020204" pitchFamily="34" charset="0"/>
              </a:rPr>
              <a:t> :</a:t>
            </a:r>
            <a:endParaRPr sz="1600" dirty="0">
              <a:latin typeface="Geometr212 BkCn BT" panose="020B06030202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	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Dr.Eng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. 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Nanik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 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Suciati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, 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S.Kom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., 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M.Kom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.</a:t>
            </a:r>
            <a:endParaRPr sz="1600" dirty="0">
              <a:latin typeface="Geometr212 BkCn BT" panose="020B06030202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	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Dr.Eng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. 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Chastine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 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Fatichah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, 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S.Kom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., </a:t>
            </a:r>
            <a:r>
              <a:rPr lang="en-ID" sz="1600" b="1" dirty="0" err="1">
                <a:solidFill>
                  <a:srgbClr val="000000"/>
                </a:solidFill>
                <a:latin typeface="Geometr212 BkCn BT" panose="020B0603020204020204" pitchFamily="34" charset="0"/>
              </a:rPr>
              <a:t>M.Kom</a:t>
            </a:r>
            <a:r>
              <a:rPr lang="en-ID" sz="1600" b="1" dirty="0">
                <a:solidFill>
                  <a:srgbClr val="000000"/>
                </a:solidFill>
                <a:latin typeface="Geometr212 BkCn BT" panose="020B0603020204020204" pitchFamily="34" charset="0"/>
              </a:rPr>
              <a:t>.</a:t>
            </a:r>
            <a:endParaRPr sz="1600" dirty="0">
              <a:latin typeface="Geometr212 BkCn BT" panose="020B0603020204020204" pitchFamily="34" charset="0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1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r>
              <a:rPr lang="en-ID" sz="11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95" name="Google Shape;95;p13" descr="Image result for logo its surabaya 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542" y="77446"/>
            <a:ext cx="1635773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ID" sz="2400" dirty="0">
                <a:latin typeface="Geometr212 BkCn BT" panose="020B0603020204020204" pitchFamily="34" charset="0"/>
              </a:rPr>
              <a:t>Dataset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wajah</a:t>
            </a:r>
            <a:r>
              <a:rPr lang="en-ID" sz="2400" dirty="0">
                <a:latin typeface="Geometr212 BkCn BT" panose="020B0603020204020204" pitchFamily="34" charset="0"/>
              </a:rPr>
              <a:t> grayscale yang </a:t>
            </a:r>
            <a:r>
              <a:rPr lang="en-ID" sz="2400" dirty="0" err="1">
                <a:latin typeface="Geometr212 BkCn BT" panose="020B0603020204020204" pitchFamily="34" charset="0"/>
              </a:rPr>
              <a:t>telah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melalui</a:t>
            </a:r>
            <a:r>
              <a:rPr lang="en-ID" sz="2400" dirty="0">
                <a:latin typeface="Geometr212 BkCn BT" panose="020B0603020204020204" pitchFamily="34" charset="0"/>
              </a:rPr>
              <a:t> proses </a:t>
            </a:r>
            <a:r>
              <a:rPr lang="en-ID" sz="2400" dirty="0" err="1">
                <a:latin typeface="Geometr212 BkCn BT" panose="020B0603020204020204" pitchFamily="34" charset="0"/>
              </a:rPr>
              <a:t>frontalisasi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dengan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ukuran</a:t>
            </a:r>
            <a:r>
              <a:rPr lang="en-ID" sz="2400" dirty="0">
                <a:latin typeface="Geometr212 BkCn BT" panose="020B0603020204020204" pitchFamily="34" charset="0"/>
              </a:rPr>
              <a:t> 86 x 126 </a:t>
            </a:r>
            <a:r>
              <a:rPr lang="en-ID" sz="2400" dirty="0" err="1">
                <a:latin typeface="Geometr212 BkCn BT" panose="020B0603020204020204" pitchFamily="34" charset="0"/>
              </a:rPr>
              <a:t>piksel</a:t>
            </a:r>
            <a:r>
              <a:rPr lang="en-ID" sz="2400" dirty="0">
                <a:latin typeface="Geometr212 BkCn BT" panose="020B0603020204020204" pitchFamily="34" charset="0"/>
              </a:rPr>
              <a:t>.</a:t>
            </a:r>
            <a:endParaRPr sz="2400" dirty="0">
              <a:latin typeface="Geometr212 BkCn BT" panose="020B0603020204020204" pitchFamily="34" charset="0"/>
            </a:endParaRPr>
          </a:p>
          <a:p>
            <a:pPr marL="4572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ID" sz="2400" dirty="0" err="1">
                <a:latin typeface="Geometr212 BkCn BT" panose="020B0603020204020204" pitchFamily="34" charset="0"/>
              </a:rPr>
              <a:t>Terdiri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atas</a:t>
            </a:r>
            <a:r>
              <a:rPr lang="en-ID" sz="2400" dirty="0">
                <a:latin typeface="Geometr212 BkCn BT" panose="020B0603020204020204" pitchFamily="34" charset="0"/>
              </a:rPr>
              <a:t> 5 </a:t>
            </a:r>
            <a:r>
              <a:rPr lang="en-ID" sz="2400" dirty="0" err="1">
                <a:latin typeface="Geometr212 BkCn BT" panose="020B0603020204020204" pitchFamily="34" charset="0"/>
              </a:rPr>
              <a:t>kelas</a:t>
            </a:r>
            <a:r>
              <a:rPr lang="en-ID" sz="2400" dirty="0">
                <a:latin typeface="Geometr212 BkCn BT" panose="020B0603020204020204" pitchFamily="34" charset="0"/>
              </a:rPr>
              <a:t>:</a:t>
            </a:r>
            <a:endParaRPr sz="2400" dirty="0">
              <a:latin typeface="Geometr212 BkCn BT" panose="020B0603020204020204" pitchFamily="34" charset="0"/>
            </a:endParaRPr>
          </a:p>
          <a:p>
            <a:pPr marL="9144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 sz="2400" dirty="0">
                <a:latin typeface="Geometr212 BkCn BT" panose="020B0603020204020204" pitchFamily="34" charset="0"/>
              </a:rPr>
              <a:t>Fa (1196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) →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utama</a:t>
            </a:r>
            <a:endParaRPr sz="2400" dirty="0">
              <a:latin typeface="Geometr212 BkCn BT" panose="020B0603020204020204" pitchFamily="34" charset="0"/>
            </a:endParaRPr>
          </a:p>
          <a:p>
            <a:pPr marL="9144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 sz="2400" dirty="0">
                <a:latin typeface="Geometr212 BkCn BT" panose="020B0603020204020204" pitchFamily="34" charset="0"/>
              </a:rPr>
              <a:t>Fb (1195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) →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untuk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pengujian</a:t>
            </a:r>
            <a:endParaRPr sz="2400" dirty="0">
              <a:latin typeface="Geometr212 BkCn BT" panose="020B0603020204020204" pitchFamily="34" charset="0"/>
            </a:endParaRPr>
          </a:p>
          <a:p>
            <a:pPr marL="9144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 sz="2400" dirty="0">
                <a:latin typeface="Geometr212 BkCn BT" panose="020B0603020204020204" pitchFamily="34" charset="0"/>
              </a:rPr>
              <a:t>Fc (194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) →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untuk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pengujian</a:t>
            </a:r>
            <a:endParaRPr sz="2400" dirty="0">
              <a:latin typeface="Geometr212 BkCn BT" panose="020B0603020204020204" pitchFamily="34" charset="0"/>
            </a:endParaRPr>
          </a:p>
          <a:p>
            <a:pPr marL="9144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 sz="2400" dirty="0">
                <a:latin typeface="Geometr212 BkCn BT" panose="020B0603020204020204" pitchFamily="34" charset="0"/>
              </a:rPr>
              <a:t>Dup1 (722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) →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untuk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pengujian</a:t>
            </a:r>
            <a:endParaRPr sz="2400" dirty="0">
              <a:latin typeface="Geometr212 BkCn BT" panose="020B0603020204020204" pitchFamily="34" charset="0"/>
            </a:endParaRPr>
          </a:p>
          <a:p>
            <a:pPr marL="9144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 sz="2400" dirty="0">
                <a:latin typeface="Geometr212 BkCn BT" panose="020B0603020204020204" pitchFamily="34" charset="0"/>
              </a:rPr>
              <a:t>Dup2 (234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) →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untuk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pengujian</a:t>
            </a:r>
            <a:endParaRPr sz="2400" dirty="0">
              <a:latin typeface="Geometr212 BkCn BT" panose="020B0603020204020204" pitchFamily="34" charset="0"/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10</a:t>
            </a:fld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8610600" y="681037"/>
            <a:ext cx="3363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DATASET FERET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534549" y="6368175"/>
            <a:ext cx="42231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91" name="Google Shape;191;p22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7440" y="2715125"/>
            <a:ext cx="8191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1615" y="2715125"/>
            <a:ext cx="8191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01615" y="4535725"/>
            <a:ext cx="8191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7440" y="4535750"/>
            <a:ext cx="8191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86265" y="2715113"/>
            <a:ext cx="819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8093175" y="3973063"/>
            <a:ext cx="5877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/>
              <a:t>Fa</a:t>
            </a:r>
            <a:endParaRPr b="1"/>
          </a:p>
        </p:txBody>
      </p:sp>
      <p:sp>
        <p:nvSpPr>
          <p:cNvPr id="198" name="Google Shape;198;p22"/>
          <p:cNvSpPr txBox="1"/>
          <p:nvPr/>
        </p:nvSpPr>
        <p:spPr>
          <a:xfrm>
            <a:off x="9217350" y="3973050"/>
            <a:ext cx="5877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/>
              <a:t>Fb</a:t>
            </a:r>
            <a:endParaRPr b="1"/>
          </a:p>
        </p:txBody>
      </p:sp>
      <p:sp>
        <p:nvSpPr>
          <p:cNvPr id="199" name="Google Shape;199;p22"/>
          <p:cNvSpPr txBox="1"/>
          <p:nvPr/>
        </p:nvSpPr>
        <p:spPr>
          <a:xfrm>
            <a:off x="10302000" y="3973050"/>
            <a:ext cx="5877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/>
              <a:t>Fc</a:t>
            </a:r>
            <a:endParaRPr b="1"/>
          </a:p>
        </p:txBody>
      </p:sp>
      <p:sp>
        <p:nvSpPr>
          <p:cNvPr id="200" name="Google Shape;200;p22"/>
          <p:cNvSpPr txBox="1"/>
          <p:nvPr/>
        </p:nvSpPr>
        <p:spPr>
          <a:xfrm>
            <a:off x="8035275" y="5793675"/>
            <a:ext cx="703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/>
              <a:t>Dup1</a:t>
            </a:r>
            <a:endParaRPr b="1"/>
          </a:p>
        </p:txBody>
      </p:sp>
      <p:sp>
        <p:nvSpPr>
          <p:cNvPr id="201" name="Google Shape;201;p22"/>
          <p:cNvSpPr txBox="1"/>
          <p:nvPr/>
        </p:nvSpPr>
        <p:spPr>
          <a:xfrm>
            <a:off x="9159450" y="5793675"/>
            <a:ext cx="7035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/>
              <a:t>Dup2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-241150" y="2591975"/>
            <a:ext cx="11056634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862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 sz="6000" dirty="0">
                <a:latin typeface="Geometr212 BkCn BT" panose="020B0603020204020204" pitchFamily="34" charset="0"/>
              </a:rPr>
              <a:t>PREPROCESSING</a:t>
            </a:r>
            <a:endParaRPr sz="6000" dirty="0">
              <a:latin typeface="Geometr212 BkCn BT" panose="020B0603020204020204" pitchFamily="34" charset="0"/>
            </a:endParaRPr>
          </a:p>
        </p:txBody>
      </p:sp>
      <p:sp>
        <p:nvSpPr>
          <p:cNvPr id="208" name="Google Shape;20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11</a:t>
            </a:fld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1534549" y="6368175"/>
            <a:ext cx="42231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11" name="Google Shape;211;p23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7098890" y="1825625"/>
            <a:ext cx="425496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D" dirty="0">
                <a:latin typeface="Geometr212 BkCn BT" panose="020B0603020204020204" pitchFamily="34" charset="0"/>
              </a:rPr>
              <a:t>Difference of Gaussian </a:t>
            </a:r>
            <a:r>
              <a:rPr lang="en-ID" dirty="0" err="1">
                <a:latin typeface="Geometr212 BkCn BT" panose="020B0603020204020204" pitchFamily="34" charset="0"/>
              </a:rPr>
              <a:t>dihitung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dengan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mencari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selisih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dari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citra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hasil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konvolusi</a:t>
            </a:r>
            <a:r>
              <a:rPr lang="en-ID" dirty="0">
                <a:latin typeface="Geometr212 BkCn BT" panose="020B0603020204020204" pitchFamily="34" charset="0"/>
              </a:rPr>
              <a:t> Gaussian </a:t>
            </a:r>
            <a:r>
              <a:rPr lang="en-ID" dirty="0" err="1">
                <a:latin typeface="Geometr212 BkCn BT" panose="020B0603020204020204" pitchFamily="34" charset="0"/>
              </a:rPr>
              <a:t>dengan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skala</a:t>
            </a:r>
            <a:r>
              <a:rPr lang="en-ID" dirty="0">
                <a:latin typeface="Geometr212 BkCn BT" panose="020B0603020204020204" pitchFamily="34" charset="0"/>
              </a:rPr>
              <a:t> yang </a:t>
            </a:r>
            <a:r>
              <a:rPr lang="en-ID" dirty="0" err="1">
                <a:latin typeface="Geometr212 BkCn BT" panose="020B0603020204020204" pitchFamily="34" charset="0"/>
              </a:rPr>
              <a:t>berbeda</a:t>
            </a:r>
            <a:endParaRPr dirty="0">
              <a:latin typeface="Geometr212 BkCn BT" panose="020B0603020204020204" pitchFamily="34" charset="0"/>
            </a:endParaRPr>
          </a:p>
        </p:txBody>
      </p:sp>
      <p:sp>
        <p:nvSpPr>
          <p:cNvPr id="218" name="Google Shape;21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12</a:t>
            </a:fld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4283800" y="681025"/>
            <a:ext cx="7690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Difference of Gaussians (DoG)</a:t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1534549" y="6368175"/>
            <a:ext cx="42231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22" name="Google Shape;222;p24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6730" y="327061"/>
            <a:ext cx="4154140" cy="5720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-241151" y="2591975"/>
            <a:ext cx="10102905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862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 sz="6000" dirty="0">
                <a:latin typeface="Geometr212 BkCn BT" panose="020B0603020204020204" pitchFamily="34" charset="0"/>
              </a:rPr>
              <a:t>EKSTRAKSI FITUR</a:t>
            </a:r>
            <a:endParaRPr sz="6000" dirty="0">
              <a:latin typeface="Geometr212 BkCn BT" panose="020B0603020204020204" pitchFamily="34" charset="0"/>
            </a:endParaRPr>
          </a:p>
        </p:txBody>
      </p:sp>
      <p:sp>
        <p:nvSpPr>
          <p:cNvPr id="230" name="Google Shape;23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13</a:t>
            </a:fld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1534549" y="6368175"/>
            <a:ext cx="42231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33" name="Google Shape;233;p25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body" idx="1"/>
          </p:nvPr>
        </p:nvSpPr>
        <p:spPr>
          <a:xfrm>
            <a:off x="9035844" y="1841700"/>
            <a:ext cx="266145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 err="1" smtClean="0">
                <a:latin typeface="Geometr212 BkCn BT" panose="020B0603020204020204" pitchFamily="34" charset="0"/>
              </a:rPr>
              <a:t>Tahapan</a:t>
            </a:r>
            <a:r>
              <a:rPr lang="en-US" sz="2400" dirty="0" smtClean="0">
                <a:latin typeface="Geometr212 BkCn BT" panose="020B0603020204020204" pitchFamily="34" charset="0"/>
              </a:rPr>
              <a:t> </a:t>
            </a:r>
            <a:r>
              <a:rPr lang="en-US" sz="2400" dirty="0" err="1" smtClean="0">
                <a:latin typeface="Geometr212 BkCn BT" panose="020B0603020204020204" pitchFamily="34" charset="0"/>
              </a:rPr>
              <a:t>dalam</a:t>
            </a:r>
            <a:r>
              <a:rPr lang="en-US" sz="2400" dirty="0" smtClean="0">
                <a:latin typeface="Geometr212 BkCn BT" panose="020B0603020204020204" pitchFamily="34" charset="0"/>
              </a:rPr>
              <a:t> </a:t>
            </a:r>
            <a:r>
              <a:rPr lang="en-US" sz="2400" dirty="0" err="1" smtClean="0">
                <a:latin typeface="Geometr212 BkCn BT" panose="020B0603020204020204" pitchFamily="34" charset="0"/>
              </a:rPr>
              <a:t>ekstraksi</a:t>
            </a:r>
            <a:r>
              <a:rPr lang="en-US" sz="2400" dirty="0" smtClean="0">
                <a:latin typeface="Geometr212 BkCn BT" panose="020B0603020204020204" pitchFamily="34" charset="0"/>
              </a:rPr>
              <a:t> </a:t>
            </a:r>
            <a:r>
              <a:rPr lang="en-US" sz="2400" dirty="0" err="1" smtClean="0">
                <a:latin typeface="Geometr212 BkCn BT" panose="020B0603020204020204" pitchFamily="34" charset="0"/>
              </a:rPr>
              <a:t>fitur</a:t>
            </a:r>
            <a:r>
              <a:rPr lang="en-US" sz="2400" dirty="0" smtClean="0">
                <a:latin typeface="Geometr212 BkCn BT" panose="020B0603020204020204" pitchFamily="34" charset="0"/>
              </a:rPr>
              <a:t> POEM</a:t>
            </a:r>
            <a:endParaRPr sz="2400" dirty="0">
              <a:latin typeface="Geometr212 BkCn BT" panose="020B0603020204020204" pitchFamily="34" charset="0"/>
            </a:endParaRPr>
          </a:p>
        </p:txBody>
      </p:sp>
      <p:sp>
        <p:nvSpPr>
          <p:cNvPr id="240" name="Google Shape;24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14</a:t>
            </a:fld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3497775" y="681025"/>
            <a:ext cx="8476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Patterns of Oriented Edge Magnitudes (POEM)</a:t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1534549" y="6368175"/>
            <a:ext cx="42231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44" name="Google Shape;244;p26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315" y="1841700"/>
            <a:ext cx="7137472" cy="4142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body" idx="1"/>
          </p:nvPr>
        </p:nvSpPr>
        <p:spPr>
          <a:xfrm>
            <a:off x="7474200" y="2261418"/>
            <a:ext cx="4223100" cy="393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 dirty="0" err="1">
                <a:latin typeface="Geometr212 BkCn BT" panose="020B0603020204020204" pitchFamily="34" charset="0"/>
              </a:rPr>
              <a:t>Pengkodean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dengan</a:t>
            </a:r>
            <a:r>
              <a:rPr lang="en-ID" dirty="0">
                <a:latin typeface="Geometr212 BkCn BT" panose="020B0603020204020204" pitchFamily="34" charset="0"/>
              </a:rPr>
              <a:t> operator LBP </a:t>
            </a:r>
            <a:r>
              <a:rPr lang="en-ID" dirty="0" err="1">
                <a:latin typeface="Geometr212 BkCn BT" panose="020B0603020204020204" pitchFamily="34" charset="0"/>
              </a:rPr>
              <a:t>dilakukan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pada</a:t>
            </a:r>
            <a:r>
              <a:rPr lang="en-ID" dirty="0">
                <a:latin typeface="Geometr212 BkCn BT" panose="020B0603020204020204" pitchFamily="34" charset="0"/>
              </a:rPr>
              <a:t> AEMI</a:t>
            </a:r>
            <a:endParaRPr dirty="0">
              <a:latin typeface="Geometr212 BkCn BT" panose="020B0603020204020204" pitchFamily="34" charset="0"/>
            </a:endParaRPr>
          </a:p>
        </p:txBody>
      </p:sp>
      <p:sp>
        <p:nvSpPr>
          <p:cNvPr id="252" name="Google Shape;25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15</a:t>
            </a:fld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3497775" y="681025"/>
            <a:ext cx="8476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Patterns of Oriented Edge Magnitudes (POEM)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1534549" y="6368175"/>
            <a:ext cx="42231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56" name="Google Shape;256;p27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099" y="2356475"/>
            <a:ext cx="6282435" cy="258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body" idx="1"/>
          </p:nvPr>
        </p:nvSpPr>
        <p:spPr>
          <a:xfrm>
            <a:off x="112550" y="2591975"/>
            <a:ext cx="95262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862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 sz="6000" dirty="0">
                <a:latin typeface="Geometr212 BkCn BT" panose="020B0603020204020204" pitchFamily="34" charset="0"/>
              </a:rPr>
              <a:t>KLASIFIKASI</a:t>
            </a:r>
            <a:endParaRPr sz="6000" dirty="0">
              <a:latin typeface="Geometr212 BkCn BT" panose="020B0603020204020204" pitchFamily="34" charset="0"/>
            </a:endParaRPr>
          </a:p>
        </p:txBody>
      </p:sp>
      <p:sp>
        <p:nvSpPr>
          <p:cNvPr id="264" name="Google Shape;2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16</a:t>
            </a:fld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1534549" y="6368175"/>
            <a:ext cx="42231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67" name="Google Shape;267;p28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6858025" y="1989225"/>
            <a:ext cx="511595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klasifikasi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dibangun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sebanyak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(n(n-1))/2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dimana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n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adalah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jumlah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kelas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latin typeface="Geometr212 BkCn BT" panose="020B0603020204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Pada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metode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one vs rest,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Setiap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model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klasifikasi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dilatih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pada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dari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semua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kelas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untuk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kemudian</a:t>
            </a:r>
            <a:r>
              <a:rPr lang="en-ID" sz="2400" dirty="0">
                <a:latin typeface="Geometr212 BkCn BT" panose="020B0603020204020204" pitchFamily="34" charset="0"/>
                <a:ea typeface="Times New Roman"/>
                <a:cs typeface="Times New Roman"/>
                <a:sym typeface="Times New Roman"/>
              </a:rPr>
              <a:t> di voting.</a:t>
            </a:r>
            <a:endParaRPr sz="2400" dirty="0">
              <a:latin typeface="Geometr212 BkCn BT" panose="020B06030202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17</a:t>
            </a:fld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3497775" y="681025"/>
            <a:ext cx="8476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1534549" y="6368175"/>
            <a:ext cx="42231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78" name="Google Shape;278;p29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63" y="1989225"/>
            <a:ext cx="6397050" cy="365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18</a:t>
            </a:fld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727939" y="870029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3727939" y="3509960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Skenario Uji Coba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3727939" y="2166140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3727939" y="4853785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 dan Saran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0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body" idx="1"/>
          </p:nvPr>
        </p:nvSpPr>
        <p:spPr>
          <a:xfrm>
            <a:off x="1332900" y="2809050"/>
            <a:ext cx="95262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3600" b="1" dirty="0" err="1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Uji</a:t>
            </a:r>
            <a:r>
              <a:rPr lang="en-ID" sz="3600" b="1" dirty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3600" b="1" dirty="0" err="1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Coba</a:t>
            </a:r>
            <a:r>
              <a:rPr lang="en-ID" sz="3600" b="1" dirty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3600" b="1" dirty="0" err="1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Penentuan</a:t>
            </a:r>
            <a:r>
              <a:rPr lang="en-ID" sz="3600" b="1" dirty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3600" b="1" dirty="0" err="1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Jumlah</a:t>
            </a:r>
            <a:r>
              <a:rPr lang="en-ID" sz="3600" b="1" dirty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3600" b="1" dirty="0" smtClean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Bin, </a:t>
            </a:r>
            <a:r>
              <a:rPr lang="en-ID" sz="3600" b="1" dirty="0" err="1" smtClean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Sel</a:t>
            </a:r>
            <a:r>
              <a:rPr lang="en-ID" sz="3600" b="1" dirty="0" smtClean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ID" sz="3600" b="1" dirty="0" err="1" smtClean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dan</a:t>
            </a:r>
            <a:r>
              <a:rPr lang="en-ID" sz="3600" b="1" dirty="0" smtClean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 Blok </a:t>
            </a:r>
            <a:r>
              <a:rPr lang="en-ID" sz="3600" b="1" dirty="0" err="1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Pada</a:t>
            </a:r>
            <a:r>
              <a:rPr lang="en-ID" sz="3600" b="1" dirty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3600" b="1" dirty="0" err="1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Ekstraksi</a:t>
            </a:r>
            <a:r>
              <a:rPr lang="en-ID" sz="3600" b="1" dirty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3600" b="1" dirty="0" err="1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Fitur</a:t>
            </a:r>
            <a:r>
              <a:rPr lang="en-ID" sz="3600" b="1" dirty="0">
                <a:latin typeface="Geometr212 BkCn BT" panose="020B0603020204020204" pitchFamily="34" charset="0"/>
                <a:ea typeface="Arial"/>
                <a:cs typeface="Arial"/>
                <a:sym typeface="Arial"/>
              </a:rPr>
              <a:t> POEM</a:t>
            </a:r>
            <a:endParaRPr sz="3600" b="1" dirty="0">
              <a:latin typeface="Geometr212 BkCn BT" panose="020B0603020204020204" pitchFamily="34" charset="0"/>
              <a:ea typeface="Arial"/>
              <a:cs typeface="Arial"/>
              <a:sym typeface="Arial"/>
            </a:endParaRPr>
          </a:p>
          <a:p>
            <a:pPr marL="38862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6000" dirty="0">
              <a:latin typeface="Geometr212 BkCn BT" panose="020B0603020204020204" pitchFamily="34" charset="0"/>
            </a:endParaRPr>
          </a:p>
        </p:txBody>
      </p:sp>
      <p:sp>
        <p:nvSpPr>
          <p:cNvPr id="297" name="Google Shape;29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19</a:t>
            </a:fld>
            <a:endParaRPr/>
          </a:p>
        </p:txBody>
      </p:sp>
      <p:pic>
        <p:nvPicPr>
          <p:cNvPr id="300" name="Google Shape;300;p31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9;p32"/>
          <p:cNvSpPr/>
          <p:nvPr/>
        </p:nvSpPr>
        <p:spPr>
          <a:xfrm>
            <a:off x="1534550" y="6368175"/>
            <a:ext cx="31422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Skenario</a:t>
            </a:r>
            <a:r>
              <a:rPr lang="en-ID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Uji</a:t>
            </a:r>
            <a:r>
              <a:rPr lang="en-ID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Coba</a:t>
            </a:r>
            <a:endParaRPr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0;p32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</a:t>
            </a:fld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3727939" y="870029"/>
            <a:ext cx="6414868" cy="991902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727939" y="2197947"/>
            <a:ext cx="6414868" cy="991902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727939" y="3525865"/>
            <a:ext cx="6414868" cy="991902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Skenario Uji Coba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727939" y="4853785"/>
            <a:ext cx="6414868" cy="991902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 dan Saran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20</a:t>
            </a:fld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3497775" y="681025"/>
            <a:ext cx="8476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Skenario</a:t>
            </a:r>
            <a:r>
              <a:rPr lang="en-ID" sz="3200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3200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Uji</a:t>
            </a:r>
            <a:r>
              <a:rPr lang="en-ID" sz="3200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3200" dirty="0" err="1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Coba</a:t>
            </a:r>
            <a:endParaRPr dirty="0"/>
          </a:p>
        </p:txBody>
      </p:sp>
      <p:sp>
        <p:nvSpPr>
          <p:cNvPr id="309" name="Google Shape;309;p32"/>
          <p:cNvSpPr/>
          <p:nvPr/>
        </p:nvSpPr>
        <p:spPr>
          <a:xfrm>
            <a:off x="1534550" y="6368175"/>
            <a:ext cx="31422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Skenario</a:t>
            </a:r>
            <a:r>
              <a:rPr lang="en-ID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Uji</a:t>
            </a:r>
            <a:r>
              <a:rPr lang="en-ID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Coba</a:t>
            </a:r>
            <a:endParaRPr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311" name="Google Shape;311;p32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17456"/>
              </p:ext>
            </p:extLst>
          </p:nvPr>
        </p:nvGraphicFramePr>
        <p:xfrm>
          <a:off x="2281132" y="1806526"/>
          <a:ext cx="7816600" cy="3818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224">
                  <a:extLst>
                    <a:ext uri="{9D8B030D-6E8A-4147-A177-3AD203B41FA5}">
                      <a16:colId xmlns:a16="http://schemas.microsoft.com/office/drawing/2014/main" val="315674810"/>
                    </a:ext>
                  </a:extLst>
                </a:gridCol>
                <a:gridCol w="1325224">
                  <a:extLst>
                    <a:ext uri="{9D8B030D-6E8A-4147-A177-3AD203B41FA5}">
                      <a16:colId xmlns:a16="http://schemas.microsoft.com/office/drawing/2014/main" val="1155100175"/>
                    </a:ext>
                  </a:extLst>
                </a:gridCol>
                <a:gridCol w="1325224">
                  <a:extLst>
                    <a:ext uri="{9D8B030D-6E8A-4147-A177-3AD203B41FA5}">
                      <a16:colId xmlns:a16="http://schemas.microsoft.com/office/drawing/2014/main" val="2001822611"/>
                    </a:ext>
                  </a:extLst>
                </a:gridCol>
                <a:gridCol w="957615">
                  <a:extLst>
                    <a:ext uri="{9D8B030D-6E8A-4147-A177-3AD203B41FA5}">
                      <a16:colId xmlns:a16="http://schemas.microsoft.com/office/drawing/2014/main" val="3130357535"/>
                    </a:ext>
                  </a:extLst>
                </a:gridCol>
                <a:gridCol w="957615">
                  <a:extLst>
                    <a:ext uri="{9D8B030D-6E8A-4147-A177-3AD203B41FA5}">
                      <a16:colId xmlns:a16="http://schemas.microsoft.com/office/drawing/2014/main" val="936663548"/>
                    </a:ext>
                  </a:extLst>
                </a:gridCol>
                <a:gridCol w="962849">
                  <a:extLst>
                    <a:ext uri="{9D8B030D-6E8A-4147-A177-3AD203B41FA5}">
                      <a16:colId xmlns:a16="http://schemas.microsoft.com/office/drawing/2014/main" val="2819222961"/>
                    </a:ext>
                  </a:extLst>
                </a:gridCol>
                <a:gridCol w="962849">
                  <a:extLst>
                    <a:ext uri="{9D8B030D-6E8A-4147-A177-3AD203B41FA5}">
                      <a16:colId xmlns:a16="http://schemas.microsoft.com/office/drawing/2014/main" val="4232682555"/>
                    </a:ext>
                  </a:extLst>
                </a:gridCol>
              </a:tblGrid>
              <a:tr h="44588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  <a:latin typeface="Geometr212 BkCn BT" panose="020B0603020204020204" pitchFamily="34" charset="0"/>
                        </a:rPr>
                        <a:t>Jumlah</a:t>
                      </a:r>
                      <a:r>
                        <a:rPr lang="en-US" sz="1900" dirty="0">
                          <a:effectLst/>
                          <a:latin typeface="Geometr212 BkCn BT" panose="020B0603020204020204" pitchFamily="34" charset="0"/>
                        </a:rPr>
                        <a:t> </a:t>
                      </a:r>
                      <a:r>
                        <a:rPr lang="en-US" sz="1900" dirty="0" smtClean="0">
                          <a:effectLst/>
                          <a:latin typeface="Geometr212 BkCn BT" panose="020B0603020204020204" pitchFamily="34" charset="0"/>
                        </a:rPr>
                        <a:t>Bin</a:t>
                      </a:r>
                      <a:endParaRPr lang="en-US" sz="2300" dirty="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en-US" sz="1900">
                          <a:effectLst/>
                          <a:latin typeface="Geometr212 BkCn BT" panose="020B0603020204020204" pitchFamily="34" charset="0"/>
                        </a:rPr>
                        <a:t>Ukuran Sel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Geometr212 BkCn BT" panose="020B0603020204020204" pitchFamily="34" charset="0"/>
                        </a:rPr>
                        <a:t>Ukuran Blok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Geometr212 BkCn BT" panose="020B0603020204020204" pitchFamily="34" charset="0"/>
                        </a:rPr>
                        <a:t>Akurasi FERET (%)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10313"/>
                  </a:ext>
                </a:extLst>
              </a:tr>
              <a:tr h="468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en-US" sz="1900">
                          <a:effectLst/>
                          <a:latin typeface="Geometr212 BkCn BT" panose="020B0603020204020204" pitchFamily="34" charset="0"/>
                        </a:rPr>
                        <a:t>Fb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Geometr212 BkCn BT" panose="020B0603020204020204" pitchFamily="34" charset="0"/>
                        </a:rPr>
                        <a:t>Fc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Geometr212 BkCn BT" panose="020B0603020204020204" pitchFamily="34" charset="0"/>
                        </a:rPr>
                        <a:t>Dup1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Geometr212 BkCn BT" panose="020B0603020204020204" pitchFamily="34" charset="0"/>
                        </a:rPr>
                        <a:t>Dup2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extLst>
                  <a:ext uri="{0D108BD9-81ED-4DB2-BD59-A6C34878D82A}">
                    <a16:rowId xmlns:a16="http://schemas.microsoft.com/office/drawing/2014/main" val="18140895"/>
                  </a:ext>
                </a:extLst>
              </a:tr>
              <a:tr h="362961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Geometr212 BkCn BT" panose="020B0603020204020204" pitchFamily="34" charset="0"/>
                        </a:rPr>
                        <a:t>3</a:t>
                      </a:r>
                      <a:endParaRPr lang="en-US" sz="2300" dirty="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5x5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5x5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70.1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78.3 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51.6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46.0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extLst>
                  <a:ext uri="{0D108BD9-81ED-4DB2-BD59-A6C34878D82A}">
                    <a16:rowId xmlns:a16="http://schemas.microsoft.com/office/drawing/2014/main" val="316812278"/>
                  </a:ext>
                </a:extLst>
              </a:tr>
              <a:tr h="362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10x10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68.7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76.2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53.1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50.3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extLst>
                  <a:ext uri="{0D108BD9-81ED-4DB2-BD59-A6C34878D82A}">
                    <a16:rowId xmlns:a16="http://schemas.microsoft.com/office/drawing/2014/main" val="3887514426"/>
                  </a:ext>
                </a:extLst>
              </a:tr>
              <a:tr h="362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8x8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5x5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71.9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80.4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53.7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48.6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extLst>
                  <a:ext uri="{0D108BD9-81ED-4DB2-BD59-A6C34878D82A}">
                    <a16:rowId xmlns:a16="http://schemas.microsoft.com/office/drawing/2014/main" val="3517247106"/>
                  </a:ext>
                </a:extLst>
              </a:tr>
              <a:tr h="362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10x10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71.9  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80.4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57.3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54.1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extLst>
                  <a:ext uri="{0D108BD9-81ED-4DB2-BD59-A6C34878D82A}">
                    <a16:rowId xmlns:a16="http://schemas.microsoft.com/office/drawing/2014/main" val="2779456630"/>
                  </a:ext>
                </a:extLst>
              </a:tr>
              <a:tr h="362961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4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5x5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5x5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70.5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76.2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56.4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48.2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extLst>
                  <a:ext uri="{0D108BD9-81ED-4DB2-BD59-A6C34878D82A}">
                    <a16:rowId xmlns:a16="http://schemas.microsoft.com/office/drawing/2014/main" val="3397237453"/>
                  </a:ext>
                </a:extLst>
              </a:tr>
              <a:tr h="362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10x10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68.8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76.8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57.2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54.1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extLst>
                  <a:ext uri="{0D108BD9-81ED-4DB2-BD59-A6C34878D82A}">
                    <a16:rowId xmlns:a16="http://schemas.microsoft.com/office/drawing/2014/main" val="439564785"/>
                  </a:ext>
                </a:extLst>
              </a:tr>
              <a:tr h="362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8x8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5x5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Geometr212 BkCn BT" panose="020B0603020204020204" pitchFamily="34" charset="0"/>
                        </a:rPr>
                        <a:t>79.1</a:t>
                      </a:r>
                      <a:endParaRPr lang="en-US" sz="2300" dirty="0">
                        <a:solidFill>
                          <a:srgbClr val="FF0000"/>
                        </a:solidFill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Geometr212 BkCn BT" panose="020B0603020204020204" pitchFamily="34" charset="0"/>
                        </a:rPr>
                        <a:t>89.1</a:t>
                      </a:r>
                      <a:endParaRPr lang="en-US" sz="2300" dirty="0">
                        <a:solidFill>
                          <a:srgbClr val="FF0000"/>
                        </a:solidFill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Geometr212 BkCn BT" panose="020B0603020204020204" pitchFamily="34" charset="0"/>
                        </a:rPr>
                        <a:t>68.8</a:t>
                      </a:r>
                      <a:endParaRPr lang="en-US" sz="2300" dirty="0">
                        <a:solidFill>
                          <a:srgbClr val="FF0000"/>
                        </a:solidFill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Geometr212 BkCn BT" panose="020B0603020204020204" pitchFamily="34" charset="0"/>
                        </a:rPr>
                        <a:t>61.8</a:t>
                      </a:r>
                      <a:endParaRPr lang="en-US" sz="2300" dirty="0">
                        <a:solidFill>
                          <a:srgbClr val="FF0000"/>
                        </a:solidFill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extLst>
                  <a:ext uri="{0D108BD9-81ED-4DB2-BD59-A6C34878D82A}">
                    <a16:rowId xmlns:a16="http://schemas.microsoft.com/office/drawing/2014/main" val="1215306238"/>
                  </a:ext>
                </a:extLst>
              </a:tr>
              <a:tr h="362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10x10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71.9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86.0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Geometr212 BkCn BT" panose="020B0603020204020204" pitchFamily="34" charset="0"/>
                        </a:rPr>
                        <a:t>61</a:t>
                      </a:r>
                      <a:r>
                        <a:rPr lang="en-US" sz="2200">
                          <a:effectLst/>
                          <a:latin typeface="Geometr212 BkCn BT" panose="020B0603020204020204" pitchFamily="34" charset="0"/>
                        </a:rPr>
                        <a:t>.</a:t>
                      </a:r>
                      <a:r>
                        <a:rPr lang="id-ID" sz="2200">
                          <a:effectLst/>
                          <a:latin typeface="Geometr212 BkCn BT" panose="020B0603020204020204" pitchFamily="34" charset="0"/>
                        </a:rPr>
                        <a:t>7</a:t>
                      </a:r>
                      <a:endParaRPr lang="en-US" sz="230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Geometr212 BkCn BT" panose="020B0603020204020204" pitchFamily="34" charset="0"/>
                        </a:rPr>
                        <a:t>5</a:t>
                      </a:r>
                      <a:r>
                        <a:rPr lang="id-ID" sz="2200" dirty="0">
                          <a:effectLst/>
                          <a:latin typeface="Geometr212 BkCn BT" panose="020B0603020204020204" pitchFamily="34" charset="0"/>
                        </a:rPr>
                        <a:t>9</a:t>
                      </a:r>
                      <a:r>
                        <a:rPr lang="en-US" sz="2200" dirty="0">
                          <a:effectLst/>
                          <a:latin typeface="Geometr212 BkCn BT" panose="020B0603020204020204" pitchFamily="34" charset="0"/>
                        </a:rPr>
                        <a:t>.</a:t>
                      </a:r>
                      <a:r>
                        <a:rPr lang="id-ID" sz="2200" dirty="0">
                          <a:effectLst/>
                          <a:latin typeface="Geometr212 BkCn BT" panose="020B0603020204020204" pitchFamily="34" charset="0"/>
                        </a:rPr>
                        <a:t>7</a:t>
                      </a:r>
                      <a:endParaRPr lang="en-US" sz="2300" dirty="0">
                        <a:effectLst/>
                        <a:latin typeface="Geometr212 BkCn BT" panose="020B06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816" marR="146816" marT="0" marB="0" anchor="ctr"/>
                </a:tc>
                <a:extLst>
                  <a:ext uri="{0D108BD9-81ED-4DB2-BD59-A6C34878D82A}">
                    <a16:rowId xmlns:a16="http://schemas.microsoft.com/office/drawing/2014/main" val="261408004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21</a:t>
            </a:fld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3727939" y="870029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2"/>
          <p:cNvSpPr/>
          <p:nvPr/>
        </p:nvSpPr>
        <p:spPr>
          <a:xfrm>
            <a:off x="3727939" y="4984785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 dan Saran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3727939" y="2241602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3727939" y="3613198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Skenario Uji Coba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42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just">
              <a:buSzPts val="2800"/>
              <a:buNone/>
            </a:pPr>
            <a:r>
              <a:rPr lang="en-US" dirty="0" smtClean="0">
                <a:latin typeface="Geometr212 BkCn BT" panose="020B0603020204020204" pitchFamily="34" charset="0"/>
                <a:cs typeface="Arial" panose="020B0604020202020204" pitchFamily="34" charset="0"/>
              </a:rPr>
              <a:t>	A</a:t>
            </a:r>
            <a:r>
              <a:rPr lang="id-ID" dirty="0" smtClean="0">
                <a:latin typeface="Geometr212 BkCn BT" panose="020B0603020204020204" pitchFamily="34" charset="0"/>
                <a:cs typeface="Arial" panose="020B0604020202020204" pitchFamily="34" charset="0"/>
              </a:rPr>
              <a:t>kurasi </a:t>
            </a:r>
            <a:r>
              <a:rPr lang="id-ID" dirty="0">
                <a:latin typeface="Geometr212 BkCn BT" panose="020B0603020204020204" pitchFamily="34" charset="0"/>
                <a:cs typeface="Arial" panose="020B0604020202020204" pitchFamily="34" charset="0"/>
              </a:rPr>
              <a:t>terbaik didapatkan ketika jumlah bin sebanyak 4, ukuran </a:t>
            </a:r>
            <a:r>
              <a:rPr lang="id-ID" dirty="0" smtClean="0">
                <a:latin typeface="Geometr212 BkCn BT" panose="020B0603020204020204" pitchFamily="34" charset="0"/>
                <a:cs typeface="Arial" panose="020B0604020202020204" pitchFamily="34" charset="0"/>
              </a:rPr>
              <a:t>sel</a:t>
            </a:r>
            <a:r>
              <a:rPr lang="en-US" dirty="0" smtClean="0">
                <a:latin typeface="Geometr212 BkCn BT" panose="020B0603020204020204" pitchFamily="34" charset="0"/>
                <a:cs typeface="Arial" panose="020B0604020202020204" pitchFamily="34" charset="0"/>
              </a:rPr>
              <a:t> </a:t>
            </a:r>
            <a:r>
              <a:rPr lang="id-ID" dirty="0" smtClean="0">
                <a:latin typeface="Geometr212 BkCn BT" panose="020B0603020204020204" pitchFamily="34" charset="0"/>
                <a:cs typeface="Arial" panose="020B0604020202020204" pitchFamily="34" charset="0"/>
              </a:rPr>
              <a:t>8x8</a:t>
            </a:r>
            <a:r>
              <a:rPr lang="id-ID" dirty="0">
                <a:latin typeface="Geometr212 BkCn BT" panose="020B0603020204020204" pitchFamily="34" charset="0"/>
                <a:cs typeface="Arial" panose="020B0604020202020204" pitchFamily="34" charset="0"/>
              </a:rPr>
              <a:t>, dan ukuran blok 5x5. </a:t>
            </a:r>
            <a:r>
              <a:rPr lang="en-US" dirty="0" err="1">
                <a:latin typeface="Geometr212 BkCn BT" panose="020B0603020204020204" pitchFamily="34" charset="0"/>
                <a:cs typeface="Arial" panose="020B0604020202020204" pitchFamily="34" charset="0"/>
              </a:rPr>
              <a:t>Akurasi</a:t>
            </a:r>
            <a:r>
              <a:rPr lang="en-US" dirty="0">
                <a:latin typeface="Geometr212 BkCn BT" panose="020B0603020204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Geometr212 BkCn BT" panose="020B0603020204020204" pitchFamily="34" charset="0"/>
                <a:cs typeface="Arial" panose="020B0604020202020204" pitchFamily="34" charset="0"/>
              </a:rPr>
              <a:t>didapatkan</a:t>
            </a:r>
            <a:r>
              <a:rPr lang="en-US" dirty="0">
                <a:latin typeface="Geometr212 BkCn BT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Geometr212 BkCn BT" panose="020B0603020204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Geometr212 BkCn BT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Geometr212 BkCn BT" panose="020B0603020204020204" pitchFamily="34" charset="0"/>
                <a:cs typeface="Arial" panose="020B0604020202020204" pitchFamily="34" charset="0"/>
              </a:rPr>
              <a:t>kelas</a:t>
            </a:r>
            <a:r>
              <a:rPr lang="en-US" dirty="0">
                <a:latin typeface="Geometr212 BkCn BT" panose="020B0603020204020204" pitchFamily="34" charset="0"/>
                <a:cs typeface="Arial" panose="020B0604020202020204" pitchFamily="34" charset="0"/>
              </a:rPr>
              <a:t> Fb </a:t>
            </a:r>
            <a:r>
              <a:rPr lang="en-US" dirty="0" err="1">
                <a:latin typeface="Geometr212 BkCn BT" panose="020B0603020204020204" pitchFamily="34" charset="0"/>
                <a:cs typeface="Arial" panose="020B0604020202020204" pitchFamily="34" charset="0"/>
              </a:rPr>
              <a:t>sebesar</a:t>
            </a:r>
            <a:r>
              <a:rPr lang="en-US" dirty="0">
                <a:latin typeface="Geometr212 BkCn BT" panose="020B0603020204020204" pitchFamily="34" charset="0"/>
                <a:cs typeface="Arial" panose="020B0604020202020204" pitchFamily="34" charset="0"/>
              </a:rPr>
              <a:t> 79.1%, Fc </a:t>
            </a:r>
            <a:r>
              <a:rPr lang="en-US" dirty="0" err="1">
                <a:latin typeface="Geometr212 BkCn BT" panose="020B0603020204020204" pitchFamily="34" charset="0"/>
                <a:cs typeface="Arial" panose="020B0604020202020204" pitchFamily="34" charset="0"/>
              </a:rPr>
              <a:t>sebesar</a:t>
            </a:r>
            <a:r>
              <a:rPr lang="en-US" dirty="0">
                <a:latin typeface="Geometr212 BkCn BT" panose="020B0603020204020204" pitchFamily="34" charset="0"/>
                <a:cs typeface="Arial" panose="020B0604020202020204" pitchFamily="34" charset="0"/>
              </a:rPr>
              <a:t> 89.1%, Dup1 68.8%, </a:t>
            </a:r>
            <a:r>
              <a:rPr lang="en-US" dirty="0" err="1">
                <a:latin typeface="Geometr212 BkCn BT" panose="020B0603020204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Geometr212 BkCn BT" panose="020B0603020204020204" pitchFamily="34" charset="0"/>
                <a:cs typeface="Arial" panose="020B0604020202020204" pitchFamily="34" charset="0"/>
              </a:rPr>
              <a:t> Dup2 61.8%.</a:t>
            </a:r>
            <a:endParaRPr dirty="0">
              <a:latin typeface="Geometr212 BkCn BT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Google Shape;42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22</a:t>
            </a:fld>
            <a:endParaRPr/>
          </a:p>
        </p:txBody>
      </p:sp>
      <p:sp>
        <p:nvSpPr>
          <p:cNvPr id="427" name="Google Shape;427;p43"/>
          <p:cNvSpPr txBox="1"/>
          <p:nvPr/>
        </p:nvSpPr>
        <p:spPr>
          <a:xfrm>
            <a:off x="3497775" y="681025"/>
            <a:ext cx="8476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KESIMPULAN</a:t>
            </a:r>
            <a:endParaRPr dirty="0"/>
          </a:p>
        </p:txBody>
      </p:sp>
      <p:sp>
        <p:nvSpPr>
          <p:cNvPr id="428" name="Google Shape;428;p43"/>
          <p:cNvSpPr/>
          <p:nvPr/>
        </p:nvSpPr>
        <p:spPr>
          <a:xfrm>
            <a:off x="1534550" y="6368175"/>
            <a:ext cx="33387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</a:t>
            </a:r>
            <a:r>
              <a:rPr lang="en-ID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ID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Saran</a:t>
            </a:r>
            <a:endParaRPr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pic>
        <p:nvPicPr>
          <p:cNvPr id="430" name="Google Shape;430;p43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D" sz="2400" dirty="0" err="1">
                <a:latin typeface="Geometr212 BkCn BT" panose="020B0603020204020204" pitchFamily="34" charset="0"/>
              </a:rPr>
              <a:t>Peningkatan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kemampuan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perangkat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keras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untuk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melakukan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komputasi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untuk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mempercepat</a:t>
            </a:r>
            <a:r>
              <a:rPr lang="en-ID" sz="2400" dirty="0">
                <a:latin typeface="Geometr212 BkCn BT" panose="020B0603020204020204" pitchFamily="34" charset="0"/>
              </a:rPr>
              <a:t> proses learning.</a:t>
            </a:r>
            <a:endParaRPr sz="2400" dirty="0">
              <a:latin typeface="Geometr212 BkCn BT" panose="020B0603020204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 sz="2400" dirty="0" err="1">
                <a:latin typeface="Geometr212 BkCn BT" panose="020B0603020204020204" pitchFamily="34" charset="0"/>
              </a:rPr>
              <a:t>Melakukan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perhitungan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klasifikasi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atau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pencocokan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dengan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metode</a:t>
            </a:r>
            <a:r>
              <a:rPr lang="en-ID" sz="2400" dirty="0">
                <a:latin typeface="Geometr212 BkCn BT" panose="020B0603020204020204" pitchFamily="34" charset="0"/>
              </a:rPr>
              <a:t> yang lain.</a:t>
            </a:r>
            <a:endParaRPr sz="2400" dirty="0">
              <a:latin typeface="Geometr212 BkCn BT" panose="020B0603020204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 sz="2400" dirty="0" err="1">
                <a:latin typeface="Geometr212 BkCn BT" panose="020B0603020204020204" pitchFamily="34" charset="0"/>
              </a:rPr>
              <a:t>Mencoba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sistem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ini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dengan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menggunakan</a:t>
            </a:r>
            <a:r>
              <a:rPr lang="en-ID" sz="2400" dirty="0">
                <a:latin typeface="Geometr212 BkCn BT" panose="020B0603020204020204" pitchFamily="34" charset="0"/>
              </a:rPr>
              <a:t> dataset lain.</a:t>
            </a:r>
            <a:endParaRPr sz="2400" dirty="0">
              <a:latin typeface="Geometr212 BkCn BT" panose="020B0603020204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 sz="2400" dirty="0" err="1">
                <a:latin typeface="Geometr212 BkCn BT" panose="020B0603020204020204" pitchFamily="34" charset="0"/>
              </a:rPr>
              <a:t>Melakukan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eksplorasi</a:t>
            </a:r>
            <a:r>
              <a:rPr lang="en-ID" sz="2400" dirty="0">
                <a:latin typeface="Geometr212 BkCn BT" panose="020B0603020204020204" pitchFamily="34" charset="0"/>
              </a:rPr>
              <a:t> parameter </a:t>
            </a:r>
            <a:r>
              <a:rPr lang="en-ID" sz="2400" dirty="0" err="1">
                <a:latin typeface="Geometr212 BkCn BT" panose="020B0603020204020204" pitchFamily="34" charset="0"/>
              </a:rPr>
              <a:t>pada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klasifikasi</a:t>
            </a:r>
            <a:r>
              <a:rPr lang="en-ID" sz="2400">
                <a:latin typeface="Geometr212 BkCn BT" panose="020B0603020204020204" pitchFamily="34" charset="0"/>
              </a:rPr>
              <a:t> </a:t>
            </a:r>
            <a:r>
              <a:rPr lang="en-ID" sz="2400" smtClean="0">
                <a:latin typeface="Geometr212 BkCn BT" panose="020B0603020204020204" pitchFamily="34" charset="0"/>
              </a:rPr>
              <a:t>SVM.</a:t>
            </a:r>
            <a:endParaRPr sz="2400" dirty="0">
              <a:latin typeface="Geometr212 BkCn BT" panose="020B0603020204020204" pitchFamily="34" charset="0"/>
            </a:endParaRPr>
          </a:p>
        </p:txBody>
      </p:sp>
      <p:sp>
        <p:nvSpPr>
          <p:cNvPr id="437" name="Google Shape;43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23</a:t>
            </a:fld>
            <a:endParaRPr/>
          </a:p>
        </p:txBody>
      </p:sp>
      <p:sp>
        <p:nvSpPr>
          <p:cNvPr id="438" name="Google Shape;438;p44"/>
          <p:cNvSpPr txBox="1"/>
          <p:nvPr/>
        </p:nvSpPr>
        <p:spPr>
          <a:xfrm>
            <a:off x="3497775" y="681025"/>
            <a:ext cx="8476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SARAN</a:t>
            </a:r>
            <a:endParaRPr/>
          </a:p>
        </p:txBody>
      </p:sp>
      <p:sp>
        <p:nvSpPr>
          <p:cNvPr id="439" name="Google Shape;439;p44"/>
          <p:cNvSpPr/>
          <p:nvPr/>
        </p:nvSpPr>
        <p:spPr>
          <a:xfrm>
            <a:off x="1534550" y="6368175"/>
            <a:ext cx="3338700" cy="3651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</a:t>
            </a:r>
            <a:r>
              <a:rPr lang="en-ID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ID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Saran</a:t>
            </a:r>
            <a:endParaRPr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838200" y="6368172"/>
            <a:ext cx="587700" cy="3651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pic>
        <p:nvPicPr>
          <p:cNvPr id="441" name="Google Shape;441;p44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>
            <a:spLocks noGrp="1"/>
          </p:cNvSpPr>
          <p:nvPr>
            <p:ph type="title"/>
          </p:nvPr>
        </p:nvSpPr>
        <p:spPr>
          <a:xfrm>
            <a:off x="112395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8800"/>
              <a:buFont typeface="Calibri"/>
              <a:buNone/>
            </a:pPr>
            <a:r>
              <a:rPr lang="en-ID" sz="7200" b="1" dirty="0">
                <a:solidFill>
                  <a:srgbClr val="1F3864"/>
                </a:solidFill>
                <a:latin typeface="Geometr212 BkCn BT" panose="020B0603020204020204" pitchFamily="34" charset="0"/>
              </a:rPr>
              <a:t>- TERIMA KASIH -</a:t>
            </a:r>
            <a:endParaRPr sz="7200" dirty="0">
              <a:latin typeface="Geometr212 BkCn BT" panose="020B0603020204020204" pitchFamily="34" charset="0"/>
            </a:endParaRPr>
          </a:p>
        </p:txBody>
      </p:sp>
      <p:sp>
        <p:nvSpPr>
          <p:cNvPr id="448" name="Google Shape;448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24</a:t>
            </a:fld>
            <a:endParaRPr/>
          </a:p>
        </p:txBody>
      </p:sp>
      <p:pic>
        <p:nvPicPr>
          <p:cNvPr id="449" name="Google Shape;449;p45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3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D" sz="2400" dirty="0" err="1">
                <a:latin typeface="Geometr212 BkCn BT" panose="020B0603020204020204" pitchFamily="34" charset="0"/>
              </a:rPr>
              <a:t>Teknologi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pengenalan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wajah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terus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dikembangkan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dengan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cepat</a:t>
            </a:r>
            <a:r>
              <a:rPr lang="en-ID" sz="2400" dirty="0">
                <a:latin typeface="Geometr212 BkCn BT" panose="020B0603020204020204" pitchFamily="34" charset="0"/>
              </a:rPr>
              <a:t>.</a:t>
            </a:r>
            <a:endParaRPr sz="2400" dirty="0">
              <a:latin typeface="Geometr212 BkCn BT" panose="020B0603020204020204" pitchFamily="34" charset="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D" sz="2400" dirty="0" err="1">
                <a:latin typeface="Geometr212 BkCn BT" panose="020B0603020204020204" pitchFamily="34" charset="0"/>
              </a:rPr>
              <a:t>Teknik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pengenalan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wajah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berkinerja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baik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saat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gambar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wajah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ditangkap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dalam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kondisi</a:t>
            </a:r>
            <a:r>
              <a:rPr lang="en-ID" sz="2400" dirty="0">
                <a:latin typeface="Geometr212 BkCn BT" panose="020B0603020204020204" pitchFamily="34" charset="0"/>
              </a:rPr>
              <a:t> optimal. </a:t>
            </a:r>
            <a:r>
              <a:rPr lang="en-ID" sz="2400" dirty="0" err="1">
                <a:latin typeface="Geometr212 BkCn BT" panose="020B0603020204020204" pitchFamily="34" charset="0"/>
              </a:rPr>
              <a:t>Namun</a:t>
            </a:r>
            <a:r>
              <a:rPr lang="en-ID" sz="2400" dirty="0">
                <a:latin typeface="Geometr212 BkCn BT" panose="020B0603020204020204" pitchFamily="34" charset="0"/>
              </a:rPr>
              <a:t>, </a:t>
            </a:r>
            <a:r>
              <a:rPr lang="en-ID" sz="2400" dirty="0" err="1">
                <a:latin typeface="Geometr212 BkCn BT" panose="020B0603020204020204" pitchFamily="34" charset="0"/>
              </a:rPr>
              <a:t>kinerjanya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memburuk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bila</a:t>
            </a:r>
            <a:r>
              <a:rPr lang="en-ID" sz="2400" dirty="0">
                <a:latin typeface="Geometr212 BkCn BT" panose="020B0603020204020204" pitchFamily="34" charset="0"/>
              </a:rPr>
              <a:t> pose, </a:t>
            </a:r>
            <a:r>
              <a:rPr lang="en-ID" sz="2400" dirty="0" err="1">
                <a:latin typeface="Geometr212 BkCn BT" panose="020B0603020204020204" pitchFamily="34" charset="0"/>
              </a:rPr>
              <a:t>usia</a:t>
            </a:r>
            <a:r>
              <a:rPr lang="en-ID" sz="2400" dirty="0">
                <a:latin typeface="Geometr212 BkCn BT" panose="020B0603020204020204" pitchFamily="34" charset="0"/>
              </a:rPr>
              <a:t>, </a:t>
            </a:r>
            <a:r>
              <a:rPr lang="en-ID" sz="2400" dirty="0" err="1">
                <a:latin typeface="Geometr212 BkCn BT" panose="020B0603020204020204" pitchFamily="34" charset="0"/>
              </a:rPr>
              <a:t>dan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ekspresi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wajah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berubah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serta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pencahayaannya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tidak</a:t>
            </a:r>
            <a:r>
              <a:rPr lang="en-ID" sz="2400" dirty="0">
                <a:latin typeface="Geometr212 BkCn BT" panose="020B0603020204020204" pitchFamily="34" charset="0"/>
              </a:rPr>
              <a:t> ideal.</a:t>
            </a:r>
            <a:endParaRPr sz="2400" dirty="0">
              <a:latin typeface="Geometr212 BkCn BT" panose="020B0603020204020204" pitchFamily="34" charset="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D" sz="2400" dirty="0">
                <a:latin typeface="Geometr212 BkCn BT" panose="020B0603020204020204" pitchFamily="34" charset="0"/>
              </a:rPr>
              <a:t>Dari </a:t>
            </a:r>
            <a:r>
              <a:rPr lang="en-ID" sz="2400" dirty="0" err="1">
                <a:latin typeface="Geometr212 BkCn BT" panose="020B0603020204020204" pitchFamily="34" charset="0"/>
              </a:rPr>
              <a:t>sebuah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penelitian</a:t>
            </a:r>
            <a:r>
              <a:rPr lang="en-ID" sz="2400" dirty="0">
                <a:latin typeface="Geometr212 BkCn BT" panose="020B0603020204020204" pitchFamily="34" charset="0"/>
              </a:rPr>
              <a:t>, </a:t>
            </a:r>
            <a:r>
              <a:rPr lang="en-ID" sz="2400" dirty="0" err="1">
                <a:latin typeface="Geometr212 BkCn BT" panose="020B0603020204020204" pitchFamily="34" charset="0"/>
              </a:rPr>
              <a:t>diketahui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bahwa</a:t>
            </a:r>
            <a:r>
              <a:rPr lang="en-ID" sz="2400" dirty="0">
                <a:latin typeface="Geometr212 BkCn BT" panose="020B0603020204020204" pitchFamily="34" charset="0"/>
              </a:rPr>
              <a:t> POEM </a:t>
            </a:r>
            <a:r>
              <a:rPr lang="en-ID" sz="2400" dirty="0" err="1">
                <a:latin typeface="Geometr212 BkCn BT" panose="020B0603020204020204" pitchFamily="34" charset="0"/>
              </a:rPr>
              <a:t>mempunyai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kemampuan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diskriminatif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dan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invarian</a:t>
            </a:r>
            <a:r>
              <a:rPr lang="en-ID" sz="2400" dirty="0">
                <a:latin typeface="Geometr212 BkCn BT" panose="020B0603020204020204" pitchFamily="34" charset="0"/>
              </a:rPr>
              <a:t> yang </a:t>
            </a:r>
            <a:r>
              <a:rPr lang="en-ID" sz="2400" dirty="0" err="1">
                <a:latin typeface="Geometr212 BkCn BT" panose="020B0603020204020204" pitchFamily="34" charset="0"/>
              </a:rPr>
              <a:t>besar</a:t>
            </a:r>
            <a:r>
              <a:rPr lang="en-ID" sz="2400" dirty="0">
                <a:latin typeface="Geometr212 BkCn BT" panose="020B0603020204020204" pitchFamily="34" charset="0"/>
              </a:rPr>
              <a:t>.</a:t>
            </a:r>
            <a:endParaRPr sz="2400" b="1" dirty="0">
              <a:latin typeface="Geometr212 BkCn BT" panose="020B0603020204020204" pitchFamily="34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Geometr212 BkCn BT" panose="020B0603020204020204" pitchFamily="34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3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8610600" y="681037"/>
            <a:ext cx="33633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LATAR BELAKANG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534552" y="6368172"/>
            <a:ext cx="2910839" cy="365125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38200" y="6368172"/>
            <a:ext cx="587593" cy="36512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17" name="Google Shape;117;p15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D" sz="2400" dirty="0" err="1">
                <a:latin typeface="Geometr212 BkCn BT" panose="020B0603020204020204" pitchFamily="34" charset="0"/>
              </a:rPr>
              <a:t>Bagaimana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cara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mengimplementasi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i="1" dirty="0">
                <a:latin typeface="Geometr212 BkCn BT" panose="020B0603020204020204" pitchFamily="34" charset="0"/>
              </a:rPr>
              <a:t>Patterns of Oriented Edge Magnitudes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untuk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ekstraksi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fitur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citra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wajah</a:t>
            </a:r>
            <a:r>
              <a:rPr lang="en-ID" sz="2400" dirty="0">
                <a:latin typeface="Geometr212 BkCn BT" panose="020B0603020204020204" pitchFamily="34" charset="0"/>
              </a:rPr>
              <a:t>?</a:t>
            </a:r>
            <a:endParaRPr sz="2400" dirty="0">
              <a:latin typeface="Geometr212 BkCn BT" panose="020B0603020204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D" sz="2400" dirty="0" err="1">
                <a:latin typeface="Geometr212 BkCn BT" panose="020B0603020204020204" pitchFamily="34" charset="0"/>
              </a:rPr>
              <a:t>Bagaimana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cara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mengimplementasi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pengenalan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wajah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dengan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metode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pengenalan</a:t>
            </a:r>
            <a:r>
              <a:rPr lang="en-ID" sz="2400" dirty="0">
                <a:latin typeface="Geometr212 BkCn BT" panose="020B0603020204020204" pitchFamily="34" charset="0"/>
              </a:rPr>
              <a:t> POEM?</a:t>
            </a:r>
            <a:endParaRPr sz="2400" dirty="0">
              <a:latin typeface="Geometr212 BkCn BT" panose="020B0603020204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D" sz="2400" dirty="0" err="1">
                <a:latin typeface="Geometr212 BkCn BT" panose="020B0603020204020204" pitchFamily="34" charset="0"/>
              </a:rPr>
              <a:t>Bagaimana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mengevaluasi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kinerja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aplikasi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pengenalan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wajah</a:t>
            </a:r>
            <a:r>
              <a:rPr lang="en-ID" sz="2400" dirty="0">
                <a:latin typeface="Geometr212 BkCn BT" panose="020B0603020204020204" pitchFamily="34" charset="0"/>
              </a:rPr>
              <a:t> yang </a:t>
            </a:r>
            <a:r>
              <a:rPr lang="en-ID" sz="2400" dirty="0" err="1">
                <a:latin typeface="Geometr212 BkCn BT" panose="020B0603020204020204" pitchFamily="34" charset="0"/>
              </a:rPr>
              <a:t>telah</a:t>
            </a:r>
            <a:r>
              <a:rPr lang="en-ID" sz="2400" dirty="0">
                <a:latin typeface="Geometr212 BkCn BT" panose="020B0603020204020204" pitchFamily="34" charset="0"/>
              </a:rPr>
              <a:t> </a:t>
            </a:r>
            <a:r>
              <a:rPr lang="en-ID" sz="2400" dirty="0" err="1">
                <a:latin typeface="Geometr212 BkCn BT" panose="020B0603020204020204" pitchFamily="34" charset="0"/>
              </a:rPr>
              <a:t>dibuat</a:t>
            </a:r>
            <a:r>
              <a:rPr lang="en-ID" sz="2400" dirty="0">
                <a:latin typeface="Geometr212 BkCn BT" panose="020B0603020204020204" pitchFamily="34" charset="0"/>
              </a:rPr>
              <a:t>?</a:t>
            </a:r>
            <a:endParaRPr sz="2400" dirty="0">
              <a:latin typeface="Geometr212 BkCn BT" panose="020B0603020204020204" pitchFamily="34" charset="0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4</a:t>
            </a:fld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7427156" y="681037"/>
            <a:ext cx="39266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RUMUSAN MASALAH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1534552" y="6368172"/>
            <a:ext cx="2910839" cy="365125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838200" y="6368172"/>
            <a:ext cx="587593" cy="36512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28" name="Google Shape;128;p16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96496"/>
            <a:ext cx="1635773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838200" y="20050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 dirty="0">
                <a:latin typeface="Geometr212 BkCn BT" panose="020B0603020204020204" pitchFamily="34" charset="0"/>
              </a:rPr>
              <a:t>Data yang </a:t>
            </a:r>
            <a:r>
              <a:rPr lang="en-ID" dirty="0" err="1">
                <a:latin typeface="Geometr212 BkCn BT" panose="020B0603020204020204" pitchFamily="34" charset="0"/>
              </a:rPr>
              <a:t>digunakan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adalah</a:t>
            </a:r>
            <a:r>
              <a:rPr lang="en-ID" dirty="0">
                <a:latin typeface="Geometr212 BkCn BT" panose="020B0603020204020204" pitchFamily="34" charset="0"/>
              </a:rPr>
              <a:t> dataset FERET yang </a:t>
            </a:r>
            <a:r>
              <a:rPr lang="en-ID" dirty="0" err="1">
                <a:latin typeface="Geometr212 BkCn BT" panose="020B0603020204020204" pitchFamily="34" charset="0"/>
              </a:rPr>
              <a:t>tersedia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secara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terbuka</a:t>
            </a:r>
            <a:r>
              <a:rPr lang="en-ID" dirty="0">
                <a:latin typeface="Geometr212 BkCn BT" panose="020B0603020204020204" pitchFamily="34" charset="0"/>
              </a:rPr>
              <a:t> di internet.</a:t>
            </a:r>
            <a:endParaRPr dirty="0">
              <a:latin typeface="Geometr212 BkCn BT" panose="020B0603020204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 dirty="0" err="1">
                <a:latin typeface="Geometr212 BkCn BT" panose="020B0603020204020204" pitchFamily="34" charset="0"/>
              </a:rPr>
              <a:t>Implementasi</a:t>
            </a:r>
            <a:r>
              <a:rPr lang="en-ID" dirty="0">
                <a:latin typeface="Geometr212 BkCn BT" panose="020B0603020204020204" pitchFamily="34" charset="0"/>
              </a:rPr>
              <a:t> program </a:t>
            </a:r>
            <a:r>
              <a:rPr lang="en-ID" dirty="0" err="1">
                <a:latin typeface="Geometr212 BkCn BT" panose="020B0603020204020204" pitchFamily="34" charset="0"/>
              </a:rPr>
              <a:t>dilakukan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pada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lingkungan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komputer</a:t>
            </a:r>
            <a:r>
              <a:rPr lang="en-ID" dirty="0">
                <a:latin typeface="Geometr212 BkCn BT" panose="020B0603020204020204" pitchFamily="34" charset="0"/>
              </a:rPr>
              <a:t> desktop </a:t>
            </a:r>
            <a:r>
              <a:rPr lang="en-ID" dirty="0" err="1">
                <a:latin typeface="Geometr212 BkCn BT" panose="020B0603020204020204" pitchFamily="34" charset="0"/>
              </a:rPr>
              <a:t>dengan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menggunakan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bahasa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pemrograman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Matlab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dan</a:t>
            </a:r>
            <a:r>
              <a:rPr lang="en-ID" dirty="0">
                <a:latin typeface="Geometr212 BkCn BT" panose="020B0603020204020204" pitchFamily="34" charset="0"/>
              </a:rPr>
              <a:t> Python.</a:t>
            </a:r>
            <a:endParaRPr dirty="0">
              <a:latin typeface="Geometr212 BkCn BT" panose="020B0603020204020204" pitchFamily="34" charset="0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5</a:t>
            </a:fld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7793502" y="498158"/>
            <a:ext cx="35602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BATASAN MASALAH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1534552" y="6368172"/>
            <a:ext cx="2910839" cy="365125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838200" y="6368172"/>
            <a:ext cx="587593" cy="36512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39" name="Google Shape;139;p17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 dirty="0" err="1">
                <a:latin typeface="Geometr212 BkCn BT" panose="020B0603020204020204" pitchFamily="34" charset="0"/>
              </a:rPr>
              <a:t>Membangun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aplikasi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pengenalan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wajah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dengan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metode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ekstraksi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fitur</a:t>
            </a:r>
            <a:r>
              <a:rPr lang="en-ID" dirty="0">
                <a:latin typeface="Geometr212 BkCn BT" panose="020B0603020204020204" pitchFamily="34" charset="0"/>
              </a:rPr>
              <a:t> Patterns of Oriented Edge Magnitudes </a:t>
            </a:r>
            <a:r>
              <a:rPr lang="en-ID" dirty="0" err="1">
                <a:latin typeface="Geometr212 BkCn BT" panose="020B0603020204020204" pitchFamily="34" charset="0"/>
              </a:rPr>
              <a:t>dan</a:t>
            </a:r>
            <a:r>
              <a:rPr lang="en-ID" dirty="0">
                <a:latin typeface="Geometr212 BkCn BT" panose="020B0603020204020204" pitchFamily="34" charset="0"/>
              </a:rPr>
              <a:t> Monogenic Binary Coding.</a:t>
            </a:r>
            <a:endParaRPr dirty="0">
              <a:latin typeface="Geometr212 BkCn BT" panose="020B0603020204020204" pitchFamily="34" charset="0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6</a:t>
            </a:fld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7990449" y="554428"/>
            <a:ext cx="33633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TUJUAN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1534552" y="6368172"/>
            <a:ext cx="2910839" cy="365125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38200" y="6368172"/>
            <a:ext cx="587593" cy="36512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50" name="Google Shape;150;p18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 dirty="0" err="1">
                <a:latin typeface="Geometr212 BkCn BT" panose="020B0603020204020204" pitchFamily="34" charset="0"/>
              </a:rPr>
              <a:t>Diharapkan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mampu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membangun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sebuah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sistem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pengenalan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wajah</a:t>
            </a:r>
            <a:r>
              <a:rPr lang="en-ID" dirty="0">
                <a:latin typeface="Geometr212 BkCn BT" panose="020B0603020204020204" pitchFamily="34" charset="0"/>
              </a:rPr>
              <a:t>  yang </a:t>
            </a:r>
            <a:r>
              <a:rPr lang="en-ID" dirty="0" err="1">
                <a:latin typeface="Geometr212 BkCn BT" panose="020B0603020204020204" pitchFamily="34" charset="0"/>
              </a:rPr>
              <a:t>lebih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rinci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dengan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waktu</a:t>
            </a:r>
            <a:r>
              <a:rPr lang="en-ID" dirty="0">
                <a:latin typeface="Geometr212 BkCn BT" panose="020B0603020204020204" pitchFamily="34" charset="0"/>
              </a:rPr>
              <a:t> yang </a:t>
            </a:r>
            <a:r>
              <a:rPr lang="en-ID" dirty="0" err="1">
                <a:latin typeface="Geometr212 BkCn BT" panose="020B0603020204020204" pitchFamily="34" charset="0"/>
              </a:rPr>
              <a:t>lebih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cepat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untuk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meningkatkan</a:t>
            </a:r>
            <a:r>
              <a:rPr lang="en-ID" dirty="0">
                <a:latin typeface="Geometr212 BkCn BT" panose="020B0603020204020204" pitchFamily="34" charset="0"/>
              </a:rPr>
              <a:t> </a:t>
            </a:r>
            <a:r>
              <a:rPr lang="en-ID" dirty="0" err="1">
                <a:latin typeface="Geometr212 BkCn BT" panose="020B0603020204020204" pitchFamily="34" charset="0"/>
              </a:rPr>
              <a:t>keamanan</a:t>
            </a:r>
            <a:endParaRPr dirty="0">
              <a:latin typeface="Geometr212 BkCn BT" panose="020B0603020204020204" pitchFamily="34" charset="0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7</a:t>
            </a:fld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7990449" y="540360"/>
            <a:ext cx="33633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MANFAAT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534552" y="6368172"/>
            <a:ext cx="2910839" cy="365125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838200" y="6368172"/>
            <a:ext cx="587593" cy="36512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61" name="Google Shape;161;p19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8</a:t>
            </a:fld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727939" y="870029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3727939" y="2197947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Rancangan dan Implementasi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3727939" y="3525865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Skenario Uji Coba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3727939" y="4853785"/>
            <a:ext cx="6414900" cy="991800"/>
          </a:xfrm>
          <a:prstGeom prst="homePlate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 dan Saran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0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 descr="Image result for logo its surabay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42" y="77446"/>
            <a:ext cx="1635773" cy="10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8610600" y="681037"/>
            <a:ext cx="3363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DIAGRAM ALIR SISTEM</a:t>
            </a:r>
            <a:endParaRPr/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7906" y="1806400"/>
            <a:ext cx="7055849" cy="4486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681</Words>
  <Application>Microsoft Office PowerPoint</Application>
  <PresentationFormat>Widescreen</PresentationFormat>
  <Paragraphs>210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Geometr212 BkCn BT</vt:lpstr>
      <vt:lpstr>Times New Roman</vt:lpstr>
      <vt:lpstr>Office Theme</vt:lpstr>
      <vt:lpstr>IMPLEMENTASI PENGENALAN WAJAH MENGGUNAKAN EKSTRAKSI FITUR PATTERNS OF ORIENTED EDGE MAGNITUDES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TERIMA KASIH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PENGENALAN WAJAH MENGGUNAKAN EKSTRAKSI FITUR PATTERNS OF ORIENTED EDGE MAGNITUDES</dc:title>
  <dc:creator>MUHAMMAD HABIBUR RAHMAN</dc:creator>
  <cp:lastModifiedBy>MUHAMMAD HABIBUR RAHMAN</cp:lastModifiedBy>
  <cp:revision>5</cp:revision>
  <dcterms:modified xsi:type="dcterms:W3CDTF">2019-01-31T03:16:27Z</dcterms:modified>
</cp:coreProperties>
</file>